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zM5mFhm2kvX0+TwwQDo4/KgL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E44D98-9F7B-44E5-B954-8A1E47F28C25}">
  <a:tblStyle styleId="{83E44D98-9F7B-44E5-B954-8A1E47F28C2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US"/>
              <a:t>Cacha - </a:t>
            </a:r>
            <a:r>
              <a:rPr lang="en-US"/>
              <a:t>Hola a todos, somos el grupo 7 y vamos a presentarles el desafÍo 2 de data science de Digital House.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16d1d7af0_1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SANTI</a:t>
            </a:r>
            <a:r>
              <a:rPr lang="en-US"/>
              <a:t> En el caso de la regresión para CABA,, entrenamos nuestro modelo con las mismas features que Argentina, </a:t>
            </a:r>
            <a:r>
              <a:rPr lang="en-US"/>
              <a:t>agregando</a:t>
            </a:r>
            <a:r>
              <a:rPr lang="en-US"/>
              <a:t> la distancia a la estaciòn de subte </a:t>
            </a:r>
            <a:r>
              <a:rPr lang="en-US"/>
              <a:t>más</a:t>
            </a:r>
            <a:r>
              <a:rPr lang="en-US"/>
              <a:t> cercana. Se observa que se obtuvo un error absoluto medio </a:t>
            </a:r>
            <a:r>
              <a:rPr lang="en-US">
                <a:solidFill>
                  <a:schemeClr val="dk1"/>
                </a:solidFill>
              </a:rPr>
              <a:t>de 432 USD/M2 siendo este </a:t>
            </a:r>
            <a:r>
              <a:rPr lang="en-US"/>
              <a:t> menor que en la regresiòn de Argentina. En cuanto al R2, nuestro modelo se ajusta en un 40% </a:t>
            </a:r>
            <a:endParaRPr/>
          </a:p>
          <a:p>
            <a:pPr indent="0" lvl="0" marL="0" rtl="0" algn="l">
              <a:lnSpc>
                <a:spcPct val="100000"/>
              </a:lnSpc>
              <a:spcBef>
                <a:spcPts val="0"/>
              </a:spcBef>
              <a:spcAft>
                <a:spcPts val="0"/>
              </a:spcAft>
              <a:buSzPts val="1100"/>
              <a:buNone/>
            </a:pPr>
            <a:r>
              <a:rPr lang="en-US"/>
              <a:t>posterior a la regresiòn realizamos la regularizaciòn con Lasso, mejorandolo al modelo en un 10%, siendo este incrementado al 50%  y en el caso de regularizaciòn con Ridge se </a:t>
            </a:r>
            <a:r>
              <a:rPr lang="en-US"/>
              <a:t>incrementó</a:t>
            </a:r>
            <a:r>
              <a:rPr lang="en-US"/>
              <a:t> a un 40%</a:t>
            </a:r>
            <a:endParaRPr/>
          </a:p>
        </p:txBody>
      </p:sp>
      <p:sp>
        <p:nvSpPr>
          <p:cNvPr id="236" name="Google Shape;236;gd16d1d7af0_1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725361ed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SANTI</a:t>
            </a:r>
            <a:r>
              <a:rPr lang="en-US"/>
              <a:t> Al hacer una </a:t>
            </a:r>
            <a:r>
              <a:rPr lang="en-US"/>
              <a:t>regresión</a:t>
            </a:r>
            <a:r>
              <a:rPr lang="en-US"/>
              <a:t> </a:t>
            </a:r>
            <a:r>
              <a:rPr lang="en-US"/>
              <a:t>múltiple</a:t>
            </a:r>
            <a:r>
              <a:rPr lang="en-US"/>
              <a:t> sobre el dataset de CABA, el modelo se ajusta en un 40%</a:t>
            </a:r>
            <a:endParaRPr/>
          </a:p>
          <a:p>
            <a:pPr indent="0" lvl="0" marL="0" rtl="0" algn="l">
              <a:lnSpc>
                <a:spcPct val="100000"/>
              </a:lnSpc>
              <a:spcBef>
                <a:spcPts val="0"/>
              </a:spcBef>
              <a:spcAft>
                <a:spcPts val="0"/>
              </a:spcAft>
              <a:buSzPts val="1100"/>
              <a:buNone/>
            </a:pPr>
            <a:r>
              <a:rPr lang="en-US"/>
              <a:t>Luego, hicimos distintos tipos de regularizaciones con el fin de mejorar  el ajuste del modelo. Lasso fue el modelo que mejor encontramos.</a:t>
            </a:r>
            <a:endParaRPr/>
          </a:p>
          <a:p>
            <a:pPr indent="0" lvl="0" marL="0" rtl="0" algn="l">
              <a:lnSpc>
                <a:spcPct val="100000"/>
              </a:lnSpc>
              <a:spcBef>
                <a:spcPts val="0"/>
              </a:spcBef>
              <a:spcAft>
                <a:spcPts val="0"/>
              </a:spcAft>
              <a:buSzPts val="1100"/>
              <a:buNone/>
            </a:pPr>
            <a:r>
              <a:rPr lang="en-US"/>
              <a:t>Por eso, ese modelo será el que adoptaremos para la muestra de 100 propiedades.</a:t>
            </a:r>
            <a:endParaRPr/>
          </a:p>
        </p:txBody>
      </p:sp>
      <p:sp>
        <p:nvSpPr>
          <p:cNvPr id="254" name="Google Shape;254;gd725361ed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16d1d7af0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Sebas:  Tomamos un muestra aleatoria de 100 propiedades dentro de CABA y le aplicamos nuestro mejor modelo. </a:t>
            </a:r>
            <a:r>
              <a:rPr lang="en-US"/>
              <a:t>Según</a:t>
            </a:r>
            <a:r>
              <a:rPr lang="en-US"/>
              <a:t> los valores reales de precio por metro cuadrado y de nuestras predicciones, obtenemos que hay 41 propiedades sobrevaluadas y 59 subvaluadas.</a:t>
            </a:r>
            <a:endParaRPr/>
          </a:p>
          <a:p>
            <a:pPr indent="0" lvl="0" marL="0" rtl="0" algn="l">
              <a:lnSpc>
                <a:spcPct val="100000"/>
              </a:lnSpc>
              <a:spcBef>
                <a:spcPts val="0"/>
              </a:spcBef>
              <a:spcAft>
                <a:spcPts val="0"/>
              </a:spcAft>
              <a:buSzPts val="1100"/>
              <a:buNone/>
            </a:pPr>
            <a:r>
              <a:rPr lang="en-US"/>
              <a:t>Dentro de las propiedades subvaluadas obtenemos las 5 mejores oportunidades que tienen una diferencia mayor entre el valor real y la </a:t>
            </a:r>
            <a:r>
              <a:rPr lang="en-US"/>
              <a:t>predicción</a:t>
            </a:r>
            <a:r>
              <a:rPr lang="en-US"/>
              <a:t>.</a:t>
            </a:r>
            <a:endParaRPr/>
          </a:p>
          <a:p>
            <a:pPr indent="0" lvl="0" marL="0" rtl="0" algn="l">
              <a:lnSpc>
                <a:spcPct val="100000"/>
              </a:lnSpc>
              <a:spcBef>
                <a:spcPts val="0"/>
              </a:spcBef>
              <a:spcAft>
                <a:spcPts val="0"/>
              </a:spcAft>
              <a:buSzPts val="1100"/>
              <a:buNone/>
            </a:pPr>
            <a:r>
              <a:rPr lang="en-US"/>
              <a:t>Como conclusión, en el gráfico podemos observar en color azul las propiedades que tienen mayor diferencia, y con un tamaño </a:t>
            </a:r>
            <a:r>
              <a:rPr lang="en-US"/>
              <a:t>más</a:t>
            </a:r>
            <a:r>
              <a:rPr lang="en-US"/>
              <a:t> grande a las propiedades con mas precios cuadrados con mayores precios totales, que como oportunidad de compra y venta, tienen una ganancia mayor pero requieren una </a:t>
            </a:r>
            <a:r>
              <a:rPr lang="en-US"/>
              <a:t>inversión</a:t>
            </a:r>
            <a:r>
              <a:rPr lang="en-US"/>
              <a:t> y riesgo mayor.</a:t>
            </a:r>
            <a:endParaRPr/>
          </a:p>
        </p:txBody>
      </p:sp>
      <p:sp>
        <p:nvSpPr>
          <p:cNvPr id="265" name="Google Shape;265;gd16d1d7af0_1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Cacha- Durante el </a:t>
            </a:r>
            <a:r>
              <a:rPr lang="en-US"/>
              <a:t>desafío</a:t>
            </a:r>
            <a:r>
              <a:rPr lang="en-US"/>
              <a:t> 1 logramos obtener una base de datos de properati limpia y confiable. Debido a la búsqueda de iteraciones positivas, hicimos mejoras para que nuestros modelos logren generalizar de la mejor manera. En esta presentación pasamos a la etapa de estimar. </a:t>
            </a:r>
            <a:r>
              <a:rPr lang="en-US">
                <a:solidFill>
                  <a:schemeClr val="dk1"/>
                </a:solidFill>
              </a:rPr>
              <a:t>Adicionalmente tomamos 3 de las correcciones formales que nos realizaron y tratamos de implementarlas, por un lado realizar más visualizaciones, comentar las notebooks, realizar funciones y tabla de contenidos.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00000"/>
              </a:lnSpc>
              <a:spcBef>
                <a:spcPts val="1200"/>
              </a:spcBef>
              <a:spcAft>
                <a:spcPts val="0"/>
              </a:spcAft>
              <a:buSzPts val="1100"/>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16d1d7af0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Cacha- con respecto a las mejoras del dataset de </a:t>
            </a:r>
            <a:r>
              <a:rPr lang="en-US"/>
              <a:t>desafío</a:t>
            </a:r>
            <a:r>
              <a:rPr lang="en-US"/>
              <a:t> 1, agregamos anàlisis descriptivo mediante gràficos, se agregaron ìndices de la columna ambientes mediante regex en title, mejoramos la cantidad de amenities, se ajustò el barrio de cada </a:t>
            </a:r>
            <a:r>
              <a:rPr lang="en-US"/>
              <a:t>observación</a:t>
            </a:r>
            <a:r>
              <a:rPr lang="en-US"/>
              <a:t> </a:t>
            </a:r>
            <a:r>
              <a:rPr lang="en-US"/>
              <a:t>según</a:t>
            </a:r>
            <a:r>
              <a:rPr lang="en-US"/>
              <a:t> latitud y longitud  y agregamos la distancia hasta la estación de subte más cercana. </a:t>
            </a:r>
            <a:endParaRPr/>
          </a:p>
        </p:txBody>
      </p:sp>
      <p:sp>
        <p:nvSpPr>
          <p:cNvPr id="131" name="Google Shape;131;gd16d1d7af0_1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725361ed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Agus: Hola a todos, soy Agustin Damiani. Voy a continuar con la </a:t>
            </a:r>
            <a:r>
              <a:rPr lang="en-US"/>
              <a:t>presentación</a:t>
            </a:r>
            <a:r>
              <a:rPr lang="en-US"/>
              <a:t> de este </a:t>
            </a:r>
            <a:r>
              <a:rPr lang="en-US"/>
              <a:t>desafío</a:t>
            </a:r>
            <a:r>
              <a:rPr lang="en-US"/>
              <a:t>. Para poder entender mejor la </a:t>
            </a:r>
            <a:r>
              <a:rPr lang="en-US"/>
              <a:t>organización</a:t>
            </a:r>
            <a:r>
              <a:rPr lang="en-US"/>
              <a:t> de las notebooks del desafío 2, vamos a mostrar cuales son los input y los output de cada una, </a:t>
            </a:r>
            <a:r>
              <a:rPr lang="en-US"/>
              <a:t>además</a:t>
            </a:r>
            <a:r>
              <a:rPr lang="en-US"/>
              <a:t> del orden en que fueron desarrolladas. La primera va a corresponder a la limpieza y organización que fue realizada en el desafío 1. En la segunda notebook se cargaron los datos geogràficos de las observaciones. En la tercer notebook se obtuvo la distancia entre la </a:t>
            </a:r>
            <a:r>
              <a:rPr lang="en-US"/>
              <a:t>estación</a:t>
            </a:r>
            <a:r>
              <a:rPr lang="en-US"/>
              <a:t> de subte </a:t>
            </a:r>
            <a:r>
              <a:rPr lang="en-US"/>
              <a:t>más</a:t>
            </a:r>
            <a:r>
              <a:rPr lang="en-US"/>
              <a:t> cercana y la propiedad. Por </a:t>
            </a:r>
            <a:r>
              <a:rPr lang="en-US"/>
              <a:t>último</a:t>
            </a:r>
            <a:r>
              <a:rPr lang="en-US"/>
              <a:t>, y ya </a:t>
            </a:r>
            <a:r>
              <a:rPr lang="en-US"/>
              <a:t>adentrándonos</a:t>
            </a:r>
            <a:r>
              <a:rPr lang="en-US"/>
              <a:t> en el presente </a:t>
            </a:r>
            <a:r>
              <a:rPr lang="en-US"/>
              <a:t>desafío</a:t>
            </a:r>
            <a:r>
              <a:rPr lang="en-US"/>
              <a:t>, realizamos la regresión lineal para poder predecir los precios por metro cuadrado de las propiedades.</a:t>
            </a:r>
            <a:endParaRPr/>
          </a:p>
        </p:txBody>
      </p:sp>
      <p:sp>
        <p:nvSpPr>
          <p:cNvPr id="146" name="Google Shape;146;gd725361e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16d1d7af0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Agus- Primero, lo que hicimos fue entrenar un modelo con todas las features del dataset general de Argentina. </a:t>
            </a:r>
            <a:endParaRPr/>
          </a:p>
          <a:p>
            <a:pPr indent="0" lvl="0" marL="0" rtl="0" algn="l">
              <a:lnSpc>
                <a:spcPct val="100000"/>
              </a:lnSpc>
              <a:spcBef>
                <a:spcPts val="0"/>
              </a:spcBef>
              <a:spcAft>
                <a:spcPts val="0"/>
              </a:spcAft>
              <a:buSzPts val="1100"/>
              <a:buNone/>
            </a:pPr>
            <a:r>
              <a:rPr lang="en-US"/>
              <a:t>Segundo, usaremos un subset de Capital Federal, que es </a:t>
            </a:r>
            <a:r>
              <a:rPr lang="en-US"/>
              <a:t>más</a:t>
            </a:r>
            <a:r>
              <a:rPr lang="en-US"/>
              <a:t> </a:t>
            </a:r>
            <a:r>
              <a:rPr lang="en-US"/>
              <a:t>específico</a:t>
            </a:r>
            <a:r>
              <a:rPr lang="en-US"/>
              <a:t> y contiene datos de mayor calidad.</a:t>
            </a:r>
            <a:endParaRPr/>
          </a:p>
        </p:txBody>
      </p:sp>
      <p:sp>
        <p:nvSpPr>
          <p:cNvPr id="165" name="Google Shape;165;gd16d1d7af0_1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6d1d7af0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Agus: En </a:t>
            </a:r>
            <a:r>
              <a:rPr lang="en-US"/>
              <a:t>el siguiente </a:t>
            </a:r>
            <a:r>
              <a:rPr lang="en-US"/>
              <a:t>gráfico</a:t>
            </a:r>
            <a:r>
              <a:rPr lang="en-US"/>
              <a:t> de heatmap, se pueden observar los distintos niveles de correlación que hay entre la variable target (Precio por metro cuadrado) y las variables predictoras que definimos para Argentina. Se puede observar que aquellas que definimos como significativas son (nombrar las features enlistadas). </a:t>
            </a:r>
            <a:endParaRPr/>
          </a:p>
          <a:p>
            <a:pPr indent="0" lvl="0" marL="0" rtl="0" algn="l">
              <a:lnSpc>
                <a:spcPct val="100000"/>
              </a:lnSpc>
              <a:spcBef>
                <a:spcPts val="0"/>
              </a:spcBef>
              <a:spcAft>
                <a:spcPts val="0"/>
              </a:spcAft>
              <a:buSzPts val="1100"/>
              <a:buNone/>
            </a:pPr>
            <a:r>
              <a:t/>
            </a:r>
            <a:endParaRPr/>
          </a:p>
        </p:txBody>
      </p:sp>
      <p:sp>
        <p:nvSpPr>
          <p:cNvPr id="179" name="Google Shape;179;gd16d1d7af0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37013dca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Mariel:  xxxxxxxxxxxx    E</a:t>
            </a:r>
            <a:r>
              <a:rPr lang="en-US"/>
              <a:t>n el caso del análisis de correlaciones para CABA, se observa que cambiaron los valores de las correlaciones de las variables </a:t>
            </a:r>
            <a:r>
              <a:rPr lang="en-US"/>
              <a:t>DISTANCIA</a:t>
            </a:r>
            <a:r>
              <a:rPr lang="en-US"/>
              <a:t> AL SUBTE , GARAGE Y PILETA con respecto a la columna de precio por metro cuadrado.</a:t>
            </a:r>
            <a:endParaRPr/>
          </a:p>
        </p:txBody>
      </p:sp>
      <p:sp>
        <p:nvSpPr>
          <p:cNvPr id="191" name="Google Shape;191;gd37013dca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16d1d7af0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Mariel - Siguiendo los pasos para generar la regresión, una vez elegido el modelo lineal mùltiple, definimos las variables, en este caso nuestra variable target es el precio por m2.</a:t>
            </a:r>
            <a:endParaRPr/>
          </a:p>
          <a:p>
            <a:pPr indent="0" lvl="0" marL="0" rtl="0" algn="l">
              <a:lnSpc>
                <a:spcPct val="100000"/>
              </a:lnSpc>
              <a:spcBef>
                <a:spcPts val="0"/>
              </a:spcBef>
              <a:spcAft>
                <a:spcPts val="0"/>
              </a:spcAft>
              <a:buSzPts val="1100"/>
              <a:buNone/>
            </a:pPr>
            <a:r>
              <a:rPr lang="en-US"/>
              <a:t>luego definimos qué tipo de variables FEATURE tiene nuestro dataset. en este caso tenemos 12 variables categòricas y  variables cuantitativas</a:t>
            </a:r>
            <a:endParaRPr/>
          </a:p>
          <a:p>
            <a:pPr indent="0" lvl="0" marL="0" rtl="0" algn="l">
              <a:lnSpc>
                <a:spcPct val="100000"/>
              </a:lnSpc>
              <a:spcBef>
                <a:spcPts val="0"/>
              </a:spcBef>
              <a:spcAft>
                <a:spcPts val="0"/>
              </a:spcAft>
              <a:buSzPts val="1100"/>
              <a:buNone/>
            </a:pPr>
            <a:r>
              <a:rPr lang="en-US"/>
              <a:t>las primeras vamos a convertirlas en dummies y las segundas seràn normalizadas.</a:t>
            </a:r>
            <a:endParaRPr/>
          </a:p>
        </p:txBody>
      </p:sp>
      <p:sp>
        <p:nvSpPr>
          <p:cNvPr id="203" name="Google Shape;203;gd16d1d7af0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16d1d7af0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Mariel:  Primero generamos la </a:t>
            </a:r>
            <a:r>
              <a:rPr lang="en-US"/>
              <a:t>regresión</a:t>
            </a:r>
            <a:r>
              <a:rPr lang="en-US"/>
              <a:t> para el dataset de Argentina. Las features que vamos a </a:t>
            </a:r>
            <a:r>
              <a:rPr lang="en-US"/>
              <a:t>utilizar</a:t>
            </a:r>
            <a:r>
              <a:rPr lang="en-US"/>
              <a:t> son: el tipo de propiedad, la regiòn y los amenities. Como resultado obtenemos por un lado los errores, los cuales queremos minimizar. En el caso del ERROR ABSOLUTO MEDIO (MAE) nos da como resultado 459 USD/m2. Y en el caso del estadìstico R cuadrado, que buscamos maximizarlo, nos dio 0,49. Este valor nos indica la variaciòn del precio por metro cuadrado explicada por nuestro modelo. En el gràfico se puede ver la recta obtenida en la regresiòn y los puntos indican las predicciones vs los datos reales.</a:t>
            </a:r>
            <a:endParaRPr/>
          </a:p>
        </p:txBody>
      </p:sp>
      <p:sp>
        <p:nvSpPr>
          <p:cNvPr id="216" name="Google Shape;216;gd16d1d7af0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10" Type="http://schemas.openxmlformats.org/officeDocument/2006/relationships/image" Target="../media/image10.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7.png"/><Relationship Id="rId7" Type="http://schemas.openxmlformats.org/officeDocument/2006/relationships/image" Target="../media/image4.png"/><Relationship Id="rId8"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78300" y="361125"/>
            <a:ext cx="11279700" cy="2097000"/>
          </a:xfrm>
          <a:prstGeom prst="rect">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85" name="Google Shape;85;p1"/>
          <p:cNvCxnSpPr/>
          <p:nvPr/>
        </p:nvCxnSpPr>
        <p:spPr>
          <a:xfrm>
            <a:off x="278296" y="6569764"/>
            <a:ext cx="11638721" cy="0"/>
          </a:xfrm>
          <a:prstGeom prst="straightConnector1">
            <a:avLst/>
          </a:prstGeom>
          <a:noFill/>
          <a:ln cap="flat" cmpd="sng" w="9525">
            <a:solidFill>
              <a:srgbClr val="1F3864"/>
            </a:solidFill>
            <a:prstDash val="solid"/>
            <a:miter lim="800000"/>
            <a:headEnd len="sm" w="sm" type="none"/>
            <a:tailEnd len="sm" w="sm" type="none"/>
          </a:ln>
        </p:spPr>
      </p:cxnSp>
      <p:sp>
        <p:nvSpPr>
          <p:cNvPr id="86" name="Google Shape;86;p1"/>
          <p:cNvSpPr txBox="1"/>
          <p:nvPr/>
        </p:nvSpPr>
        <p:spPr>
          <a:xfrm>
            <a:off x="5636713" y="6185598"/>
            <a:ext cx="921900" cy="307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2021</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458925" y="555600"/>
            <a:ext cx="11279700" cy="2097300"/>
          </a:xfrm>
          <a:prstGeom prst="rect">
            <a:avLst/>
          </a:prstGeom>
          <a:solidFill>
            <a:schemeClr val="accent2"/>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nvSpPr>
        <p:spPr>
          <a:xfrm>
            <a:off x="488680" y="863713"/>
            <a:ext cx="23457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DIGITAL HOUSE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DATA SCIENCE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GRUPO 7</a:t>
            </a:r>
            <a:endParaRPr b="0" i="0" sz="1400" u="none" cap="none" strike="noStrike">
              <a:solidFill>
                <a:srgbClr val="000000"/>
              </a:solidFill>
              <a:latin typeface="Arial"/>
              <a:ea typeface="Arial"/>
              <a:cs typeface="Arial"/>
              <a:sym typeface="Arial"/>
            </a:endParaRPr>
          </a:p>
        </p:txBody>
      </p:sp>
      <p:pic>
        <p:nvPicPr>
          <p:cNvPr id="89" name="Google Shape;89;p1"/>
          <p:cNvPicPr preferRelativeResize="0"/>
          <p:nvPr/>
        </p:nvPicPr>
        <p:blipFill rotWithShape="1">
          <a:blip r:embed="rId3">
            <a:alphaModFix/>
          </a:blip>
          <a:srcRect b="8589" l="13054" r="13231" t="5948"/>
          <a:stretch/>
        </p:blipFill>
        <p:spPr>
          <a:xfrm>
            <a:off x="2694300" y="701901"/>
            <a:ext cx="1089000" cy="1261800"/>
          </a:xfrm>
          <a:prstGeom prst="ellipse">
            <a:avLst/>
          </a:prstGeom>
          <a:noFill/>
          <a:ln cap="flat" cmpd="sng" w="38100">
            <a:solidFill>
              <a:schemeClr val="lt1"/>
            </a:solidFill>
            <a:prstDash val="solid"/>
            <a:round/>
            <a:headEnd len="sm" w="sm" type="none"/>
            <a:tailEnd len="sm" w="sm" type="none"/>
          </a:ln>
        </p:spPr>
      </p:pic>
      <p:pic>
        <p:nvPicPr>
          <p:cNvPr id="90" name="Google Shape;90;p1"/>
          <p:cNvPicPr preferRelativeResize="0"/>
          <p:nvPr/>
        </p:nvPicPr>
        <p:blipFill rotWithShape="1">
          <a:blip r:embed="rId4">
            <a:alphaModFix/>
          </a:blip>
          <a:srcRect b="0" l="0" r="0" t="0"/>
          <a:stretch/>
        </p:blipFill>
        <p:spPr>
          <a:xfrm>
            <a:off x="5417949" y="701901"/>
            <a:ext cx="1099200" cy="1227600"/>
          </a:xfrm>
          <a:prstGeom prst="ellipse">
            <a:avLst/>
          </a:prstGeom>
          <a:noFill/>
          <a:ln cap="flat" cmpd="sng" w="38100">
            <a:solidFill>
              <a:schemeClr val="lt1"/>
            </a:solidFill>
            <a:prstDash val="solid"/>
            <a:round/>
            <a:headEnd len="sm" w="sm" type="none"/>
            <a:tailEnd len="sm" w="sm" type="none"/>
          </a:ln>
        </p:spPr>
      </p:pic>
      <p:pic>
        <p:nvPicPr>
          <p:cNvPr id="91" name="Google Shape;91;p1"/>
          <p:cNvPicPr preferRelativeResize="0"/>
          <p:nvPr/>
        </p:nvPicPr>
        <p:blipFill rotWithShape="1">
          <a:blip r:embed="rId5">
            <a:alphaModFix/>
          </a:blip>
          <a:srcRect b="0" l="0" r="0" t="0"/>
          <a:stretch/>
        </p:blipFill>
        <p:spPr>
          <a:xfrm>
            <a:off x="6874838" y="701901"/>
            <a:ext cx="1010700" cy="1227600"/>
          </a:xfrm>
          <a:prstGeom prst="ellipse">
            <a:avLst/>
          </a:prstGeom>
          <a:noFill/>
          <a:ln cap="flat" cmpd="sng" w="38100">
            <a:solidFill>
              <a:schemeClr val="lt1"/>
            </a:solidFill>
            <a:prstDash val="solid"/>
            <a:round/>
            <a:headEnd len="sm" w="sm" type="none"/>
            <a:tailEnd len="sm" w="sm" type="none"/>
          </a:ln>
        </p:spPr>
      </p:pic>
      <p:pic>
        <p:nvPicPr>
          <p:cNvPr id="92" name="Google Shape;92;p1"/>
          <p:cNvPicPr preferRelativeResize="0"/>
          <p:nvPr/>
        </p:nvPicPr>
        <p:blipFill rotWithShape="1">
          <a:blip r:embed="rId6">
            <a:alphaModFix/>
          </a:blip>
          <a:srcRect b="0" l="0" r="0" t="0"/>
          <a:stretch/>
        </p:blipFill>
        <p:spPr>
          <a:xfrm>
            <a:off x="8250328" y="701901"/>
            <a:ext cx="961200" cy="1251600"/>
          </a:xfrm>
          <a:prstGeom prst="ellipse">
            <a:avLst/>
          </a:prstGeom>
          <a:noFill/>
          <a:ln cap="flat" cmpd="sng" w="28575">
            <a:solidFill>
              <a:schemeClr val="lt1"/>
            </a:solidFill>
            <a:prstDash val="solid"/>
            <a:round/>
            <a:headEnd len="sm" w="sm" type="none"/>
            <a:tailEnd len="sm" w="sm" type="none"/>
          </a:ln>
        </p:spPr>
      </p:pic>
      <p:pic>
        <p:nvPicPr>
          <p:cNvPr id="93" name="Google Shape;93;p1"/>
          <p:cNvPicPr preferRelativeResize="0"/>
          <p:nvPr/>
        </p:nvPicPr>
        <p:blipFill rotWithShape="1">
          <a:blip r:embed="rId7">
            <a:alphaModFix/>
          </a:blip>
          <a:srcRect b="18263" l="24003" r="43191" t="29074"/>
          <a:stretch/>
        </p:blipFill>
        <p:spPr>
          <a:xfrm>
            <a:off x="4065081" y="701900"/>
            <a:ext cx="1008000" cy="1251600"/>
          </a:xfrm>
          <a:prstGeom prst="ellipse">
            <a:avLst/>
          </a:prstGeom>
          <a:noFill/>
          <a:ln cap="flat" cmpd="sng" w="38100">
            <a:solidFill>
              <a:schemeClr val="lt1"/>
            </a:solidFill>
            <a:prstDash val="solid"/>
            <a:round/>
            <a:headEnd len="sm" w="sm" type="none"/>
            <a:tailEnd len="sm" w="sm" type="none"/>
          </a:ln>
        </p:spPr>
      </p:pic>
      <p:sp>
        <p:nvSpPr>
          <p:cNvPr id="94" name="Google Shape;94;p1"/>
          <p:cNvSpPr/>
          <p:nvPr/>
        </p:nvSpPr>
        <p:spPr>
          <a:xfrm>
            <a:off x="364625" y="76200"/>
            <a:ext cx="532950" cy="403200"/>
          </a:xfrm>
          <a:prstGeom prst="flowChartOffpageConnector">
            <a:avLst/>
          </a:prstGeom>
          <a:solidFill>
            <a:srgbClr val="1F38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chemeClr val="lt1"/>
                </a:solidFill>
              </a:rPr>
              <a:t>D1</a:t>
            </a:r>
            <a:endParaRPr b="1" sz="1200">
              <a:solidFill>
                <a:schemeClr val="lt1"/>
              </a:solidFill>
            </a:endParaRPr>
          </a:p>
        </p:txBody>
      </p:sp>
      <p:sp>
        <p:nvSpPr>
          <p:cNvPr id="95" name="Google Shape;95;p1"/>
          <p:cNvSpPr/>
          <p:nvPr/>
        </p:nvSpPr>
        <p:spPr>
          <a:xfrm>
            <a:off x="974225" y="304800"/>
            <a:ext cx="532950" cy="403200"/>
          </a:xfrm>
          <a:prstGeom prst="flowChartOffpageConnector">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chemeClr val="lt1"/>
                </a:solidFill>
              </a:rPr>
              <a:t>D2</a:t>
            </a:r>
            <a:endParaRPr b="1" sz="1200">
              <a:solidFill>
                <a:schemeClr val="lt1"/>
              </a:solidFill>
            </a:endParaRPr>
          </a:p>
        </p:txBody>
      </p:sp>
      <p:sp>
        <p:nvSpPr>
          <p:cNvPr id="96" name="Google Shape;96;p1"/>
          <p:cNvSpPr txBox="1"/>
          <p:nvPr/>
        </p:nvSpPr>
        <p:spPr>
          <a:xfrm>
            <a:off x="2745030" y="2033750"/>
            <a:ext cx="8475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Agustín Damiani</a:t>
            </a:r>
            <a:endParaRPr i="0" sz="1200" u="none" cap="none" strike="noStrike">
              <a:solidFill>
                <a:schemeClr val="lt1"/>
              </a:solidFill>
              <a:latin typeface="Consolas"/>
              <a:ea typeface="Consolas"/>
              <a:cs typeface="Consolas"/>
              <a:sym typeface="Consolas"/>
            </a:endParaRPr>
          </a:p>
        </p:txBody>
      </p:sp>
      <p:sp>
        <p:nvSpPr>
          <p:cNvPr id="97" name="Google Shape;97;p1"/>
          <p:cNvSpPr txBox="1"/>
          <p:nvPr/>
        </p:nvSpPr>
        <p:spPr>
          <a:xfrm>
            <a:off x="4145443" y="2033750"/>
            <a:ext cx="8475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Mariel</a:t>
            </a:r>
            <a:endParaRPr sz="1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Espinet</a:t>
            </a:r>
            <a:endParaRPr sz="1200">
              <a:solidFill>
                <a:schemeClr val="lt1"/>
              </a:solidFill>
              <a:latin typeface="Consolas"/>
              <a:ea typeface="Consolas"/>
              <a:cs typeface="Consolas"/>
              <a:sym typeface="Consolas"/>
            </a:endParaRPr>
          </a:p>
        </p:txBody>
      </p:sp>
      <p:sp>
        <p:nvSpPr>
          <p:cNvPr id="98" name="Google Shape;98;p1"/>
          <p:cNvSpPr txBox="1"/>
          <p:nvPr/>
        </p:nvSpPr>
        <p:spPr>
          <a:xfrm>
            <a:off x="5463030" y="2033752"/>
            <a:ext cx="1089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Marcelo</a:t>
            </a:r>
            <a:endParaRPr sz="1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Caccialupi</a:t>
            </a:r>
            <a:endParaRPr sz="1200">
              <a:solidFill>
                <a:schemeClr val="lt1"/>
              </a:solidFill>
              <a:latin typeface="Consolas"/>
              <a:ea typeface="Consolas"/>
              <a:cs typeface="Consolas"/>
              <a:sym typeface="Consolas"/>
            </a:endParaRPr>
          </a:p>
        </p:txBody>
      </p:sp>
      <p:sp>
        <p:nvSpPr>
          <p:cNvPr id="99" name="Google Shape;99;p1"/>
          <p:cNvSpPr txBox="1"/>
          <p:nvPr/>
        </p:nvSpPr>
        <p:spPr>
          <a:xfrm>
            <a:off x="6956465" y="2033752"/>
            <a:ext cx="96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Sebastian</a:t>
            </a:r>
            <a:endParaRPr sz="1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Mosquera</a:t>
            </a:r>
            <a:endParaRPr sz="1200">
              <a:solidFill>
                <a:schemeClr val="lt1"/>
              </a:solidFill>
              <a:latin typeface="Consolas"/>
              <a:ea typeface="Consolas"/>
              <a:cs typeface="Consolas"/>
              <a:sym typeface="Consolas"/>
            </a:endParaRPr>
          </a:p>
        </p:txBody>
      </p:sp>
      <p:sp>
        <p:nvSpPr>
          <p:cNvPr id="100" name="Google Shape;100;p1"/>
          <p:cNvSpPr txBox="1"/>
          <p:nvPr/>
        </p:nvSpPr>
        <p:spPr>
          <a:xfrm>
            <a:off x="8307249" y="2033750"/>
            <a:ext cx="96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Santiago</a:t>
            </a:r>
            <a:endParaRPr sz="1200">
              <a:solidFill>
                <a:schemeClr val="lt1"/>
              </a:solidFill>
              <a:latin typeface="Consolas"/>
              <a:ea typeface="Consolas"/>
              <a:cs typeface="Consolas"/>
              <a:sym typeface="Consolas"/>
            </a:endParaRPr>
          </a:p>
          <a:p>
            <a:pPr indent="0" lvl="0" marL="0" marR="0" rtl="0" algn="ctr">
              <a:lnSpc>
                <a:spcPct val="100000"/>
              </a:lnSpc>
              <a:spcBef>
                <a:spcPts val="0"/>
              </a:spcBef>
              <a:spcAft>
                <a:spcPts val="0"/>
              </a:spcAft>
              <a:buClr>
                <a:srgbClr val="000000"/>
              </a:buClr>
              <a:buSzPts val="1400"/>
              <a:buFont typeface="Arial"/>
              <a:buNone/>
            </a:pPr>
            <a:r>
              <a:rPr lang="en-US" sz="1200">
                <a:solidFill>
                  <a:schemeClr val="lt1"/>
                </a:solidFill>
                <a:latin typeface="Consolas"/>
                <a:ea typeface="Consolas"/>
                <a:cs typeface="Consolas"/>
                <a:sym typeface="Consolas"/>
              </a:rPr>
              <a:t>Pougy</a:t>
            </a:r>
            <a:endParaRPr sz="1200">
              <a:solidFill>
                <a:schemeClr val="lt1"/>
              </a:solidFill>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cxnSp>
        <p:nvCxnSpPr>
          <p:cNvPr id="238" name="Google Shape;238;gd16d1d7af0_1_172"/>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239" name="Google Shape;239;gd16d1d7af0_1_172"/>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240" name="Google Shape;240;gd16d1d7af0_1_172"/>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PREDICCIÓN PARA CABA</a:t>
            </a:r>
            <a:endParaRPr i="0" sz="1800" u="none" cap="none" strike="noStrike">
              <a:solidFill>
                <a:schemeClr val="lt1"/>
              </a:solidFill>
            </a:endParaRPr>
          </a:p>
        </p:txBody>
      </p:sp>
      <p:sp>
        <p:nvSpPr>
          <p:cNvPr id="241" name="Google Shape;241;gd16d1d7af0_1_172"/>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242" name="Google Shape;242;gd16d1d7af0_1_172"/>
          <p:cNvSpPr txBox="1"/>
          <p:nvPr/>
        </p:nvSpPr>
        <p:spPr>
          <a:xfrm>
            <a:off x="2614550" y="1442663"/>
            <a:ext cx="4249500" cy="431100"/>
          </a:xfrm>
          <a:prstGeom prst="rect">
            <a:avLst/>
          </a:prstGeom>
          <a:noFill/>
          <a:ln>
            <a:noFill/>
          </a:ln>
        </p:spPr>
        <p:txBody>
          <a:bodyPr anchorCtr="0" anchor="t" bIns="91425" lIns="91425" spcFirstLastPara="1" rIns="91425" wrap="square" tIns="91425">
            <a:spAutoFit/>
          </a:bodyPr>
          <a:lstStyle/>
          <a:p>
            <a:pPr indent="-330200" lvl="0" marL="457200" rtl="0" algn="ctr">
              <a:spcBef>
                <a:spcPts val="0"/>
              </a:spcBef>
              <a:spcAft>
                <a:spcPts val="0"/>
              </a:spcAft>
              <a:buClr>
                <a:srgbClr val="4A86E8"/>
              </a:buClr>
              <a:buSzPts val="1600"/>
              <a:buAutoNum type="arabicPeriod"/>
            </a:pPr>
            <a:r>
              <a:rPr b="1" lang="en-US" sz="1600">
                <a:solidFill>
                  <a:srgbClr val="4A86E8"/>
                </a:solidFill>
              </a:rPr>
              <a:t> GENERAMOS LA REGRESIÓN</a:t>
            </a:r>
            <a:endParaRPr sz="1600">
              <a:solidFill>
                <a:srgbClr val="4A86E8"/>
              </a:solidFill>
            </a:endParaRPr>
          </a:p>
        </p:txBody>
      </p:sp>
      <p:sp>
        <p:nvSpPr>
          <p:cNvPr id="243" name="Google Shape;243;gd16d1d7af0_1_172"/>
          <p:cNvSpPr txBox="1"/>
          <p:nvPr/>
        </p:nvSpPr>
        <p:spPr>
          <a:xfrm>
            <a:off x="8102100" y="1366475"/>
            <a:ext cx="2920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600">
                <a:solidFill>
                  <a:srgbClr val="6AA84F"/>
                </a:solidFill>
              </a:rPr>
              <a:t>2. MODELO ENTRENADO</a:t>
            </a:r>
            <a:endParaRPr sz="1600">
              <a:solidFill>
                <a:srgbClr val="6AA84F"/>
              </a:solidFill>
            </a:endParaRPr>
          </a:p>
        </p:txBody>
      </p:sp>
      <p:sp>
        <p:nvSpPr>
          <p:cNvPr id="244" name="Google Shape;244;gd16d1d7af0_1_172"/>
          <p:cNvSpPr txBox="1"/>
          <p:nvPr/>
        </p:nvSpPr>
        <p:spPr>
          <a:xfrm>
            <a:off x="3122625" y="2917163"/>
            <a:ext cx="3379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F9900"/>
                </a:solidFill>
              </a:rPr>
              <a:t>3.  ESTADÍSTICOS DEL MODELO</a:t>
            </a:r>
            <a:endParaRPr b="1" sz="1600">
              <a:solidFill>
                <a:srgbClr val="FF9900"/>
              </a:solidFill>
            </a:endParaRPr>
          </a:p>
          <a:p>
            <a:pPr indent="0" lvl="0" marL="0" rtl="0" algn="l">
              <a:spcBef>
                <a:spcPts val="0"/>
              </a:spcBef>
              <a:spcAft>
                <a:spcPts val="0"/>
              </a:spcAft>
              <a:buNone/>
            </a:pPr>
            <a:r>
              <a:t/>
            </a:r>
            <a:endParaRPr b="1" sz="1600">
              <a:solidFill>
                <a:srgbClr val="FF9900"/>
              </a:solidFill>
            </a:endParaRPr>
          </a:p>
        </p:txBody>
      </p:sp>
      <p:sp>
        <p:nvSpPr>
          <p:cNvPr id="245" name="Google Shape;245;gd16d1d7af0_1_172"/>
          <p:cNvSpPr txBox="1"/>
          <p:nvPr/>
        </p:nvSpPr>
        <p:spPr>
          <a:xfrm>
            <a:off x="2323850" y="1818338"/>
            <a:ext cx="483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En base a la función existente, se filtran las observaciones de CABA y se utiliza ese dataset para hacer la regresión</a:t>
            </a:r>
            <a:endParaRPr/>
          </a:p>
        </p:txBody>
      </p:sp>
      <p:sp>
        <p:nvSpPr>
          <p:cNvPr id="246" name="Google Shape;246;gd16d1d7af0_1_172"/>
          <p:cNvSpPr txBox="1"/>
          <p:nvPr/>
        </p:nvSpPr>
        <p:spPr>
          <a:xfrm>
            <a:off x="3348525" y="3254500"/>
            <a:ext cx="3000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a:t>MAE: </a:t>
            </a:r>
            <a:r>
              <a:rPr lang="en-US" sz="1500">
                <a:solidFill>
                  <a:schemeClr val="dk1"/>
                </a:solidFill>
              </a:rPr>
              <a:t>4</a:t>
            </a:r>
            <a:r>
              <a:rPr lang="en-US" sz="1600">
                <a:solidFill>
                  <a:schemeClr val="dk1"/>
                </a:solidFill>
              </a:rPr>
              <a:t>32.78</a:t>
            </a:r>
            <a:endParaRPr/>
          </a:p>
          <a:p>
            <a:pPr indent="0" lvl="0" marL="0" rtl="0" algn="ctr">
              <a:spcBef>
                <a:spcPts val="0"/>
              </a:spcBef>
              <a:spcAft>
                <a:spcPts val="0"/>
              </a:spcAft>
              <a:buClr>
                <a:schemeClr val="dk1"/>
              </a:buClr>
              <a:buSzPts val="1100"/>
              <a:buFont typeface="Arial"/>
              <a:buNone/>
            </a:pPr>
            <a:r>
              <a:rPr b="1" lang="en-US"/>
              <a:t>MSE: </a:t>
            </a:r>
            <a:r>
              <a:rPr lang="en-US" sz="1500">
                <a:solidFill>
                  <a:schemeClr val="dk1"/>
                </a:solidFill>
              </a:rPr>
              <a:t>305185.03</a:t>
            </a:r>
            <a:endParaRPr sz="1300"/>
          </a:p>
          <a:p>
            <a:pPr indent="0" lvl="0" marL="0" rtl="0" algn="ctr">
              <a:spcBef>
                <a:spcPts val="0"/>
              </a:spcBef>
              <a:spcAft>
                <a:spcPts val="0"/>
              </a:spcAft>
              <a:buClr>
                <a:schemeClr val="dk1"/>
              </a:buClr>
              <a:buSzPts val="1100"/>
              <a:buFont typeface="Arial"/>
              <a:buNone/>
            </a:pPr>
            <a:r>
              <a:rPr b="1" lang="en-US"/>
              <a:t>RMSE: </a:t>
            </a:r>
            <a:r>
              <a:rPr lang="en-US" sz="1500">
                <a:solidFill>
                  <a:schemeClr val="dk1"/>
                </a:solidFill>
              </a:rPr>
              <a:t>552.43</a:t>
            </a:r>
            <a:endParaRPr b="1" sz="1600"/>
          </a:p>
          <a:p>
            <a:pPr indent="0" lvl="0" marL="0" rtl="0" algn="ctr">
              <a:spcBef>
                <a:spcPts val="0"/>
              </a:spcBef>
              <a:spcAft>
                <a:spcPts val="0"/>
              </a:spcAft>
              <a:buClr>
                <a:schemeClr val="dk1"/>
              </a:buClr>
              <a:buSzPts val="1100"/>
              <a:buFont typeface="Arial"/>
              <a:buNone/>
            </a:pPr>
            <a:r>
              <a:rPr b="1" lang="en-US" sz="1800">
                <a:solidFill>
                  <a:srgbClr val="FF0000"/>
                </a:solidFill>
              </a:rPr>
              <a:t>R²</a:t>
            </a:r>
            <a:r>
              <a:rPr b="1" lang="en-US" sz="1800">
                <a:solidFill>
                  <a:srgbClr val="FF0000"/>
                </a:solidFill>
              </a:rPr>
              <a:t>: 0.40</a:t>
            </a:r>
            <a:endParaRPr sz="1600">
              <a:solidFill>
                <a:srgbClr val="FF0000"/>
              </a:solidFill>
            </a:endParaRPr>
          </a:p>
        </p:txBody>
      </p:sp>
      <p:sp>
        <p:nvSpPr>
          <p:cNvPr id="247" name="Google Shape;247;gd16d1d7af0_1_172"/>
          <p:cNvSpPr txBox="1"/>
          <p:nvPr/>
        </p:nvSpPr>
        <p:spPr>
          <a:xfrm>
            <a:off x="7306275" y="1600338"/>
            <a:ext cx="4632000" cy="12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Se tuvieron en cuenta para la regresión:</a:t>
            </a:r>
            <a:endParaRPr/>
          </a:p>
          <a:p>
            <a:pPr indent="0" lvl="0" marL="0" rtl="0" algn="ctr">
              <a:spcBef>
                <a:spcPts val="0"/>
              </a:spcBef>
              <a:spcAft>
                <a:spcPts val="0"/>
              </a:spcAft>
              <a:buNone/>
            </a:pPr>
            <a:r>
              <a:rPr lang="en-US"/>
              <a:t>TIPO DE PROPIEDAD</a:t>
            </a:r>
            <a:endParaRPr/>
          </a:p>
          <a:p>
            <a:pPr indent="0" lvl="0" marL="0" rtl="0" algn="ctr">
              <a:spcBef>
                <a:spcPts val="0"/>
              </a:spcBef>
              <a:spcAft>
                <a:spcPts val="0"/>
              </a:spcAft>
              <a:buNone/>
            </a:pPr>
            <a:r>
              <a:rPr lang="en-US"/>
              <a:t>SUPERFICIE</a:t>
            </a:r>
            <a:endParaRPr/>
          </a:p>
          <a:p>
            <a:pPr indent="0" lvl="0" marL="0" rtl="0" algn="ctr">
              <a:spcBef>
                <a:spcPts val="0"/>
              </a:spcBef>
              <a:spcAft>
                <a:spcPts val="0"/>
              </a:spcAft>
              <a:buNone/>
            </a:pPr>
            <a:r>
              <a:rPr lang="en-US"/>
              <a:t>BARRIO</a:t>
            </a:r>
            <a:endParaRPr/>
          </a:p>
          <a:p>
            <a:pPr indent="0" lvl="0" marL="0" rtl="0" algn="ctr">
              <a:spcBef>
                <a:spcPts val="0"/>
              </a:spcBef>
              <a:spcAft>
                <a:spcPts val="0"/>
              </a:spcAft>
              <a:buNone/>
            </a:pPr>
            <a:r>
              <a:rPr lang="en-US"/>
              <a:t>AMENITIES</a:t>
            </a:r>
            <a:endParaRPr/>
          </a:p>
          <a:p>
            <a:pPr indent="0" lvl="0" marL="0" rtl="0" algn="ctr">
              <a:spcBef>
                <a:spcPts val="0"/>
              </a:spcBef>
              <a:spcAft>
                <a:spcPts val="0"/>
              </a:spcAft>
              <a:buNone/>
            </a:pPr>
            <a:r>
              <a:rPr lang="en-US"/>
              <a:t>DISTANCIA AL SUBTE</a:t>
            </a:r>
            <a:endParaRPr/>
          </a:p>
        </p:txBody>
      </p:sp>
      <p:pic>
        <p:nvPicPr>
          <p:cNvPr id="248" name="Google Shape;248;gd16d1d7af0_1_172"/>
          <p:cNvPicPr preferRelativeResize="0"/>
          <p:nvPr/>
        </p:nvPicPr>
        <p:blipFill>
          <a:blip r:embed="rId3">
            <a:alphaModFix/>
          </a:blip>
          <a:stretch>
            <a:fillRect/>
          </a:stretch>
        </p:blipFill>
        <p:spPr>
          <a:xfrm>
            <a:off x="354500" y="2433950"/>
            <a:ext cx="2247150" cy="2451276"/>
          </a:xfrm>
          <a:prstGeom prst="rect">
            <a:avLst/>
          </a:prstGeom>
          <a:noFill/>
          <a:ln>
            <a:noFill/>
          </a:ln>
        </p:spPr>
      </p:pic>
      <p:sp>
        <p:nvSpPr>
          <p:cNvPr id="249" name="Google Shape;249;gd16d1d7af0_1_172"/>
          <p:cNvSpPr txBox="1"/>
          <p:nvPr/>
        </p:nvSpPr>
        <p:spPr>
          <a:xfrm>
            <a:off x="2773725" y="4835275"/>
            <a:ext cx="407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9900FF"/>
                </a:solidFill>
              </a:rPr>
              <a:t>4.  </a:t>
            </a:r>
            <a:r>
              <a:rPr b="1" lang="en-US" sz="1600">
                <a:solidFill>
                  <a:srgbClr val="9900FF"/>
                </a:solidFill>
              </a:rPr>
              <a:t> REGULARIZAMOS (LASSO - RIDGE)</a:t>
            </a:r>
            <a:endParaRPr sz="1600">
              <a:solidFill>
                <a:srgbClr val="9900FF"/>
              </a:solidFill>
            </a:endParaRPr>
          </a:p>
        </p:txBody>
      </p:sp>
      <p:sp>
        <p:nvSpPr>
          <p:cNvPr id="250" name="Google Shape;250;gd16d1d7af0_1_172"/>
          <p:cNvSpPr txBox="1"/>
          <p:nvPr/>
        </p:nvSpPr>
        <p:spPr>
          <a:xfrm>
            <a:off x="2570000" y="5176320"/>
            <a:ext cx="43386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Al regularizar el modelo se obtienen los siguientes resultados:</a:t>
            </a:r>
            <a:endParaRPr/>
          </a:p>
          <a:p>
            <a:pPr indent="0" lvl="0" marL="0" rtl="0" algn="ctr">
              <a:spcBef>
                <a:spcPts val="0"/>
              </a:spcBef>
              <a:spcAft>
                <a:spcPts val="0"/>
              </a:spcAft>
              <a:buNone/>
            </a:pPr>
            <a:r>
              <a:rPr b="1" lang="en-US" sz="1800">
                <a:solidFill>
                  <a:srgbClr val="FF0000"/>
                </a:solidFill>
              </a:rPr>
              <a:t>Lasso     R² = 0.50</a:t>
            </a:r>
            <a:endParaRPr b="1" sz="1800">
              <a:solidFill>
                <a:srgbClr val="FF0000"/>
              </a:solidFill>
            </a:endParaRPr>
          </a:p>
          <a:p>
            <a:pPr indent="0" lvl="0" marL="0" rtl="0" algn="ctr">
              <a:spcBef>
                <a:spcPts val="0"/>
              </a:spcBef>
              <a:spcAft>
                <a:spcPts val="0"/>
              </a:spcAft>
              <a:buClr>
                <a:schemeClr val="dk1"/>
              </a:buClr>
              <a:buSzPts val="1100"/>
              <a:buFont typeface="Arial"/>
              <a:buNone/>
            </a:pPr>
            <a:r>
              <a:rPr b="1" lang="en-US" sz="1800">
                <a:solidFill>
                  <a:srgbClr val="FF0000"/>
                </a:solidFill>
              </a:rPr>
              <a:t>Ridge    R² = 0.49</a:t>
            </a:r>
            <a:endParaRPr b="1" sz="1800">
              <a:solidFill>
                <a:srgbClr val="FF0000"/>
              </a:solidFill>
            </a:endParaRPr>
          </a:p>
        </p:txBody>
      </p:sp>
      <p:pic>
        <p:nvPicPr>
          <p:cNvPr id="251" name="Google Shape;251;gd16d1d7af0_1_172"/>
          <p:cNvPicPr preferRelativeResize="0"/>
          <p:nvPr/>
        </p:nvPicPr>
        <p:blipFill>
          <a:blip r:embed="rId4">
            <a:alphaModFix/>
          </a:blip>
          <a:stretch>
            <a:fillRect/>
          </a:stretch>
        </p:blipFill>
        <p:spPr>
          <a:xfrm>
            <a:off x="7490450" y="3081743"/>
            <a:ext cx="4249500" cy="34401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cxnSp>
        <p:nvCxnSpPr>
          <p:cNvPr id="256" name="Google Shape;256;gd725361ed5_0_48"/>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257" name="Google Shape;257;gd725361ed5_0_48"/>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258" name="Google Shape;258;gd725361ed5_0_48"/>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PREDICCIÓN PARA CABA</a:t>
            </a:r>
            <a:endParaRPr i="0" sz="1800" u="none" cap="none" strike="noStrike">
              <a:solidFill>
                <a:schemeClr val="lt1"/>
              </a:solidFill>
            </a:endParaRPr>
          </a:p>
        </p:txBody>
      </p:sp>
      <p:sp>
        <p:nvSpPr>
          <p:cNvPr id="259" name="Google Shape;259;gd725361ed5_0_48"/>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260" name="Google Shape;260;gd725361ed5_0_48"/>
          <p:cNvSpPr txBox="1"/>
          <p:nvPr/>
        </p:nvSpPr>
        <p:spPr>
          <a:xfrm>
            <a:off x="3848250" y="2055950"/>
            <a:ext cx="5718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F1C232"/>
                </a:solidFill>
              </a:rPr>
              <a:t>RESULTADO Y CONCLUSIÓN</a:t>
            </a:r>
            <a:endParaRPr sz="2000">
              <a:solidFill>
                <a:srgbClr val="F1C232"/>
              </a:solidFill>
            </a:endParaRPr>
          </a:p>
        </p:txBody>
      </p:sp>
      <p:sp>
        <p:nvSpPr>
          <p:cNvPr id="261" name="Google Shape;261;gd725361ed5_0_48"/>
          <p:cNvSpPr txBox="1"/>
          <p:nvPr/>
        </p:nvSpPr>
        <p:spPr>
          <a:xfrm>
            <a:off x="3949850" y="2749800"/>
            <a:ext cx="5806200" cy="272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t>Se obtiene un </a:t>
            </a:r>
            <a:r>
              <a:rPr lang="en-US" sz="1900">
                <a:solidFill>
                  <a:schemeClr val="dk1"/>
                </a:solidFill>
              </a:rPr>
              <a:t>R²</a:t>
            </a:r>
            <a:r>
              <a:rPr lang="en-US" sz="1800"/>
              <a:t> de 0.40 al realizar la regresión lineal múltiple.</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Pero el modelo obtiene un mejor R</a:t>
            </a:r>
            <a:r>
              <a:rPr lang="en-US" sz="1900">
                <a:solidFill>
                  <a:schemeClr val="dk1"/>
                </a:solidFill>
              </a:rPr>
              <a:t>²</a:t>
            </a:r>
            <a:r>
              <a:rPr lang="en-US" sz="1800"/>
              <a:t> </a:t>
            </a:r>
            <a:r>
              <a:rPr lang="en-US" sz="1800"/>
              <a:t> cuando hacemos la regularización Lasso.</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US" sz="1800"/>
              <a:t>El </a:t>
            </a:r>
            <a:r>
              <a:rPr lang="en-US" sz="1900">
                <a:solidFill>
                  <a:schemeClr val="dk1"/>
                </a:solidFill>
              </a:rPr>
              <a:t>R²</a:t>
            </a:r>
            <a:r>
              <a:rPr lang="en-US" sz="1800"/>
              <a:t> 0.509 es nuestro mejor modelo para la selección de las 100 propiedades de muestra de estudio</a:t>
            </a:r>
            <a:endParaRPr sz="1800"/>
          </a:p>
          <a:p>
            <a:pPr indent="0" lvl="0" marL="0" rtl="0" algn="ctr">
              <a:spcBef>
                <a:spcPts val="0"/>
              </a:spcBef>
              <a:spcAft>
                <a:spcPts val="0"/>
              </a:spcAft>
              <a:buNone/>
            </a:pPr>
            <a:r>
              <a:t/>
            </a:r>
            <a:endParaRPr sz="1800"/>
          </a:p>
        </p:txBody>
      </p:sp>
      <p:pic>
        <p:nvPicPr>
          <p:cNvPr id="262" name="Google Shape;262;gd725361ed5_0_48"/>
          <p:cNvPicPr preferRelativeResize="0"/>
          <p:nvPr/>
        </p:nvPicPr>
        <p:blipFill>
          <a:blip r:embed="rId3">
            <a:alphaModFix/>
          </a:blip>
          <a:stretch>
            <a:fillRect/>
          </a:stretch>
        </p:blipFill>
        <p:spPr>
          <a:xfrm>
            <a:off x="399150" y="2295325"/>
            <a:ext cx="2680599" cy="292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cxnSp>
        <p:nvCxnSpPr>
          <p:cNvPr id="267" name="Google Shape;267;gd16d1d7af0_1_79"/>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268" name="Google Shape;268;gd16d1d7af0_1_79"/>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269" name="Google Shape;269;gd16d1d7af0_1_79"/>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CONCLUSION FINAL</a:t>
            </a:r>
            <a:endParaRPr i="0" sz="1800" u="none" cap="none" strike="noStrike">
              <a:solidFill>
                <a:schemeClr val="lt1"/>
              </a:solidFill>
            </a:endParaRPr>
          </a:p>
        </p:txBody>
      </p:sp>
      <p:sp>
        <p:nvSpPr>
          <p:cNvPr id="270" name="Google Shape;270;gd16d1d7af0_1_79"/>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271" name="Google Shape;271;gd16d1d7af0_1_79"/>
          <p:cNvSpPr txBox="1"/>
          <p:nvPr/>
        </p:nvSpPr>
        <p:spPr>
          <a:xfrm>
            <a:off x="1875850" y="1442663"/>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272" name="Google Shape;272;gd16d1d7af0_1_79"/>
          <p:cNvSpPr txBox="1"/>
          <p:nvPr/>
        </p:nvSpPr>
        <p:spPr>
          <a:xfrm>
            <a:off x="276650" y="1335100"/>
            <a:ext cx="6422700" cy="483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t>MUESTRA DE 100 PROPIEDADES EN CABA</a:t>
            </a:r>
            <a:endParaRPr sz="1800"/>
          </a:p>
          <a:p>
            <a:pPr indent="0" lvl="0" marL="0" rtl="0" algn="ctr">
              <a:spcBef>
                <a:spcPts val="0"/>
              </a:spcBef>
              <a:spcAft>
                <a:spcPts val="0"/>
              </a:spcAft>
              <a:buNone/>
            </a:pPr>
            <a:r>
              <a:rPr lang="en-US" sz="1800"/>
              <a:t>cantidad de datos SOBREVALUADOS: 41</a:t>
            </a:r>
            <a:endParaRPr sz="1800"/>
          </a:p>
          <a:p>
            <a:pPr indent="0" lvl="0" marL="0" rtl="0" algn="ctr">
              <a:spcBef>
                <a:spcPts val="0"/>
              </a:spcBef>
              <a:spcAft>
                <a:spcPts val="0"/>
              </a:spcAft>
              <a:buNone/>
            </a:pPr>
            <a:r>
              <a:rPr lang="en-US" sz="1800"/>
              <a:t>cantidad</a:t>
            </a:r>
            <a:r>
              <a:rPr lang="en-US" sz="1800"/>
              <a:t> de datos SUBVALUADOS: 59</a:t>
            </a:r>
            <a:endParaRPr sz="18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t/>
            </a:r>
            <a:endParaRPr sz="1700"/>
          </a:p>
          <a:p>
            <a:pPr indent="0" lvl="0" marL="0" rtl="0" algn="ctr">
              <a:spcBef>
                <a:spcPts val="0"/>
              </a:spcBef>
              <a:spcAft>
                <a:spcPts val="0"/>
              </a:spcAft>
              <a:buNone/>
            </a:pPr>
            <a:r>
              <a:rPr b="1" lang="en-US" sz="1800"/>
              <a:t>CONCLUSIÓN</a:t>
            </a:r>
            <a:endParaRPr b="1" sz="1800"/>
          </a:p>
          <a:p>
            <a:pPr indent="0" lvl="0" marL="0" rtl="0" algn="ctr">
              <a:spcBef>
                <a:spcPts val="0"/>
              </a:spcBef>
              <a:spcAft>
                <a:spcPts val="0"/>
              </a:spcAft>
              <a:buNone/>
            </a:pPr>
            <a:r>
              <a:rPr lang="en-US" sz="1600"/>
              <a:t>Se obtienen varias propiedades subvaluadas en sus precios por </a:t>
            </a:r>
            <a:r>
              <a:rPr lang="en-US">
                <a:solidFill>
                  <a:schemeClr val="dk1"/>
                </a:solidFill>
              </a:rPr>
              <a:t>m</a:t>
            </a:r>
            <a:r>
              <a:rPr lang="en-US" sz="1800">
                <a:solidFill>
                  <a:schemeClr val="dk1"/>
                </a:solidFill>
              </a:rPr>
              <a:t>²</a:t>
            </a:r>
            <a:r>
              <a:rPr lang="en-US" sz="1600"/>
              <a:t>, que podrían representar una buena oportunidad para la compra/venta.</a:t>
            </a:r>
            <a:endParaRPr sz="1600"/>
          </a:p>
          <a:p>
            <a:pPr indent="0" lvl="0" marL="0" rtl="0" algn="ctr">
              <a:spcBef>
                <a:spcPts val="0"/>
              </a:spcBef>
              <a:spcAft>
                <a:spcPts val="0"/>
              </a:spcAft>
              <a:buNone/>
            </a:pPr>
            <a:r>
              <a:rPr b="1" lang="en-US" sz="1600"/>
              <a:t> </a:t>
            </a:r>
            <a:endParaRPr b="1" sz="1600"/>
          </a:p>
          <a:p>
            <a:pPr indent="0" lvl="0" marL="0" rtl="0" algn="l">
              <a:spcBef>
                <a:spcPts val="0"/>
              </a:spcBef>
              <a:spcAft>
                <a:spcPts val="0"/>
              </a:spcAft>
              <a:buNone/>
            </a:pPr>
            <a:r>
              <a:t/>
            </a:r>
            <a:endParaRPr b="1"/>
          </a:p>
          <a:p>
            <a:pPr indent="0" lvl="0" marL="0" rtl="0" algn="ctr">
              <a:spcBef>
                <a:spcPts val="0"/>
              </a:spcBef>
              <a:spcAft>
                <a:spcPts val="0"/>
              </a:spcAft>
              <a:buNone/>
            </a:pPr>
            <a:r>
              <a:rPr b="1" lang="en-US" sz="1800"/>
              <a:t>TOP 5 DE LAS PROPIEDADES QUE SON OPORTUNIDAD</a:t>
            </a:r>
            <a:endParaRPr b="1" sz="1800"/>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t/>
            </a:r>
            <a:endParaRPr b="1"/>
          </a:p>
          <a:p>
            <a:pPr indent="0" lvl="0" marL="0" rtl="0" algn="ctr">
              <a:spcBef>
                <a:spcPts val="0"/>
              </a:spcBef>
              <a:spcAft>
                <a:spcPts val="0"/>
              </a:spcAft>
              <a:buNone/>
            </a:pPr>
            <a:r>
              <a:t/>
            </a:r>
            <a:endParaRPr b="1"/>
          </a:p>
        </p:txBody>
      </p:sp>
      <p:pic>
        <p:nvPicPr>
          <p:cNvPr id="273" name="Google Shape;273;gd16d1d7af0_1_79"/>
          <p:cNvPicPr preferRelativeResize="0"/>
          <p:nvPr/>
        </p:nvPicPr>
        <p:blipFill>
          <a:blip r:embed="rId3">
            <a:alphaModFix/>
          </a:blip>
          <a:stretch>
            <a:fillRect/>
          </a:stretch>
        </p:blipFill>
        <p:spPr>
          <a:xfrm>
            <a:off x="6791679" y="1451187"/>
            <a:ext cx="5123771" cy="5002500"/>
          </a:xfrm>
          <a:prstGeom prst="rect">
            <a:avLst/>
          </a:prstGeom>
          <a:noFill/>
          <a:ln>
            <a:noFill/>
          </a:ln>
        </p:spPr>
      </p:pic>
      <p:graphicFrame>
        <p:nvGraphicFramePr>
          <p:cNvPr id="274" name="Google Shape;274;gd16d1d7af0_1_79"/>
          <p:cNvGraphicFramePr/>
          <p:nvPr/>
        </p:nvGraphicFramePr>
        <p:xfrm>
          <a:off x="619263" y="4683675"/>
          <a:ext cx="3000000" cy="3000000"/>
        </p:xfrm>
        <a:graphic>
          <a:graphicData uri="http://schemas.openxmlformats.org/drawingml/2006/table">
            <a:tbl>
              <a:tblPr>
                <a:noFill/>
                <a:tableStyleId>{83E44D98-9F7B-44E5-B954-8A1E47F28C25}</a:tableStyleId>
              </a:tblPr>
              <a:tblGrid>
                <a:gridCol w="1215100"/>
                <a:gridCol w="1071875"/>
                <a:gridCol w="742625"/>
                <a:gridCol w="1096050"/>
                <a:gridCol w="822000"/>
                <a:gridCol w="882725"/>
              </a:tblGrid>
              <a:tr h="301650">
                <a:tc>
                  <a:txBody>
                    <a:bodyPr/>
                    <a:lstStyle/>
                    <a:p>
                      <a:pPr indent="0" lvl="0" marL="0" rtl="0" algn="l">
                        <a:lnSpc>
                          <a:spcPct val="115000"/>
                        </a:lnSpc>
                        <a:spcBef>
                          <a:spcPts val="0"/>
                        </a:spcBef>
                        <a:spcAft>
                          <a:spcPts val="0"/>
                        </a:spcAft>
                        <a:buNone/>
                      </a:pPr>
                      <a:r>
                        <a:rPr b="1" lang="en-US" sz="1100"/>
                        <a:t>Tipo_Propiedad</a:t>
                      </a:r>
                      <a:endParaRPr b="1"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t>Barrio</a:t>
                      </a:r>
                      <a:endParaRPr b="1"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100"/>
                        <a:t>Precio</a:t>
                      </a:r>
                      <a:endParaRPr b="1"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Precio_por_m2</a:t>
                      </a:r>
                      <a:endParaRPr b="1"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prediccion</a:t>
                      </a:r>
                      <a:endParaRPr b="1"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100"/>
                        <a:t>diferencia</a:t>
                      </a:r>
                      <a:endParaRPr b="1"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01650">
                <a:tc>
                  <a:txBody>
                    <a:bodyPr/>
                    <a:lstStyle/>
                    <a:p>
                      <a:pPr indent="0" lvl="0" marL="0" rtl="0" algn="l">
                        <a:lnSpc>
                          <a:spcPct val="115000"/>
                        </a:lnSpc>
                        <a:spcBef>
                          <a:spcPts val="0"/>
                        </a:spcBef>
                        <a:spcAft>
                          <a:spcPts val="0"/>
                        </a:spcAft>
                        <a:buNone/>
                      </a:pPr>
                      <a:r>
                        <a:rPr lang="en-US" sz="1100"/>
                        <a:t>PH</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Constitución</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63000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1575</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3142</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1567</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01650">
                <a:tc>
                  <a:txBody>
                    <a:bodyPr/>
                    <a:lstStyle/>
                    <a:p>
                      <a:pPr indent="0" lvl="0" marL="0" rtl="0" algn="l">
                        <a:lnSpc>
                          <a:spcPct val="115000"/>
                        </a:lnSpc>
                        <a:spcBef>
                          <a:spcPts val="0"/>
                        </a:spcBef>
                        <a:spcAft>
                          <a:spcPts val="0"/>
                        </a:spcAft>
                        <a:buNone/>
                      </a:pPr>
                      <a:r>
                        <a:rPr lang="en-US" sz="1100"/>
                        <a:t>apartment</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Balvanera</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115000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1691</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3170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1479</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01650">
                <a:tc>
                  <a:txBody>
                    <a:bodyPr/>
                    <a:lstStyle/>
                    <a:p>
                      <a:pPr indent="0" lvl="0" marL="0" rtl="0" algn="l">
                        <a:lnSpc>
                          <a:spcPct val="115000"/>
                        </a:lnSpc>
                        <a:spcBef>
                          <a:spcPts val="0"/>
                        </a:spcBef>
                        <a:spcAft>
                          <a:spcPts val="0"/>
                        </a:spcAft>
                        <a:buNone/>
                      </a:pPr>
                      <a:r>
                        <a:rPr lang="en-US" sz="1100"/>
                        <a:t>apartment</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Liniers</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98000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1531</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2962</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1431</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01650">
                <a:tc>
                  <a:txBody>
                    <a:bodyPr/>
                    <a:lstStyle/>
                    <a:p>
                      <a:pPr indent="0" lvl="0" marL="0" rtl="0" algn="l">
                        <a:lnSpc>
                          <a:spcPct val="115000"/>
                        </a:lnSpc>
                        <a:spcBef>
                          <a:spcPts val="0"/>
                        </a:spcBef>
                        <a:spcAft>
                          <a:spcPts val="0"/>
                        </a:spcAft>
                        <a:buNone/>
                      </a:pPr>
                      <a:r>
                        <a:rPr lang="en-US" sz="1100"/>
                        <a:t>house</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Villa Santa Rita</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340000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1118</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2540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1421</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r h="301650">
                <a:tc>
                  <a:txBody>
                    <a:bodyPr/>
                    <a:lstStyle/>
                    <a:p>
                      <a:pPr indent="0" lvl="0" marL="0" rtl="0" algn="l">
                        <a:lnSpc>
                          <a:spcPct val="115000"/>
                        </a:lnSpc>
                        <a:spcBef>
                          <a:spcPts val="0"/>
                        </a:spcBef>
                        <a:spcAft>
                          <a:spcPts val="0"/>
                        </a:spcAft>
                        <a:buNone/>
                      </a:pPr>
                      <a:r>
                        <a:rPr lang="en-US" sz="1100"/>
                        <a:t>PH</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Flores</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100"/>
                        <a:t>86000</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1147</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2559</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100"/>
                        <a:t>1412</a:t>
                      </a:r>
                      <a:endParaRPr sz="1100"/>
                    </a:p>
                  </a:txBody>
                  <a:tcPr marT="19050" marB="19050" marR="28575" marL="28575" anchor="b">
                    <a:lnL cap="flat" cmpd="sng" w="9525">
                      <a:solidFill>
                        <a:srgbClr val="F6B26B"/>
                      </a:solidFill>
                      <a:prstDash val="solid"/>
                      <a:round/>
                      <a:headEnd len="sm" w="sm" type="none"/>
                      <a:tailEnd len="sm" w="sm" type="none"/>
                    </a:lnL>
                    <a:lnR cap="flat" cmpd="sng" w="9525">
                      <a:solidFill>
                        <a:srgbClr val="F6B26B"/>
                      </a:solidFill>
                      <a:prstDash val="solid"/>
                      <a:round/>
                      <a:headEnd len="sm" w="sm" type="none"/>
                      <a:tailEnd len="sm" w="sm" type="none"/>
                    </a:lnR>
                    <a:lnT cap="flat" cmpd="sng" w="9525">
                      <a:solidFill>
                        <a:srgbClr val="F6B26B"/>
                      </a:solidFill>
                      <a:prstDash val="solid"/>
                      <a:round/>
                      <a:headEnd len="sm" w="sm" type="none"/>
                      <a:tailEnd len="sm" w="sm" type="none"/>
                    </a:lnT>
                    <a:lnB cap="flat" cmpd="sng" w="9525">
                      <a:solidFill>
                        <a:srgbClr val="F6B26B"/>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cxnSp>
        <p:nvCxnSpPr>
          <p:cNvPr id="105" name="Google Shape;105;p2"/>
          <p:cNvCxnSpPr/>
          <p:nvPr/>
        </p:nvCxnSpPr>
        <p:spPr>
          <a:xfrm>
            <a:off x="197388" y="6604104"/>
            <a:ext cx="11638721" cy="0"/>
          </a:xfrm>
          <a:prstGeom prst="straightConnector1">
            <a:avLst/>
          </a:prstGeom>
          <a:noFill/>
          <a:ln cap="flat" cmpd="sng" w="9525">
            <a:solidFill>
              <a:srgbClr val="1F3864"/>
            </a:solidFill>
            <a:prstDash val="solid"/>
            <a:miter lim="800000"/>
            <a:headEnd len="sm" w="sm" type="none"/>
            <a:tailEnd len="sm" w="sm" type="none"/>
          </a:ln>
        </p:spPr>
      </p:cxnSp>
      <p:sp>
        <p:nvSpPr>
          <p:cNvPr id="106" name="Google Shape;106;p2"/>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DESARROLLO DE LA ESTRATEGIA</a:t>
            </a:r>
            <a:endParaRPr i="0" sz="1800" u="none" cap="none" strike="noStrike">
              <a:solidFill>
                <a:schemeClr val="lt1"/>
              </a:solidFill>
            </a:endParaRPr>
          </a:p>
        </p:txBody>
      </p:sp>
      <p:sp>
        <p:nvSpPr>
          <p:cNvPr id="107" name="Google Shape;107;p2"/>
          <p:cNvSpPr txBox="1"/>
          <p:nvPr/>
        </p:nvSpPr>
        <p:spPr>
          <a:xfrm>
            <a:off x="3949486" y="1708588"/>
            <a:ext cx="4014300" cy="354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DATA SCIENCE WORKFLOW</a:t>
            </a:r>
            <a:endParaRPr b="0" i="0" sz="1700" u="none" cap="none" strike="noStrike">
              <a:solidFill>
                <a:srgbClr val="000000"/>
              </a:solidFill>
              <a:latin typeface="Arial"/>
              <a:ea typeface="Arial"/>
              <a:cs typeface="Arial"/>
              <a:sym typeface="Arial"/>
            </a:endParaRPr>
          </a:p>
        </p:txBody>
      </p:sp>
      <p:pic>
        <p:nvPicPr>
          <p:cNvPr id="108" name="Google Shape;108;p2"/>
          <p:cNvPicPr preferRelativeResize="0"/>
          <p:nvPr/>
        </p:nvPicPr>
        <p:blipFill rotWithShape="1">
          <a:blip r:embed="rId3">
            <a:alphaModFix/>
          </a:blip>
          <a:srcRect b="0" l="0" r="0" t="0"/>
          <a:stretch/>
        </p:blipFill>
        <p:spPr>
          <a:xfrm>
            <a:off x="493312" y="2808472"/>
            <a:ext cx="1003630" cy="691886"/>
          </a:xfrm>
          <a:prstGeom prst="rect">
            <a:avLst/>
          </a:prstGeom>
          <a:noFill/>
          <a:ln>
            <a:noFill/>
          </a:ln>
        </p:spPr>
      </p:pic>
      <p:pic>
        <p:nvPicPr>
          <p:cNvPr id="109" name="Google Shape;109;p2"/>
          <p:cNvPicPr preferRelativeResize="0"/>
          <p:nvPr/>
        </p:nvPicPr>
        <p:blipFill rotWithShape="1">
          <a:blip r:embed="rId4">
            <a:alphaModFix/>
          </a:blip>
          <a:srcRect b="0" l="0" r="0" t="0"/>
          <a:stretch/>
        </p:blipFill>
        <p:spPr>
          <a:xfrm>
            <a:off x="1627854" y="2785466"/>
            <a:ext cx="993232" cy="701419"/>
          </a:xfrm>
          <a:prstGeom prst="rect">
            <a:avLst/>
          </a:prstGeom>
          <a:noFill/>
          <a:ln>
            <a:noFill/>
          </a:ln>
        </p:spPr>
      </p:pic>
      <p:pic>
        <p:nvPicPr>
          <p:cNvPr id="110" name="Google Shape;110;p2"/>
          <p:cNvPicPr preferRelativeResize="0"/>
          <p:nvPr/>
        </p:nvPicPr>
        <p:blipFill rotWithShape="1">
          <a:blip r:embed="rId5">
            <a:alphaModFix/>
          </a:blip>
          <a:srcRect b="0" l="0" r="0" t="0"/>
          <a:stretch/>
        </p:blipFill>
        <p:spPr>
          <a:xfrm>
            <a:off x="3822222" y="2835062"/>
            <a:ext cx="993233" cy="658904"/>
          </a:xfrm>
          <a:prstGeom prst="rect">
            <a:avLst/>
          </a:prstGeom>
          <a:noFill/>
          <a:ln>
            <a:noFill/>
          </a:ln>
        </p:spPr>
      </p:pic>
      <p:pic>
        <p:nvPicPr>
          <p:cNvPr id="111" name="Google Shape;111;p2"/>
          <p:cNvPicPr preferRelativeResize="0"/>
          <p:nvPr/>
        </p:nvPicPr>
        <p:blipFill rotWithShape="1">
          <a:blip r:embed="rId6">
            <a:alphaModFix/>
          </a:blip>
          <a:srcRect b="0" l="0" r="0" t="0"/>
          <a:stretch/>
        </p:blipFill>
        <p:spPr>
          <a:xfrm>
            <a:off x="4956532" y="2810315"/>
            <a:ext cx="998132" cy="715996"/>
          </a:xfrm>
          <a:prstGeom prst="rect">
            <a:avLst/>
          </a:prstGeom>
          <a:noFill/>
          <a:ln>
            <a:noFill/>
          </a:ln>
        </p:spPr>
      </p:pic>
      <p:pic>
        <p:nvPicPr>
          <p:cNvPr id="112" name="Google Shape;112;p2"/>
          <p:cNvPicPr preferRelativeResize="0"/>
          <p:nvPr/>
        </p:nvPicPr>
        <p:blipFill rotWithShape="1">
          <a:blip r:embed="rId7">
            <a:alphaModFix/>
          </a:blip>
          <a:srcRect b="0" l="0" r="0" t="5992"/>
          <a:stretch/>
        </p:blipFill>
        <p:spPr>
          <a:xfrm>
            <a:off x="6050187" y="2810314"/>
            <a:ext cx="992741" cy="721181"/>
          </a:xfrm>
          <a:prstGeom prst="rect">
            <a:avLst/>
          </a:prstGeom>
          <a:noFill/>
          <a:ln>
            <a:noFill/>
          </a:ln>
        </p:spPr>
      </p:pic>
      <p:pic>
        <p:nvPicPr>
          <p:cNvPr id="113" name="Google Shape;113;p2"/>
          <p:cNvPicPr preferRelativeResize="0"/>
          <p:nvPr/>
        </p:nvPicPr>
        <p:blipFill rotWithShape="1">
          <a:blip r:embed="rId8">
            <a:alphaModFix/>
          </a:blip>
          <a:srcRect b="0" l="0" r="0" t="0"/>
          <a:stretch/>
        </p:blipFill>
        <p:spPr>
          <a:xfrm>
            <a:off x="8287054" y="2617960"/>
            <a:ext cx="1586656" cy="1287376"/>
          </a:xfrm>
          <a:prstGeom prst="rect">
            <a:avLst/>
          </a:prstGeom>
          <a:noFill/>
          <a:ln>
            <a:noFill/>
          </a:ln>
        </p:spPr>
      </p:pic>
      <p:pic>
        <p:nvPicPr>
          <p:cNvPr id="114" name="Google Shape;114;p2"/>
          <p:cNvPicPr preferRelativeResize="0"/>
          <p:nvPr/>
        </p:nvPicPr>
        <p:blipFill rotWithShape="1">
          <a:blip r:embed="rId9">
            <a:alphaModFix/>
          </a:blip>
          <a:srcRect b="0" l="0" r="0" t="0"/>
          <a:stretch/>
        </p:blipFill>
        <p:spPr>
          <a:xfrm>
            <a:off x="10071773" y="2541654"/>
            <a:ext cx="1524592" cy="1334896"/>
          </a:xfrm>
          <a:prstGeom prst="rect">
            <a:avLst/>
          </a:prstGeom>
          <a:noFill/>
          <a:ln>
            <a:noFill/>
          </a:ln>
        </p:spPr>
      </p:pic>
      <p:sp>
        <p:nvSpPr>
          <p:cNvPr id="115" name="Google Shape;115;p2"/>
          <p:cNvSpPr/>
          <p:nvPr/>
        </p:nvSpPr>
        <p:spPr>
          <a:xfrm>
            <a:off x="430700" y="2632675"/>
            <a:ext cx="2284500" cy="10251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2"/>
          <p:cNvSpPr/>
          <p:nvPr/>
        </p:nvSpPr>
        <p:spPr>
          <a:xfrm>
            <a:off x="3675386" y="2632675"/>
            <a:ext cx="3508500" cy="10251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p:nvPr/>
        </p:nvSpPr>
        <p:spPr>
          <a:xfrm>
            <a:off x="8202676" y="2327876"/>
            <a:ext cx="3508500" cy="1809300"/>
          </a:xfrm>
          <a:prstGeom prst="roundRect">
            <a:avLst>
              <a:gd fmla="val 16667" name="adj"/>
            </a:avLst>
          </a:prstGeom>
          <a:no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2"/>
          <p:cNvSpPr/>
          <p:nvPr/>
        </p:nvSpPr>
        <p:spPr>
          <a:xfrm>
            <a:off x="2877287" y="2917530"/>
            <a:ext cx="587700" cy="462900"/>
          </a:xfrm>
          <a:prstGeom prst="stripedRightArrow">
            <a:avLst>
              <a:gd fmla="val 50000" name="adj1"/>
              <a:gd fmla="val 50000" name="adj2"/>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2"/>
          <p:cNvSpPr/>
          <p:nvPr/>
        </p:nvSpPr>
        <p:spPr>
          <a:xfrm>
            <a:off x="7335390" y="2890137"/>
            <a:ext cx="672600" cy="588900"/>
          </a:xfrm>
          <a:prstGeom prst="stripedRightArrow">
            <a:avLst>
              <a:gd fmla="val 50000" name="adj1"/>
              <a:gd fmla="val 50000" name="adj2"/>
            </a:avLst>
          </a:prstGeom>
          <a:solidFill>
            <a:srgbClr val="1F3864"/>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2"/>
          <p:cNvSpPr txBox="1"/>
          <p:nvPr/>
        </p:nvSpPr>
        <p:spPr>
          <a:xfrm>
            <a:off x="1068786" y="3677452"/>
            <a:ext cx="856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Desafío 1</a:t>
            </a:r>
            <a:endParaRPr b="0" i="0" sz="1400" u="none" cap="none" strike="noStrike">
              <a:solidFill>
                <a:srgbClr val="000000"/>
              </a:solidFill>
              <a:latin typeface="Arial"/>
              <a:ea typeface="Arial"/>
              <a:cs typeface="Arial"/>
              <a:sym typeface="Arial"/>
            </a:endParaRPr>
          </a:p>
        </p:txBody>
      </p:sp>
      <p:sp>
        <p:nvSpPr>
          <p:cNvPr id="121" name="Google Shape;121;p2"/>
          <p:cNvSpPr txBox="1"/>
          <p:nvPr/>
        </p:nvSpPr>
        <p:spPr>
          <a:xfrm>
            <a:off x="5098352" y="3652571"/>
            <a:ext cx="856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Desafío 1</a:t>
            </a:r>
            <a:endParaRPr b="0" i="0" sz="1400" u="none" cap="none" strike="noStrike">
              <a:solidFill>
                <a:srgbClr val="000000"/>
              </a:solidFill>
              <a:latin typeface="Arial"/>
              <a:ea typeface="Arial"/>
              <a:cs typeface="Arial"/>
              <a:sym typeface="Arial"/>
            </a:endParaRPr>
          </a:p>
        </p:txBody>
      </p:sp>
      <p:sp>
        <p:nvSpPr>
          <p:cNvPr id="122" name="Google Shape;122;p2"/>
          <p:cNvSpPr txBox="1"/>
          <p:nvPr/>
        </p:nvSpPr>
        <p:spPr>
          <a:xfrm>
            <a:off x="9414236" y="4195879"/>
            <a:ext cx="1315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Desafío 2</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pic>
        <p:nvPicPr>
          <p:cNvPr id="124" name="Google Shape;124;p2"/>
          <p:cNvPicPr preferRelativeResize="0"/>
          <p:nvPr/>
        </p:nvPicPr>
        <p:blipFill>
          <a:blip r:embed="rId10">
            <a:alphaModFix/>
          </a:blip>
          <a:stretch>
            <a:fillRect/>
          </a:stretch>
        </p:blipFill>
        <p:spPr>
          <a:xfrm>
            <a:off x="1285075" y="4291551"/>
            <a:ext cx="1678775" cy="1678775"/>
          </a:xfrm>
          <a:prstGeom prst="rect">
            <a:avLst/>
          </a:prstGeom>
          <a:noFill/>
          <a:ln>
            <a:noFill/>
          </a:ln>
        </p:spPr>
      </p:pic>
      <p:sp>
        <p:nvSpPr>
          <p:cNvPr id="125" name="Google Shape;125;p2"/>
          <p:cNvSpPr txBox="1"/>
          <p:nvPr/>
        </p:nvSpPr>
        <p:spPr>
          <a:xfrm>
            <a:off x="2877270" y="5128338"/>
            <a:ext cx="3202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dk2"/>
                </a:solidFill>
              </a:rPr>
              <a:t>base de datos de propiedades </a:t>
            </a:r>
            <a:endParaRPr b="1">
              <a:solidFill>
                <a:schemeClr val="dk2"/>
              </a:solidFill>
            </a:endParaRPr>
          </a:p>
          <a:p>
            <a:pPr indent="0" lvl="0" marL="0" marR="0" rtl="0" algn="ctr">
              <a:lnSpc>
                <a:spcPct val="100000"/>
              </a:lnSpc>
              <a:spcBef>
                <a:spcPts val="0"/>
              </a:spcBef>
              <a:spcAft>
                <a:spcPts val="0"/>
              </a:spcAft>
              <a:buClr>
                <a:srgbClr val="000000"/>
              </a:buClr>
              <a:buSzPts val="1400"/>
              <a:buFont typeface="Arial"/>
              <a:buNone/>
            </a:pPr>
            <a:r>
              <a:rPr b="1" lang="en-US">
                <a:solidFill>
                  <a:schemeClr val="dk2"/>
                </a:solidFill>
              </a:rPr>
              <a:t>LIMPIA Y CONFIABLE</a:t>
            </a:r>
            <a:endParaRPr b="1">
              <a:solidFill>
                <a:schemeClr val="dk2"/>
              </a:solidFill>
            </a:endParaRPr>
          </a:p>
        </p:txBody>
      </p:sp>
      <p:cxnSp>
        <p:nvCxnSpPr>
          <p:cNvPr id="126" name="Google Shape;126;p2"/>
          <p:cNvCxnSpPr/>
          <p:nvPr/>
        </p:nvCxnSpPr>
        <p:spPr>
          <a:xfrm>
            <a:off x="9080500" y="3889375"/>
            <a:ext cx="0" cy="10479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
          <p:cNvCxnSpPr>
            <a:stCxn id="125" idx="3"/>
          </p:cNvCxnSpPr>
          <p:nvPr/>
        </p:nvCxnSpPr>
        <p:spPr>
          <a:xfrm>
            <a:off x="6079770" y="5389938"/>
            <a:ext cx="2143500" cy="234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2"/>
          <p:cNvSpPr txBox="1"/>
          <p:nvPr/>
        </p:nvSpPr>
        <p:spPr>
          <a:xfrm>
            <a:off x="8470570" y="5129938"/>
            <a:ext cx="32025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a:solidFill>
                  <a:schemeClr val="dk2"/>
                </a:solidFill>
              </a:rPr>
              <a:t>LLEGAR AL MEJOR MODELO PARA PODER PREDECIR EL PRECIO/M2 DE UNA PROPIEDAD</a:t>
            </a:r>
            <a:endParaRPr b="1">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16d1d7af0_1_133"/>
          <p:cNvSpPr txBox="1"/>
          <p:nvPr/>
        </p:nvSpPr>
        <p:spPr>
          <a:xfrm>
            <a:off x="4670675" y="6022388"/>
            <a:ext cx="36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Aprox. </a:t>
            </a:r>
            <a:r>
              <a:rPr lang="en-US"/>
              <a:t>2000 índices más</a:t>
            </a:r>
            <a:endParaRPr/>
          </a:p>
        </p:txBody>
      </p:sp>
      <p:cxnSp>
        <p:nvCxnSpPr>
          <p:cNvPr id="134" name="Google Shape;134;gd16d1d7af0_1_133"/>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135" name="Google Shape;135;gd16d1d7af0_1_133"/>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136" name="Google Shape;136;gd16d1d7af0_1_133"/>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MEJORAS EN EL DATASET </a:t>
            </a:r>
            <a:r>
              <a:rPr lang="en-US" sz="1800">
                <a:solidFill>
                  <a:schemeClr val="lt1"/>
                </a:solidFill>
              </a:rPr>
              <a:t>DESAFÍO</a:t>
            </a:r>
            <a:r>
              <a:rPr lang="en-US" sz="1800">
                <a:solidFill>
                  <a:schemeClr val="lt1"/>
                </a:solidFill>
              </a:rPr>
              <a:t> 1</a:t>
            </a:r>
            <a:endParaRPr i="0" sz="1800" u="none" cap="none" strike="noStrike">
              <a:solidFill>
                <a:schemeClr val="lt1"/>
              </a:solidFill>
            </a:endParaRPr>
          </a:p>
        </p:txBody>
      </p:sp>
      <p:sp>
        <p:nvSpPr>
          <p:cNvPr id="137" name="Google Shape;137;gd16d1d7af0_1_133"/>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138" name="Google Shape;138;gd16d1d7af0_1_133"/>
          <p:cNvSpPr txBox="1"/>
          <p:nvPr/>
        </p:nvSpPr>
        <p:spPr>
          <a:xfrm>
            <a:off x="244500" y="1482275"/>
            <a:ext cx="8236500" cy="471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Se Agregaron Análisis Mediante Gráficos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Revisión De Columna Ambientes (Agregamos Índices Con Regex Del Title)</a:t>
            </a:r>
            <a:endParaRPr/>
          </a:p>
        </p:txBody>
      </p:sp>
      <p:cxnSp>
        <p:nvCxnSpPr>
          <p:cNvPr id="139" name="Google Shape;139;gd16d1d7af0_1_133"/>
          <p:cNvCxnSpPr/>
          <p:nvPr/>
        </p:nvCxnSpPr>
        <p:spPr>
          <a:xfrm>
            <a:off x="2520225" y="6215438"/>
            <a:ext cx="2061600" cy="14100"/>
          </a:xfrm>
          <a:prstGeom prst="straightConnector1">
            <a:avLst/>
          </a:prstGeom>
          <a:noFill/>
          <a:ln cap="flat" cmpd="sng" w="9525">
            <a:solidFill>
              <a:schemeClr val="dk2"/>
            </a:solidFill>
            <a:prstDash val="solid"/>
            <a:round/>
            <a:headEnd len="med" w="med" type="none"/>
            <a:tailEnd len="med" w="med" type="triangle"/>
          </a:ln>
        </p:spPr>
      </p:cxnSp>
      <p:pic>
        <p:nvPicPr>
          <p:cNvPr id="140" name="Google Shape;140;gd16d1d7af0_1_133"/>
          <p:cNvPicPr preferRelativeResize="0"/>
          <p:nvPr/>
        </p:nvPicPr>
        <p:blipFill rotWithShape="1">
          <a:blip r:embed="rId3">
            <a:alphaModFix/>
          </a:blip>
          <a:srcRect b="14528" l="-4960" r="4960" t="-2688"/>
          <a:stretch/>
        </p:blipFill>
        <p:spPr>
          <a:xfrm>
            <a:off x="278300" y="1831915"/>
            <a:ext cx="2920500" cy="3752661"/>
          </a:xfrm>
          <a:prstGeom prst="rect">
            <a:avLst/>
          </a:prstGeom>
          <a:noFill/>
          <a:ln>
            <a:noFill/>
          </a:ln>
        </p:spPr>
      </p:pic>
      <p:pic>
        <p:nvPicPr>
          <p:cNvPr id="141" name="Google Shape;141;gd16d1d7af0_1_133"/>
          <p:cNvPicPr preferRelativeResize="0"/>
          <p:nvPr/>
        </p:nvPicPr>
        <p:blipFill>
          <a:blip r:embed="rId4">
            <a:alphaModFix/>
          </a:blip>
          <a:stretch>
            <a:fillRect/>
          </a:stretch>
        </p:blipFill>
        <p:spPr>
          <a:xfrm>
            <a:off x="3478600" y="1950800"/>
            <a:ext cx="4667797" cy="3725725"/>
          </a:xfrm>
          <a:prstGeom prst="rect">
            <a:avLst/>
          </a:prstGeom>
          <a:noFill/>
          <a:ln>
            <a:noFill/>
          </a:ln>
        </p:spPr>
      </p:pic>
      <p:sp>
        <p:nvSpPr>
          <p:cNvPr id="142" name="Google Shape;142;gd16d1d7af0_1_133"/>
          <p:cNvSpPr txBox="1"/>
          <p:nvPr/>
        </p:nvSpPr>
        <p:spPr>
          <a:xfrm>
            <a:off x="8287175" y="1545275"/>
            <a:ext cx="3437400" cy="4925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Busqueda De Mas Amenities.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Separar Superficie Total De Cubierta.</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 observaciones con barrios nulos de CABA, se los agregamos con GeoPandas.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Distancia A Las Estaciones De Subtes Más Cercanas.</a:t>
            </a:r>
            <a:endParaRPr/>
          </a:p>
        </p:txBody>
      </p:sp>
      <p:cxnSp>
        <p:nvCxnSpPr>
          <p:cNvPr id="143" name="Google Shape;143;gd16d1d7af0_1_133"/>
          <p:cNvCxnSpPr/>
          <p:nvPr/>
        </p:nvCxnSpPr>
        <p:spPr>
          <a:xfrm>
            <a:off x="8381075" y="1993825"/>
            <a:ext cx="0" cy="4530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cxnSp>
        <p:nvCxnSpPr>
          <p:cNvPr id="148" name="Google Shape;148;gd725361ed5_0_0"/>
          <p:cNvCxnSpPr/>
          <p:nvPr/>
        </p:nvCxnSpPr>
        <p:spPr>
          <a:xfrm>
            <a:off x="197388" y="660410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149" name="Google Shape;149;gd725361ed5_0_0"/>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ORGANIZACIÓN DE LAS NOTEBOOK</a:t>
            </a:r>
            <a:endParaRPr i="0" sz="1800" u="none" cap="none" strike="noStrike">
              <a:solidFill>
                <a:schemeClr val="lt1"/>
              </a:solidFill>
            </a:endParaRPr>
          </a:p>
        </p:txBody>
      </p:sp>
      <p:sp>
        <p:nvSpPr>
          <p:cNvPr id="150" name="Google Shape;150;gd725361ed5_0_0"/>
          <p:cNvSpPr txBox="1"/>
          <p:nvPr/>
        </p:nvSpPr>
        <p:spPr>
          <a:xfrm>
            <a:off x="3964650" y="2384150"/>
            <a:ext cx="2123100" cy="3601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1" lang="en-US" sz="1900">
                <a:solidFill>
                  <a:schemeClr val="dk1"/>
                </a:solidFill>
              </a:rPr>
              <a:t>DESAFIO2_N1</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b="1" lang="en-US" sz="1900">
                <a:solidFill>
                  <a:schemeClr val="dk1"/>
                </a:solidFill>
              </a:rPr>
              <a:t>DESAFIO2_N2</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b="1" lang="en-US" sz="1900">
                <a:solidFill>
                  <a:schemeClr val="dk1"/>
                </a:solidFill>
              </a:rPr>
              <a:t>DESAFIO2_N3</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t/>
            </a:r>
            <a:endParaRPr b="1" sz="1900">
              <a:solidFill>
                <a:schemeClr val="dk1"/>
              </a:solidFill>
            </a:endParaRPr>
          </a:p>
          <a:p>
            <a:pPr indent="0" lvl="0" marL="0" marR="0" rtl="0" algn="l">
              <a:lnSpc>
                <a:spcPct val="100000"/>
              </a:lnSpc>
              <a:spcBef>
                <a:spcPts val="0"/>
              </a:spcBef>
              <a:spcAft>
                <a:spcPts val="0"/>
              </a:spcAft>
              <a:buClr>
                <a:srgbClr val="000000"/>
              </a:buClr>
              <a:buSzPts val="1700"/>
              <a:buFont typeface="Arial"/>
              <a:buNone/>
            </a:pPr>
            <a:r>
              <a:rPr b="1" lang="en-US" sz="1900">
                <a:solidFill>
                  <a:schemeClr val="dk1"/>
                </a:solidFill>
              </a:rPr>
              <a:t>DESAFIO2_N4</a:t>
            </a:r>
            <a:endParaRPr b="1" sz="1900">
              <a:solidFill>
                <a:schemeClr val="dk1"/>
              </a:solidFill>
            </a:endParaRPr>
          </a:p>
        </p:txBody>
      </p:sp>
      <p:sp>
        <p:nvSpPr>
          <p:cNvPr id="151" name="Google Shape;151;gd725361ed5_0_0"/>
          <p:cNvSpPr txBox="1"/>
          <p:nvPr/>
        </p:nvSpPr>
        <p:spPr>
          <a:xfrm>
            <a:off x="646050" y="2367150"/>
            <a:ext cx="2524500" cy="354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properatti.csv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properati-fase2.csv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barrios_CABA_pol.csv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rtl="0" algn="ctr">
              <a:spcBef>
                <a:spcPts val="0"/>
              </a:spcBef>
              <a:spcAft>
                <a:spcPts val="0"/>
              </a:spcAft>
              <a:buClr>
                <a:schemeClr val="dk1"/>
              </a:buClr>
              <a:buSzPts val="1400"/>
              <a:buFont typeface="Arial"/>
              <a:buNone/>
            </a:pPr>
            <a:r>
              <a:rPr lang="en-US">
                <a:solidFill>
                  <a:schemeClr val="dk1"/>
                </a:solidFill>
              </a:rPr>
              <a:t>properati-fase2Geo.csv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estaciones-de-</a:t>
            </a:r>
            <a:r>
              <a:rPr lang="en-US">
                <a:solidFill>
                  <a:schemeClr val="dk1"/>
                </a:solidFill>
              </a:rPr>
              <a:t>subtes.csv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properati-subtes.csv</a:t>
            </a:r>
            <a:endParaRPr>
              <a:solidFill>
                <a:schemeClr val="dk1"/>
              </a:solidFill>
            </a:endParaRPr>
          </a:p>
        </p:txBody>
      </p:sp>
      <p:sp>
        <p:nvSpPr>
          <p:cNvPr id="152" name="Google Shape;152;gd725361ed5_0_0"/>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153" name="Google Shape;153;gd725361ed5_0_0"/>
          <p:cNvSpPr txBox="1"/>
          <p:nvPr/>
        </p:nvSpPr>
        <p:spPr>
          <a:xfrm>
            <a:off x="6881850" y="2440275"/>
            <a:ext cx="2244000" cy="2678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properati-fase2.csv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properati-fase2Geo.csv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rtl="0" algn="ctr">
              <a:spcBef>
                <a:spcPts val="0"/>
              </a:spcBef>
              <a:spcAft>
                <a:spcPts val="0"/>
              </a:spcAft>
              <a:buClr>
                <a:schemeClr val="dk1"/>
              </a:buClr>
              <a:buSzPts val="1400"/>
              <a:buFont typeface="Arial"/>
              <a:buNone/>
            </a:pPr>
            <a:r>
              <a:rPr lang="en-US">
                <a:solidFill>
                  <a:schemeClr val="dk1"/>
                </a:solidFill>
              </a:rPr>
              <a:t>properati-subtes.csv</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p:txBody>
      </p:sp>
      <p:sp>
        <p:nvSpPr>
          <p:cNvPr id="154" name="Google Shape;154;gd725361ed5_0_0"/>
          <p:cNvSpPr txBox="1"/>
          <p:nvPr/>
        </p:nvSpPr>
        <p:spPr>
          <a:xfrm>
            <a:off x="944775" y="1553775"/>
            <a:ext cx="8181000" cy="446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700"/>
              <a:buFont typeface="Arial"/>
              <a:buNone/>
            </a:pPr>
            <a:r>
              <a:rPr b="1" lang="en-US" sz="1900">
                <a:solidFill>
                  <a:srgbClr val="A64D79"/>
                </a:solidFill>
              </a:rPr>
              <a:t>INPUT   </a:t>
            </a:r>
            <a:r>
              <a:rPr lang="en-US" sz="1800"/>
              <a:t>                            </a:t>
            </a:r>
            <a:r>
              <a:rPr b="1" lang="en-US" sz="2300">
                <a:solidFill>
                  <a:srgbClr val="134F5C"/>
                </a:solidFill>
              </a:rPr>
              <a:t>NOTEBOOK </a:t>
            </a:r>
            <a:r>
              <a:rPr b="1" lang="en-US" sz="1800">
                <a:solidFill>
                  <a:srgbClr val="134F5C"/>
                </a:solidFill>
              </a:rPr>
              <a:t>     </a:t>
            </a:r>
            <a:r>
              <a:rPr lang="en-US" sz="1800"/>
              <a:t>                       </a:t>
            </a:r>
            <a:r>
              <a:rPr b="1" lang="en-US" sz="1800">
                <a:solidFill>
                  <a:srgbClr val="38761D"/>
                </a:solidFill>
              </a:rPr>
              <a:t> OUTPUT </a:t>
            </a:r>
            <a:endParaRPr b="1" i="0" sz="1800" u="none" cap="none" strike="noStrike">
              <a:solidFill>
                <a:srgbClr val="38761D"/>
              </a:solidFill>
            </a:endParaRPr>
          </a:p>
        </p:txBody>
      </p:sp>
      <p:cxnSp>
        <p:nvCxnSpPr>
          <p:cNvPr id="155" name="Google Shape;155;gd725361ed5_0_0"/>
          <p:cNvCxnSpPr/>
          <p:nvPr/>
        </p:nvCxnSpPr>
        <p:spPr>
          <a:xfrm>
            <a:off x="748450" y="2917100"/>
            <a:ext cx="8456700" cy="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gd725361ed5_0_0"/>
          <p:cNvCxnSpPr/>
          <p:nvPr/>
        </p:nvCxnSpPr>
        <p:spPr>
          <a:xfrm>
            <a:off x="797850" y="4093288"/>
            <a:ext cx="8456700" cy="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gd725361ed5_0_0"/>
          <p:cNvCxnSpPr/>
          <p:nvPr/>
        </p:nvCxnSpPr>
        <p:spPr>
          <a:xfrm>
            <a:off x="797850" y="5269475"/>
            <a:ext cx="84567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gd725361ed5_0_0"/>
          <p:cNvCxnSpPr/>
          <p:nvPr/>
        </p:nvCxnSpPr>
        <p:spPr>
          <a:xfrm>
            <a:off x="9018725" y="2592900"/>
            <a:ext cx="732900" cy="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gd725361ed5_0_0"/>
          <p:cNvSpPr txBox="1"/>
          <p:nvPr/>
        </p:nvSpPr>
        <p:spPr>
          <a:xfrm>
            <a:off x="9818600" y="2367150"/>
            <a:ext cx="1953900" cy="354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LIMPIEZA</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OBTENER DATOS </a:t>
            </a:r>
            <a:r>
              <a:rPr lang="en-US">
                <a:solidFill>
                  <a:schemeClr val="dk1"/>
                </a:solidFill>
              </a:rPr>
              <a:t>GEOGRÁFICOS</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rPr lang="en-US">
                <a:solidFill>
                  <a:schemeClr val="dk1"/>
                </a:solidFill>
              </a:rPr>
              <a:t>OBTENER DATOS DE DISTANCIA A SUBTES</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ctr">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US">
                <a:solidFill>
                  <a:schemeClr val="dk1"/>
                </a:solidFill>
              </a:rPr>
              <a:t>REGRESIÓN LINEAL</a:t>
            </a:r>
            <a:endParaRPr>
              <a:solidFill>
                <a:schemeClr val="dk1"/>
              </a:solidFill>
            </a:endParaRPr>
          </a:p>
        </p:txBody>
      </p:sp>
      <p:cxnSp>
        <p:nvCxnSpPr>
          <p:cNvPr id="160" name="Google Shape;160;gd725361ed5_0_0"/>
          <p:cNvCxnSpPr/>
          <p:nvPr/>
        </p:nvCxnSpPr>
        <p:spPr>
          <a:xfrm>
            <a:off x="9018725" y="3429000"/>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gd725361ed5_0_0"/>
          <p:cNvCxnSpPr/>
          <p:nvPr/>
        </p:nvCxnSpPr>
        <p:spPr>
          <a:xfrm>
            <a:off x="9018725" y="4505050"/>
            <a:ext cx="7329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gd725361ed5_0_0"/>
          <p:cNvCxnSpPr/>
          <p:nvPr/>
        </p:nvCxnSpPr>
        <p:spPr>
          <a:xfrm>
            <a:off x="9018725" y="5755800"/>
            <a:ext cx="732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cxnSp>
        <p:nvCxnSpPr>
          <p:cNvPr id="167" name="Google Shape;167;gd16d1d7af0_1_101"/>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168" name="Google Shape;168;gd16d1d7af0_1_101"/>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169" name="Google Shape;169;gd16d1d7af0_1_101"/>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ELECCIÓN DE REGIONES A ANALIZAR</a:t>
            </a:r>
            <a:endParaRPr i="0" sz="1800" u="none" cap="none" strike="noStrike">
              <a:solidFill>
                <a:schemeClr val="lt1"/>
              </a:solidFill>
            </a:endParaRPr>
          </a:p>
        </p:txBody>
      </p:sp>
      <p:sp>
        <p:nvSpPr>
          <p:cNvPr id="170" name="Google Shape;170;gd16d1d7af0_1_101"/>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171" name="Google Shape;171;gd16d1d7af0_1_101"/>
          <p:cNvSpPr txBox="1"/>
          <p:nvPr/>
        </p:nvSpPr>
        <p:spPr>
          <a:xfrm>
            <a:off x="392700" y="1500625"/>
            <a:ext cx="486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VAMOS A ENTRENAR UN MODELO CON UN DATASET GENERAL DE ARGENTINA</a:t>
            </a:r>
            <a:endParaRPr/>
          </a:p>
        </p:txBody>
      </p:sp>
      <p:pic>
        <p:nvPicPr>
          <p:cNvPr id="172" name="Google Shape;172;gd16d1d7af0_1_101"/>
          <p:cNvPicPr preferRelativeResize="0"/>
          <p:nvPr/>
        </p:nvPicPr>
        <p:blipFill>
          <a:blip r:embed="rId3">
            <a:alphaModFix/>
          </a:blip>
          <a:stretch>
            <a:fillRect/>
          </a:stretch>
        </p:blipFill>
        <p:spPr>
          <a:xfrm>
            <a:off x="1709225" y="2174803"/>
            <a:ext cx="1759501" cy="4104197"/>
          </a:xfrm>
          <a:prstGeom prst="rect">
            <a:avLst/>
          </a:prstGeom>
          <a:noFill/>
          <a:ln>
            <a:noFill/>
          </a:ln>
        </p:spPr>
      </p:pic>
      <p:sp>
        <p:nvSpPr>
          <p:cNvPr id="173" name="Google Shape;173;gd16d1d7af0_1_101"/>
          <p:cNvSpPr/>
          <p:nvPr/>
        </p:nvSpPr>
        <p:spPr>
          <a:xfrm>
            <a:off x="5051100" y="3479038"/>
            <a:ext cx="2089800" cy="7152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d16d1d7af0_1_101"/>
          <p:cNvSpPr txBox="1"/>
          <p:nvPr/>
        </p:nvSpPr>
        <p:spPr>
          <a:xfrm>
            <a:off x="7050500" y="1500625"/>
            <a:ext cx="486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VAMOS A ENTRENAR UN MODELO CON UN DATASET DE CABA.</a:t>
            </a:r>
            <a:endParaRPr/>
          </a:p>
        </p:txBody>
      </p:sp>
      <p:sp>
        <p:nvSpPr>
          <p:cNvPr id="175" name="Google Shape;175;gd16d1d7af0_1_101"/>
          <p:cNvSpPr txBox="1"/>
          <p:nvPr/>
        </p:nvSpPr>
        <p:spPr>
          <a:xfrm rot="-1636040">
            <a:off x="2024104" y="4831803"/>
            <a:ext cx="1773246" cy="40024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FF0000"/>
                </a:solidFill>
              </a:rPr>
              <a:t>BASELINE</a:t>
            </a:r>
            <a:endParaRPr b="1">
              <a:solidFill>
                <a:srgbClr val="FF0000"/>
              </a:solidFill>
            </a:endParaRPr>
          </a:p>
        </p:txBody>
      </p:sp>
      <p:pic>
        <p:nvPicPr>
          <p:cNvPr id="176" name="Google Shape;176;gd16d1d7af0_1_101"/>
          <p:cNvPicPr preferRelativeResize="0"/>
          <p:nvPr/>
        </p:nvPicPr>
        <p:blipFill>
          <a:blip r:embed="rId4">
            <a:alphaModFix/>
          </a:blip>
          <a:stretch>
            <a:fillRect/>
          </a:stretch>
        </p:blipFill>
        <p:spPr>
          <a:xfrm>
            <a:off x="7722425" y="2174800"/>
            <a:ext cx="3522750" cy="375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cxnSp>
        <p:nvCxnSpPr>
          <p:cNvPr id="181" name="Google Shape;181;gd16d1d7af0_1_2"/>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182" name="Google Shape;182;gd16d1d7af0_1_2"/>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183" name="Google Shape;183;gd16d1d7af0_1_2"/>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ESTUDIAMOS FEATURES PARA ARGENTINA</a:t>
            </a:r>
            <a:endParaRPr i="0" sz="1800" u="none" cap="none" strike="noStrike">
              <a:solidFill>
                <a:schemeClr val="lt1"/>
              </a:solidFill>
            </a:endParaRPr>
          </a:p>
        </p:txBody>
      </p:sp>
      <p:sp>
        <p:nvSpPr>
          <p:cNvPr id="184" name="Google Shape;184;gd16d1d7af0_1_2"/>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185" name="Google Shape;185;gd16d1d7af0_1_2"/>
          <p:cNvSpPr txBox="1"/>
          <p:nvPr/>
        </p:nvSpPr>
        <p:spPr>
          <a:xfrm>
            <a:off x="881513" y="1630550"/>
            <a:ext cx="300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Teniendo en cuenta los valores de correlaciones entre las variables predictoras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¿qué interacciones fueron seleccionadas?</a:t>
            </a:r>
            <a:endParaRPr/>
          </a:p>
        </p:txBody>
      </p:sp>
      <p:pic>
        <p:nvPicPr>
          <p:cNvPr id="186" name="Google Shape;186;gd16d1d7af0_1_2"/>
          <p:cNvPicPr preferRelativeResize="0"/>
          <p:nvPr/>
        </p:nvPicPr>
        <p:blipFill>
          <a:blip r:embed="rId3">
            <a:alphaModFix/>
          </a:blip>
          <a:stretch>
            <a:fillRect/>
          </a:stretch>
        </p:blipFill>
        <p:spPr>
          <a:xfrm>
            <a:off x="1707050" y="3017900"/>
            <a:ext cx="1452124" cy="3387249"/>
          </a:xfrm>
          <a:prstGeom prst="rect">
            <a:avLst/>
          </a:prstGeom>
          <a:noFill/>
          <a:ln>
            <a:noFill/>
          </a:ln>
        </p:spPr>
      </p:pic>
      <p:sp>
        <p:nvSpPr>
          <p:cNvPr id="187" name="Google Shape;187;gd16d1d7af0_1_2"/>
          <p:cNvSpPr txBox="1"/>
          <p:nvPr/>
        </p:nvSpPr>
        <p:spPr>
          <a:xfrm>
            <a:off x="6858000" y="1633100"/>
            <a:ext cx="4754400" cy="427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Podemos observar que las variables predictoras que pueden llegar a tener más peso en el modelo (|0.1|) son: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SUPERFICIE CUBIERTA</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BALCON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PATIO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GIMNASIO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AMBIENTES</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pic>
        <p:nvPicPr>
          <p:cNvPr id="188" name="Google Shape;188;gd16d1d7af0_1_2"/>
          <p:cNvPicPr preferRelativeResize="0"/>
          <p:nvPr/>
        </p:nvPicPr>
        <p:blipFill rotWithShape="1">
          <a:blip r:embed="rId4">
            <a:alphaModFix/>
          </a:blip>
          <a:srcRect b="0" l="0" r="3883" t="0"/>
          <a:stretch/>
        </p:blipFill>
        <p:spPr>
          <a:xfrm>
            <a:off x="4811350" y="1447375"/>
            <a:ext cx="1620525" cy="5010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gd37013dca2_0_25"/>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194" name="Google Shape;194;gd37013dca2_0_25"/>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195" name="Google Shape;195;gd37013dca2_0_25"/>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ELEGIMOS FEATURES PARA CABA</a:t>
            </a:r>
            <a:endParaRPr i="0" sz="1800" u="none" cap="none" strike="noStrike">
              <a:solidFill>
                <a:schemeClr val="lt1"/>
              </a:solidFill>
            </a:endParaRPr>
          </a:p>
        </p:txBody>
      </p:sp>
      <p:sp>
        <p:nvSpPr>
          <p:cNvPr id="196" name="Google Shape;196;gd37013dca2_0_25"/>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sp>
        <p:nvSpPr>
          <p:cNvPr id="197" name="Google Shape;197;gd37013dca2_0_25"/>
          <p:cNvSpPr txBox="1"/>
          <p:nvPr/>
        </p:nvSpPr>
        <p:spPr>
          <a:xfrm>
            <a:off x="881513" y="1739025"/>
            <a:ext cx="30000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Teniendo en cuenta los valores de correlaciones entre las variables predictoras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¿qué interacciones fueron seleccionadas?</a:t>
            </a:r>
            <a:endParaRPr/>
          </a:p>
        </p:txBody>
      </p:sp>
      <p:sp>
        <p:nvSpPr>
          <p:cNvPr id="198" name="Google Shape;198;gd37013dca2_0_25"/>
          <p:cNvSpPr txBox="1"/>
          <p:nvPr/>
        </p:nvSpPr>
        <p:spPr>
          <a:xfrm>
            <a:off x="6886050" y="1442675"/>
            <a:ext cx="4922700" cy="449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US">
                <a:solidFill>
                  <a:schemeClr val="dk1"/>
                </a:solidFill>
              </a:rPr>
              <a:t>Podemos observar que las variables predictoras que pueden llegar a tener más peso en el modelo (|0.1|) son:</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SUPERFICIE CUBIERTA</a:t>
            </a:r>
            <a:endParaRPr/>
          </a:p>
          <a:p>
            <a:pPr indent="0" lvl="0" marL="0" rtl="0" algn="l">
              <a:spcBef>
                <a:spcPts val="0"/>
              </a:spcBef>
              <a:spcAft>
                <a:spcPts val="0"/>
              </a:spcAft>
              <a:buNone/>
            </a:pPr>
            <a:r>
              <a:t/>
            </a:r>
            <a:endParaRPr/>
          </a:p>
          <a:p>
            <a:pPr indent="0" lvl="0" marL="0" rtl="0" algn="ctr">
              <a:spcBef>
                <a:spcPts val="0"/>
              </a:spcBef>
              <a:spcAft>
                <a:spcPts val="0"/>
              </a:spcAft>
              <a:buNone/>
            </a:pPr>
            <a:r>
              <a:rPr lang="en-US"/>
              <a:t>BALCON</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GARAGE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PILETA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GIMNASIO</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DISTANCIA SUBTE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AMBIENTES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99" name="Google Shape;199;gd37013dca2_0_25"/>
          <p:cNvPicPr preferRelativeResize="0"/>
          <p:nvPr/>
        </p:nvPicPr>
        <p:blipFill>
          <a:blip r:embed="rId3">
            <a:alphaModFix/>
          </a:blip>
          <a:stretch>
            <a:fillRect/>
          </a:stretch>
        </p:blipFill>
        <p:spPr>
          <a:xfrm>
            <a:off x="1103875" y="3412853"/>
            <a:ext cx="2555301" cy="2722825"/>
          </a:xfrm>
          <a:prstGeom prst="rect">
            <a:avLst/>
          </a:prstGeom>
          <a:noFill/>
          <a:ln>
            <a:noFill/>
          </a:ln>
        </p:spPr>
      </p:pic>
      <p:pic>
        <p:nvPicPr>
          <p:cNvPr id="200" name="Google Shape;200;gd37013dca2_0_25"/>
          <p:cNvPicPr preferRelativeResize="0"/>
          <p:nvPr/>
        </p:nvPicPr>
        <p:blipFill rotWithShape="1">
          <a:blip r:embed="rId4">
            <a:alphaModFix/>
          </a:blip>
          <a:srcRect b="0" l="0" r="3818" t="0"/>
          <a:stretch/>
        </p:blipFill>
        <p:spPr>
          <a:xfrm>
            <a:off x="4728050" y="1390200"/>
            <a:ext cx="1557350" cy="512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cxnSp>
        <p:nvCxnSpPr>
          <p:cNvPr id="205" name="Google Shape;205;gd16d1d7af0_1_27"/>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206" name="Google Shape;206;gd16d1d7af0_1_27"/>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207" name="Google Shape;207;gd16d1d7af0_1_27"/>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VARIABLES</a:t>
            </a:r>
            <a:endParaRPr i="0" sz="1800" u="none" cap="none" strike="noStrike">
              <a:solidFill>
                <a:schemeClr val="lt1"/>
              </a:solidFill>
            </a:endParaRPr>
          </a:p>
        </p:txBody>
      </p:sp>
      <p:sp>
        <p:nvSpPr>
          <p:cNvPr id="208" name="Google Shape;208;gd16d1d7af0_1_27"/>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pic>
        <p:nvPicPr>
          <p:cNvPr id="209" name="Google Shape;209;gd16d1d7af0_1_27"/>
          <p:cNvPicPr preferRelativeResize="0"/>
          <p:nvPr/>
        </p:nvPicPr>
        <p:blipFill>
          <a:blip r:embed="rId3">
            <a:alphaModFix/>
          </a:blip>
          <a:stretch>
            <a:fillRect/>
          </a:stretch>
        </p:blipFill>
        <p:spPr>
          <a:xfrm>
            <a:off x="750425" y="1612650"/>
            <a:ext cx="1850874" cy="4317399"/>
          </a:xfrm>
          <a:prstGeom prst="rect">
            <a:avLst/>
          </a:prstGeom>
          <a:noFill/>
          <a:ln>
            <a:noFill/>
          </a:ln>
        </p:spPr>
      </p:pic>
      <p:sp>
        <p:nvSpPr>
          <p:cNvPr id="210" name="Google Shape;210;gd16d1d7af0_1_27"/>
          <p:cNvSpPr txBox="1"/>
          <p:nvPr/>
        </p:nvSpPr>
        <p:spPr>
          <a:xfrm>
            <a:off x="3109313" y="2890688"/>
            <a:ext cx="3000000" cy="320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CATEGORICAS</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US"/>
              <a:t>Tipo de propiedad</a:t>
            </a:r>
            <a:endParaRPr/>
          </a:p>
          <a:p>
            <a:pPr indent="0" lvl="0" marL="0" rtl="0" algn="ctr">
              <a:spcBef>
                <a:spcPts val="0"/>
              </a:spcBef>
              <a:spcAft>
                <a:spcPts val="0"/>
              </a:spcAft>
              <a:buNone/>
            </a:pPr>
            <a:r>
              <a:rPr lang="en-US"/>
              <a:t>Región</a:t>
            </a:r>
            <a:endParaRPr/>
          </a:p>
          <a:p>
            <a:pPr indent="0" lvl="0" marL="0" rtl="0" algn="ctr">
              <a:spcBef>
                <a:spcPts val="0"/>
              </a:spcBef>
              <a:spcAft>
                <a:spcPts val="0"/>
              </a:spcAft>
              <a:buNone/>
            </a:pPr>
            <a:r>
              <a:rPr lang="en-US"/>
              <a:t>Ambientes</a:t>
            </a:r>
            <a:endParaRPr/>
          </a:p>
          <a:p>
            <a:pPr indent="0" lvl="0" marL="0" rtl="0" algn="ctr">
              <a:spcBef>
                <a:spcPts val="0"/>
              </a:spcBef>
              <a:spcAft>
                <a:spcPts val="0"/>
              </a:spcAft>
              <a:buNone/>
            </a:pPr>
            <a:r>
              <a:rPr lang="en-US"/>
              <a:t>Parrilla</a:t>
            </a:r>
            <a:endParaRPr/>
          </a:p>
          <a:p>
            <a:pPr indent="0" lvl="0" marL="0" rtl="0" algn="ctr">
              <a:spcBef>
                <a:spcPts val="0"/>
              </a:spcBef>
              <a:spcAft>
                <a:spcPts val="0"/>
              </a:spcAft>
              <a:buNone/>
            </a:pPr>
            <a:r>
              <a:rPr lang="en-US"/>
              <a:t>Quincho</a:t>
            </a:r>
            <a:endParaRPr/>
          </a:p>
          <a:p>
            <a:pPr indent="0" lvl="0" marL="0" rtl="0" algn="ctr">
              <a:spcBef>
                <a:spcPts val="0"/>
              </a:spcBef>
              <a:spcAft>
                <a:spcPts val="0"/>
              </a:spcAft>
              <a:buNone/>
            </a:pPr>
            <a:r>
              <a:rPr lang="en-US"/>
              <a:t>Balcon</a:t>
            </a:r>
            <a:endParaRPr/>
          </a:p>
          <a:p>
            <a:pPr indent="0" lvl="0" marL="0" rtl="0" algn="ctr">
              <a:spcBef>
                <a:spcPts val="0"/>
              </a:spcBef>
              <a:spcAft>
                <a:spcPts val="0"/>
              </a:spcAft>
              <a:buNone/>
            </a:pPr>
            <a:r>
              <a:rPr lang="en-US"/>
              <a:t>Garage</a:t>
            </a:r>
            <a:endParaRPr/>
          </a:p>
          <a:p>
            <a:pPr indent="0" lvl="0" marL="0" rtl="0" algn="ctr">
              <a:spcBef>
                <a:spcPts val="0"/>
              </a:spcBef>
              <a:spcAft>
                <a:spcPts val="0"/>
              </a:spcAft>
              <a:buNone/>
            </a:pPr>
            <a:r>
              <a:rPr lang="en-US"/>
              <a:t>Patio</a:t>
            </a:r>
            <a:endParaRPr/>
          </a:p>
          <a:p>
            <a:pPr indent="0" lvl="0" marL="0" rtl="0" algn="ctr">
              <a:spcBef>
                <a:spcPts val="0"/>
              </a:spcBef>
              <a:spcAft>
                <a:spcPts val="0"/>
              </a:spcAft>
              <a:buNone/>
            </a:pPr>
            <a:r>
              <a:rPr lang="en-US"/>
              <a:t>Pileta</a:t>
            </a:r>
            <a:endParaRPr/>
          </a:p>
          <a:p>
            <a:pPr indent="0" lvl="0" marL="0" rtl="0" algn="ctr">
              <a:spcBef>
                <a:spcPts val="0"/>
              </a:spcBef>
              <a:spcAft>
                <a:spcPts val="0"/>
              </a:spcAft>
              <a:buNone/>
            </a:pPr>
            <a:r>
              <a:rPr lang="en-US"/>
              <a:t>Gimnasio</a:t>
            </a:r>
            <a:endParaRPr/>
          </a:p>
          <a:p>
            <a:pPr indent="0" lvl="0" marL="0" rtl="0" algn="ctr">
              <a:spcBef>
                <a:spcPts val="0"/>
              </a:spcBef>
              <a:spcAft>
                <a:spcPts val="0"/>
              </a:spcAft>
              <a:buNone/>
            </a:pPr>
            <a:r>
              <a:rPr lang="en-US"/>
              <a:t>Lavadero</a:t>
            </a:r>
            <a:endParaRPr/>
          </a:p>
          <a:p>
            <a:pPr indent="0" lvl="0" marL="0" rtl="0" algn="ctr">
              <a:spcBef>
                <a:spcPts val="0"/>
              </a:spcBef>
              <a:spcAft>
                <a:spcPts val="0"/>
              </a:spcAft>
              <a:buNone/>
            </a:pPr>
            <a:r>
              <a:rPr lang="en-US"/>
              <a:t>Estado</a:t>
            </a:r>
            <a:endParaRPr/>
          </a:p>
        </p:txBody>
      </p:sp>
      <p:sp>
        <p:nvSpPr>
          <p:cNvPr id="211" name="Google Shape;211;gd16d1d7af0_1_27"/>
          <p:cNvSpPr txBox="1"/>
          <p:nvPr/>
        </p:nvSpPr>
        <p:spPr>
          <a:xfrm>
            <a:off x="6109321" y="2886488"/>
            <a:ext cx="2085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CUANTITATIVAS</a:t>
            </a:r>
            <a:endParaRPr b="1"/>
          </a:p>
          <a:p>
            <a:pPr indent="0" lvl="0" marL="0" rtl="0" algn="l">
              <a:spcBef>
                <a:spcPts val="0"/>
              </a:spcBef>
              <a:spcAft>
                <a:spcPts val="0"/>
              </a:spcAft>
              <a:buNone/>
            </a:pPr>
            <a:r>
              <a:t/>
            </a:r>
            <a:endParaRPr/>
          </a:p>
          <a:p>
            <a:pPr indent="0" lvl="0" marL="0" rtl="0" algn="ctr">
              <a:spcBef>
                <a:spcPts val="0"/>
              </a:spcBef>
              <a:spcAft>
                <a:spcPts val="0"/>
              </a:spcAft>
              <a:buNone/>
            </a:pPr>
            <a:r>
              <a:rPr lang="en-US"/>
              <a:t>Distancia al subte</a:t>
            </a:r>
            <a:endParaRPr/>
          </a:p>
          <a:p>
            <a:pPr indent="0" lvl="0" marL="0" rtl="0" algn="ctr">
              <a:spcBef>
                <a:spcPts val="0"/>
              </a:spcBef>
              <a:spcAft>
                <a:spcPts val="0"/>
              </a:spcAft>
              <a:buNone/>
            </a:pPr>
            <a:r>
              <a:rPr lang="en-US"/>
              <a:t>surface_total_in_m2</a:t>
            </a:r>
            <a:endParaRPr/>
          </a:p>
          <a:p>
            <a:pPr indent="0" lvl="0" marL="0" rtl="0" algn="ctr">
              <a:spcBef>
                <a:spcPts val="0"/>
              </a:spcBef>
              <a:spcAft>
                <a:spcPts val="0"/>
              </a:spcAft>
              <a:buNone/>
            </a:pPr>
            <a:r>
              <a:rPr lang="en-US"/>
              <a:t>surface_covered_in_m2</a:t>
            </a:r>
            <a:endParaRPr/>
          </a:p>
        </p:txBody>
      </p:sp>
      <p:sp>
        <p:nvSpPr>
          <p:cNvPr id="212" name="Google Shape;212;gd16d1d7af0_1_27"/>
          <p:cNvSpPr txBox="1"/>
          <p:nvPr/>
        </p:nvSpPr>
        <p:spPr>
          <a:xfrm>
            <a:off x="4597688" y="1612638"/>
            <a:ext cx="3000000" cy="100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t>TARGET (objetivo)</a:t>
            </a:r>
            <a:endParaRPr b="1" sz="2200"/>
          </a:p>
          <a:p>
            <a:pPr indent="0" lvl="0" marL="0" rtl="0" algn="ctr">
              <a:spcBef>
                <a:spcPts val="0"/>
              </a:spcBef>
              <a:spcAft>
                <a:spcPts val="0"/>
              </a:spcAft>
              <a:buNone/>
            </a:pPr>
            <a:r>
              <a:t/>
            </a:r>
            <a:endParaRPr/>
          </a:p>
          <a:p>
            <a:pPr indent="0" lvl="0" marL="0" rtl="0" algn="ctr">
              <a:spcBef>
                <a:spcPts val="0"/>
              </a:spcBef>
              <a:spcAft>
                <a:spcPts val="0"/>
              </a:spcAft>
              <a:buNone/>
            </a:pPr>
            <a:r>
              <a:rPr b="1" lang="en-US" sz="1700"/>
              <a:t>P</a:t>
            </a:r>
            <a:r>
              <a:rPr b="1" lang="en-US" sz="1700"/>
              <a:t>recio USD / m2</a:t>
            </a:r>
            <a:endParaRPr b="1" sz="1700"/>
          </a:p>
        </p:txBody>
      </p:sp>
      <p:pic>
        <p:nvPicPr>
          <p:cNvPr id="213" name="Google Shape;213;gd16d1d7af0_1_27"/>
          <p:cNvPicPr preferRelativeResize="0"/>
          <p:nvPr/>
        </p:nvPicPr>
        <p:blipFill>
          <a:blip r:embed="rId4">
            <a:alphaModFix/>
          </a:blip>
          <a:stretch>
            <a:fillRect/>
          </a:stretch>
        </p:blipFill>
        <p:spPr>
          <a:xfrm>
            <a:off x="9003225" y="2099776"/>
            <a:ext cx="2807400" cy="2991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cxnSp>
        <p:nvCxnSpPr>
          <p:cNvPr id="218" name="Google Shape;218;gd16d1d7af0_1_46"/>
          <p:cNvCxnSpPr/>
          <p:nvPr/>
        </p:nvCxnSpPr>
        <p:spPr>
          <a:xfrm>
            <a:off x="278296" y="6569764"/>
            <a:ext cx="11638800" cy="0"/>
          </a:xfrm>
          <a:prstGeom prst="straightConnector1">
            <a:avLst/>
          </a:prstGeom>
          <a:noFill/>
          <a:ln cap="flat" cmpd="sng" w="9525">
            <a:solidFill>
              <a:srgbClr val="1F3864"/>
            </a:solidFill>
            <a:prstDash val="solid"/>
            <a:miter lim="800000"/>
            <a:headEnd len="sm" w="sm" type="none"/>
            <a:tailEnd len="sm" w="sm" type="none"/>
          </a:ln>
        </p:spPr>
      </p:cxnSp>
      <p:sp>
        <p:nvSpPr>
          <p:cNvPr id="219" name="Google Shape;219;gd16d1d7af0_1_46"/>
          <p:cNvSpPr txBox="1"/>
          <p:nvPr/>
        </p:nvSpPr>
        <p:spPr>
          <a:xfrm>
            <a:off x="4875861" y="248411"/>
            <a:ext cx="292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DESAFÍO DATA SCIENCE</a:t>
            </a:r>
            <a:endParaRPr b="0" i="0" sz="1400" u="none" cap="none" strike="noStrike">
              <a:solidFill>
                <a:srgbClr val="000000"/>
              </a:solidFill>
              <a:latin typeface="Arial"/>
              <a:ea typeface="Arial"/>
              <a:cs typeface="Arial"/>
              <a:sym typeface="Arial"/>
            </a:endParaRPr>
          </a:p>
        </p:txBody>
      </p:sp>
      <p:sp>
        <p:nvSpPr>
          <p:cNvPr id="220" name="Google Shape;220;gd16d1d7af0_1_46"/>
          <p:cNvSpPr/>
          <p:nvPr/>
        </p:nvSpPr>
        <p:spPr>
          <a:xfrm>
            <a:off x="276639" y="728802"/>
            <a:ext cx="11638800" cy="606300"/>
          </a:xfrm>
          <a:prstGeom prst="rect">
            <a:avLst/>
          </a:prstGeom>
          <a:solidFill>
            <a:srgbClr val="75707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PREDICCIÓN PARA ARGENTINA</a:t>
            </a:r>
            <a:endParaRPr i="0" sz="1800" u="none" cap="none" strike="noStrike">
              <a:solidFill>
                <a:schemeClr val="lt1"/>
              </a:solidFill>
            </a:endParaRPr>
          </a:p>
        </p:txBody>
      </p:sp>
      <p:sp>
        <p:nvSpPr>
          <p:cNvPr id="221" name="Google Shape;221;gd16d1d7af0_1_46"/>
          <p:cNvSpPr/>
          <p:nvPr/>
        </p:nvSpPr>
        <p:spPr>
          <a:xfrm>
            <a:off x="278296" y="208723"/>
            <a:ext cx="11638800" cy="412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chemeClr val="lt1"/>
                </a:solidFill>
              </a:rPr>
              <a:t>DESAFÍO DATA SCIENCE</a:t>
            </a:r>
            <a:endParaRPr b="1" i="0" sz="1800" u="none" cap="none" strike="noStrike">
              <a:solidFill>
                <a:schemeClr val="lt1"/>
              </a:solidFill>
            </a:endParaRPr>
          </a:p>
        </p:txBody>
      </p:sp>
      <p:pic>
        <p:nvPicPr>
          <p:cNvPr id="222" name="Google Shape;222;gd16d1d7af0_1_46"/>
          <p:cNvPicPr preferRelativeResize="0"/>
          <p:nvPr/>
        </p:nvPicPr>
        <p:blipFill>
          <a:blip r:embed="rId3">
            <a:alphaModFix/>
          </a:blip>
          <a:stretch>
            <a:fillRect/>
          </a:stretch>
        </p:blipFill>
        <p:spPr>
          <a:xfrm>
            <a:off x="906288" y="1525625"/>
            <a:ext cx="1076125" cy="2510198"/>
          </a:xfrm>
          <a:prstGeom prst="rect">
            <a:avLst/>
          </a:prstGeom>
          <a:noFill/>
          <a:ln>
            <a:noFill/>
          </a:ln>
        </p:spPr>
      </p:pic>
      <p:sp>
        <p:nvSpPr>
          <p:cNvPr id="223" name="Google Shape;223;gd16d1d7af0_1_46"/>
          <p:cNvSpPr txBox="1"/>
          <p:nvPr/>
        </p:nvSpPr>
        <p:spPr>
          <a:xfrm>
            <a:off x="2688500" y="1351025"/>
            <a:ext cx="4249500" cy="431100"/>
          </a:xfrm>
          <a:prstGeom prst="rect">
            <a:avLst/>
          </a:prstGeom>
          <a:noFill/>
          <a:ln>
            <a:noFill/>
          </a:ln>
        </p:spPr>
        <p:txBody>
          <a:bodyPr anchorCtr="0" anchor="t" bIns="91425" lIns="91425" spcFirstLastPara="1" rIns="91425" wrap="square" tIns="91425">
            <a:spAutoFit/>
          </a:bodyPr>
          <a:lstStyle/>
          <a:p>
            <a:pPr indent="-330200" lvl="0" marL="457200" rtl="0" algn="ctr">
              <a:spcBef>
                <a:spcPts val="0"/>
              </a:spcBef>
              <a:spcAft>
                <a:spcPts val="0"/>
              </a:spcAft>
              <a:buClr>
                <a:srgbClr val="A64D79"/>
              </a:buClr>
              <a:buSzPts val="1600"/>
              <a:buAutoNum type="arabicPeriod"/>
            </a:pPr>
            <a:r>
              <a:rPr b="1" lang="en-US" sz="1600">
                <a:solidFill>
                  <a:srgbClr val="A64D79"/>
                </a:solidFill>
              </a:rPr>
              <a:t> GENERAMOS LA </a:t>
            </a:r>
            <a:r>
              <a:rPr b="1" lang="en-US" sz="1600">
                <a:solidFill>
                  <a:srgbClr val="A64D79"/>
                </a:solidFill>
              </a:rPr>
              <a:t>REGRESIÓN</a:t>
            </a:r>
            <a:endParaRPr sz="1600">
              <a:solidFill>
                <a:srgbClr val="A64D79"/>
              </a:solidFill>
            </a:endParaRPr>
          </a:p>
        </p:txBody>
      </p:sp>
      <p:sp>
        <p:nvSpPr>
          <p:cNvPr id="224" name="Google Shape;224;gd16d1d7af0_1_46"/>
          <p:cNvSpPr txBox="1"/>
          <p:nvPr/>
        </p:nvSpPr>
        <p:spPr>
          <a:xfrm>
            <a:off x="8102100" y="1366475"/>
            <a:ext cx="2920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600">
                <a:solidFill>
                  <a:srgbClr val="6AA84F"/>
                </a:solidFill>
              </a:rPr>
              <a:t>2. MODELO ENTRENADO</a:t>
            </a:r>
            <a:endParaRPr sz="1600">
              <a:solidFill>
                <a:srgbClr val="6AA84F"/>
              </a:solidFill>
            </a:endParaRPr>
          </a:p>
        </p:txBody>
      </p:sp>
      <p:sp>
        <p:nvSpPr>
          <p:cNvPr id="225" name="Google Shape;225;gd16d1d7af0_1_46"/>
          <p:cNvSpPr txBox="1"/>
          <p:nvPr/>
        </p:nvSpPr>
        <p:spPr>
          <a:xfrm>
            <a:off x="3179000" y="2809125"/>
            <a:ext cx="3379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45818E"/>
                </a:solidFill>
              </a:rPr>
              <a:t>3. ESTADÌSTICOS DEL MODELO</a:t>
            </a:r>
            <a:endParaRPr b="1" sz="1600">
              <a:solidFill>
                <a:srgbClr val="45818E"/>
              </a:solidFill>
            </a:endParaRPr>
          </a:p>
          <a:p>
            <a:pPr indent="0" lvl="0" marL="0" rtl="0" algn="l">
              <a:spcBef>
                <a:spcPts val="0"/>
              </a:spcBef>
              <a:spcAft>
                <a:spcPts val="0"/>
              </a:spcAft>
              <a:buNone/>
            </a:pPr>
            <a:r>
              <a:t/>
            </a:r>
            <a:endParaRPr b="1" sz="1600">
              <a:solidFill>
                <a:srgbClr val="45818E"/>
              </a:solidFill>
            </a:endParaRPr>
          </a:p>
        </p:txBody>
      </p:sp>
      <p:sp>
        <p:nvSpPr>
          <p:cNvPr id="226" name="Google Shape;226;gd16d1d7af0_1_46"/>
          <p:cNvSpPr txBox="1"/>
          <p:nvPr/>
        </p:nvSpPr>
        <p:spPr>
          <a:xfrm>
            <a:off x="3066800" y="4718638"/>
            <a:ext cx="3604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F1C232"/>
                </a:solidFill>
              </a:rPr>
              <a:t>4. RESULTADO Y CONCLUSIÓN</a:t>
            </a:r>
            <a:endParaRPr sz="1600">
              <a:solidFill>
                <a:srgbClr val="F1C232"/>
              </a:solidFill>
            </a:endParaRPr>
          </a:p>
        </p:txBody>
      </p:sp>
      <p:sp>
        <p:nvSpPr>
          <p:cNvPr id="227" name="Google Shape;227;gd16d1d7af0_1_46"/>
          <p:cNvSpPr txBox="1"/>
          <p:nvPr/>
        </p:nvSpPr>
        <p:spPr>
          <a:xfrm>
            <a:off x="2872100" y="1813513"/>
            <a:ext cx="399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Se genera una función para tener una </a:t>
            </a:r>
            <a:r>
              <a:rPr lang="en-US"/>
              <a:t>regresión</a:t>
            </a:r>
            <a:r>
              <a:rPr lang="en-US"/>
              <a:t> BASE con todos los datos de Argentina</a:t>
            </a:r>
            <a:endParaRPr/>
          </a:p>
        </p:txBody>
      </p:sp>
      <p:sp>
        <p:nvSpPr>
          <p:cNvPr id="228" name="Google Shape;228;gd16d1d7af0_1_46"/>
          <p:cNvSpPr txBox="1"/>
          <p:nvPr/>
        </p:nvSpPr>
        <p:spPr>
          <a:xfrm>
            <a:off x="3313250" y="3179338"/>
            <a:ext cx="30000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a:t>MAE: </a:t>
            </a:r>
            <a:r>
              <a:rPr lang="en-US"/>
              <a:t>459.51</a:t>
            </a:r>
            <a:endParaRPr/>
          </a:p>
          <a:p>
            <a:pPr indent="0" lvl="0" marL="0" rtl="0" algn="ctr">
              <a:spcBef>
                <a:spcPts val="0"/>
              </a:spcBef>
              <a:spcAft>
                <a:spcPts val="0"/>
              </a:spcAft>
              <a:buClr>
                <a:schemeClr val="dk1"/>
              </a:buClr>
              <a:buSzPts val="1100"/>
              <a:buFont typeface="Arial"/>
              <a:buNone/>
            </a:pPr>
            <a:r>
              <a:rPr b="1" lang="en-US"/>
              <a:t>MSE: </a:t>
            </a:r>
            <a:r>
              <a:rPr lang="en-US"/>
              <a:t>354261.75</a:t>
            </a:r>
            <a:endParaRPr/>
          </a:p>
          <a:p>
            <a:pPr indent="0" lvl="0" marL="0" rtl="0" algn="ctr">
              <a:spcBef>
                <a:spcPts val="0"/>
              </a:spcBef>
              <a:spcAft>
                <a:spcPts val="0"/>
              </a:spcAft>
              <a:buClr>
                <a:schemeClr val="dk1"/>
              </a:buClr>
              <a:buSzPts val="1100"/>
              <a:buFont typeface="Arial"/>
              <a:buNone/>
            </a:pPr>
            <a:r>
              <a:rPr b="1" lang="en-US"/>
              <a:t>RMSE: </a:t>
            </a:r>
            <a:r>
              <a:rPr lang="en-US"/>
              <a:t>594.92</a:t>
            </a:r>
            <a:endParaRPr b="1" sz="1600"/>
          </a:p>
          <a:p>
            <a:pPr indent="0" lvl="0" marL="0" rtl="0" algn="ctr">
              <a:spcBef>
                <a:spcPts val="0"/>
              </a:spcBef>
              <a:spcAft>
                <a:spcPts val="0"/>
              </a:spcAft>
              <a:buClr>
                <a:schemeClr val="dk1"/>
              </a:buClr>
              <a:buSzPts val="1100"/>
              <a:buFont typeface="Arial"/>
              <a:buNone/>
            </a:pPr>
            <a:r>
              <a:rPr b="1" lang="en-US" sz="1800">
                <a:solidFill>
                  <a:srgbClr val="FF0000"/>
                </a:solidFill>
              </a:rPr>
              <a:t>R²</a:t>
            </a:r>
            <a:r>
              <a:rPr b="1" lang="en-US" sz="1800">
                <a:solidFill>
                  <a:srgbClr val="FF0000"/>
                </a:solidFill>
              </a:rPr>
              <a:t>: 0.49</a:t>
            </a:r>
            <a:endParaRPr b="1" sz="1800">
              <a:solidFill>
                <a:srgbClr val="FF0000"/>
              </a:solidFill>
            </a:endParaRPr>
          </a:p>
          <a:p>
            <a:pPr indent="0" lvl="0" marL="0" rtl="0" algn="l">
              <a:spcBef>
                <a:spcPts val="0"/>
              </a:spcBef>
              <a:spcAft>
                <a:spcPts val="0"/>
              </a:spcAft>
              <a:buNone/>
            </a:pPr>
            <a:r>
              <a:t/>
            </a:r>
            <a:endParaRPr/>
          </a:p>
        </p:txBody>
      </p:sp>
      <p:sp>
        <p:nvSpPr>
          <p:cNvPr id="229" name="Google Shape;229;gd16d1d7af0_1_46"/>
          <p:cNvSpPr txBox="1"/>
          <p:nvPr/>
        </p:nvSpPr>
        <p:spPr>
          <a:xfrm>
            <a:off x="7364025" y="1745188"/>
            <a:ext cx="42495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Se tuvieron en cuenta para la regresión</a:t>
            </a:r>
            <a:endParaRPr/>
          </a:p>
          <a:p>
            <a:pPr indent="0" lvl="0" marL="0" rtl="0" algn="r">
              <a:spcBef>
                <a:spcPts val="0"/>
              </a:spcBef>
              <a:spcAft>
                <a:spcPts val="0"/>
              </a:spcAft>
              <a:buNone/>
            </a:pPr>
            <a:r>
              <a:t/>
            </a:r>
            <a:endParaRPr/>
          </a:p>
          <a:p>
            <a:pPr indent="0" lvl="0" marL="0" rtl="0" algn="ctr">
              <a:spcBef>
                <a:spcPts val="0"/>
              </a:spcBef>
              <a:spcAft>
                <a:spcPts val="0"/>
              </a:spcAft>
              <a:buNone/>
            </a:pPr>
            <a:r>
              <a:rPr lang="en-US"/>
              <a:t>TIPO DE PROPIEDAD</a:t>
            </a:r>
            <a:endParaRPr/>
          </a:p>
          <a:p>
            <a:pPr indent="0" lvl="0" marL="0" rtl="0" algn="ctr">
              <a:spcBef>
                <a:spcPts val="0"/>
              </a:spcBef>
              <a:spcAft>
                <a:spcPts val="0"/>
              </a:spcAft>
              <a:buNone/>
            </a:pPr>
            <a:r>
              <a:rPr lang="en-US"/>
              <a:t>REGIÓN</a:t>
            </a:r>
            <a:endParaRPr/>
          </a:p>
          <a:p>
            <a:pPr indent="0" lvl="0" marL="0" rtl="0" algn="ctr">
              <a:spcBef>
                <a:spcPts val="0"/>
              </a:spcBef>
              <a:spcAft>
                <a:spcPts val="0"/>
              </a:spcAft>
              <a:buNone/>
            </a:pPr>
            <a:r>
              <a:rPr lang="en-US"/>
              <a:t>AMENITIES</a:t>
            </a:r>
            <a:endParaRPr/>
          </a:p>
        </p:txBody>
      </p:sp>
      <p:sp>
        <p:nvSpPr>
          <p:cNvPr id="230" name="Google Shape;230;gd16d1d7af0_1_46"/>
          <p:cNvSpPr txBox="1"/>
          <p:nvPr/>
        </p:nvSpPr>
        <p:spPr>
          <a:xfrm>
            <a:off x="2872100" y="5220838"/>
            <a:ext cx="4121700" cy="1600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Al obtener un R</a:t>
            </a:r>
            <a:r>
              <a:rPr lang="en-US" sz="1800">
                <a:solidFill>
                  <a:schemeClr val="dk1"/>
                </a:solidFill>
              </a:rPr>
              <a:t>²</a:t>
            </a:r>
            <a:r>
              <a:rPr lang="en-US"/>
              <a:t> del 49% obtenido indica la </a:t>
            </a:r>
            <a:r>
              <a:rPr lang="en-US"/>
              <a:t>variación</a:t>
            </a:r>
            <a:r>
              <a:rPr lang="en-US"/>
              <a:t> del Precio por m</a:t>
            </a:r>
            <a:r>
              <a:rPr lang="en-US" sz="1800">
                <a:solidFill>
                  <a:schemeClr val="dk1"/>
                </a:solidFill>
              </a:rPr>
              <a:t>²</a:t>
            </a:r>
            <a:r>
              <a:rPr lang="en-US"/>
              <a:t> explicada por nuestro modelo.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31" name="Google Shape;231;gd16d1d7af0_1_46"/>
          <p:cNvPicPr preferRelativeResize="0"/>
          <p:nvPr/>
        </p:nvPicPr>
        <p:blipFill>
          <a:blip r:embed="rId4">
            <a:alphaModFix/>
          </a:blip>
          <a:stretch>
            <a:fillRect/>
          </a:stretch>
        </p:blipFill>
        <p:spPr>
          <a:xfrm>
            <a:off x="329047" y="4616797"/>
            <a:ext cx="2230581" cy="1823700"/>
          </a:xfrm>
          <a:prstGeom prst="rect">
            <a:avLst/>
          </a:prstGeom>
          <a:noFill/>
          <a:ln>
            <a:noFill/>
          </a:ln>
        </p:spPr>
      </p:pic>
      <p:sp>
        <p:nvSpPr>
          <p:cNvPr id="232" name="Google Shape;232;gd16d1d7af0_1_46"/>
          <p:cNvSpPr txBox="1"/>
          <p:nvPr/>
        </p:nvSpPr>
        <p:spPr>
          <a:xfrm>
            <a:off x="-245575" y="4166638"/>
            <a:ext cx="3379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rgbClr val="45818E"/>
                </a:solidFill>
              </a:rPr>
              <a:t>REDUCCIÓN DE</a:t>
            </a:r>
            <a:endParaRPr b="1" sz="1600">
              <a:solidFill>
                <a:srgbClr val="45818E"/>
              </a:solidFill>
            </a:endParaRPr>
          </a:p>
          <a:p>
            <a:pPr indent="0" lvl="0" marL="0" rtl="0" algn="ctr">
              <a:spcBef>
                <a:spcPts val="0"/>
              </a:spcBef>
              <a:spcAft>
                <a:spcPts val="0"/>
              </a:spcAft>
              <a:buNone/>
            </a:pPr>
            <a:r>
              <a:rPr b="1" lang="en-US" sz="1600">
                <a:solidFill>
                  <a:srgbClr val="45818E"/>
                </a:solidFill>
              </a:rPr>
              <a:t>RESIDUOS</a:t>
            </a:r>
            <a:endParaRPr b="1" sz="1600">
              <a:solidFill>
                <a:srgbClr val="45818E"/>
              </a:solidFill>
            </a:endParaRPr>
          </a:p>
          <a:p>
            <a:pPr indent="0" lvl="0" marL="0" rtl="0" algn="l">
              <a:spcBef>
                <a:spcPts val="0"/>
              </a:spcBef>
              <a:spcAft>
                <a:spcPts val="0"/>
              </a:spcAft>
              <a:buNone/>
            </a:pPr>
            <a:r>
              <a:t/>
            </a:r>
            <a:endParaRPr b="1" sz="1600">
              <a:solidFill>
                <a:srgbClr val="45818E"/>
              </a:solidFill>
            </a:endParaRPr>
          </a:p>
        </p:txBody>
      </p:sp>
      <p:pic>
        <p:nvPicPr>
          <p:cNvPr id="233" name="Google Shape;233;gd16d1d7af0_1_46"/>
          <p:cNvPicPr preferRelativeResize="0"/>
          <p:nvPr/>
        </p:nvPicPr>
        <p:blipFill>
          <a:blip r:embed="rId5">
            <a:alphaModFix/>
          </a:blip>
          <a:stretch>
            <a:fillRect/>
          </a:stretch>
        </p:blipFill>
        <p:spPr>
          <a:xfrm>
            <a:off x="7146200" y="3235901"/>
            <a:ext cx="4769250" cy="31291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2021-03-29T02:21:15Z</dcterms:created>
  <dc:creator>Mariel Espinet</dc:creator>
</cp:coreProperties>
</file>