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71" r:id="rId3"/>
    <p:sldId id="272" r:id="rId4"/>
    <p:sldId id="257" r:id="rId5"/>
    <p:sldId id="261" r:id="rId6"/>
    <p:sldId id="259" r:id="rId7"/>
    <p:sldId id="258" r:id="rId8"/>
    <p:sldId id="262" r:id="rId9"/>
    <p:sldId id="263" r:id="rId10"/>
    <p:sldId id="265" r:id="rId11"/>
    <p:sldId id="266" r:id="rId12"/>
    <p:sldId id="267" r:id="rId13"/>
    <p:sldId id="268" r:id="rId14"/>
    <p:sldId id="264" r:id="rId15"/>
    <p:sldId id="269" r:id="rId16"/>
    <p:sldId id="27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5"/>
    <a:srgbClr val="FF2549"/>
    <a:srgbClr val="5DD5FF"/>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97" d="100"/>
          <a:sy n="97" d="100"/>
        </p:scale>
        <p:origin x="624" y="-18"/>
      </p:cViewPr>
      <p:guideLst>
        <p:guide orient="horz" pos="1620"/>
        <p:guide pos="2880"/>
      </p:guideLst>
    </p:cSldViewPr>
  </p:slideViewPr>
  <p:notesTextViewPr>
    <p:cViewPr>
      <p:scale>
        <a:sx n="1" d="1"/>
        <a:sy n="1" d="1"/>
      </p:scale>
      <p:origin x="0" y="0"/>
    </p:cViewPr>
  </p:notesTextViewPr>
  <p:notesViewPr>
    <p:cSldViewPr snapToGrid="0">
      <p:cViewPr>
        <p:scale>
          <a:sx n="106" d="100"/>
          <a:sy n="106" d="100"/>
        </p:scale>
        <p:origin x="1776" y="-2586"/>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470983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31905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185726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44556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75564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61018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83061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96030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4142470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529312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760383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SN"/>
          </a:p>
        </p:txBody>
      </p:sp>
      <p:sp>
        <p:nvSpPr>
          <p:cNvPr id="4" name="Espace réservé du numéro de diapositive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433679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9937" y="1799304"/>
            <a:ext cx="8015750" cy="183617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12060" y="3694469"/>
            <a:ext cx="8001000" cy="678426"/>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C3FC7D8-920E-4C42-8D29-9B171756ADE3}" type="datetime1">
              <a:rPr lang="en-US" smtClean="0"/>
              <a:t>11/2/2021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E6A14-8ACB-4F46-9464-7F812E513B66}"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6B93EA-9C57-4312-8FCC-712FA4B1C4D1}"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6B811-EA17-4617-AB44-6EAB25EDBC90}"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1442" y="268583"/>
            <a:ext cx="8259098" cy="763526"/>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6"/>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D5CF24-D2A7-47AC-988F-BACAE70CC856}"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3" y="1312606"/>
            <a:ext cx="6304935" cy="350862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A40628F-808B-47DF-AFC4-21CC6C30E468}" type="datetime1">
              <a:rPr lang="en-US" smtClean="0"/>
              <a:t>11/2/2021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4D438-E0E2-4E41-954E-55D8F92C0163}"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65A3AC-41C8-4150-A415-41926F60D48A}"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7" y="249521"/>
            <a:ext cx="8093365" cy="763525"/>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11271"/>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83668"/>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11271"/>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83668"/>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5502F41-9590-4859-A6E1-ACB2465CB8DD}" type="datetime1">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5C1A19-1E80-475F-AA2E-35C505D566C6}" type="datetime1">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70BA2-1580-4FA4-9FA3-DCB635829AF5}" type="datetime1">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14EB1-B968-461C-A93A-BCF28B436874}"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5A0AD1C-4735-4616-B5EC-F316D80439C6}" type="datetime1">
              <a:rPr lang="en-US" smtClean="0"/>
              <a:t>11/2/2021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25303"/>
            <a:ext cx="4033684" cy="1711842"/>
          </a:xfrm>
        </p:spPr>
        <p:txBody>
          <a:bodyPr>
            <a:normAutofit/>
          </a:bodyPr>
          <a:lstStyle/>
          <a:p>
            <a:r>
              <a:rPr lang="en-US" dirty="0">
                <a:latin typeface="Times New Roman" panose="02020603050405020304" pitchFamily="18" charset="0"/>
                <a:cs typeface="Times New Roman" panose="02020603050405020304" pitchFamily="18" charset="0"/>
              </a:rPr>
              <a:t>Theme : Design Pattern Observer </a:t>
            </a:r>
          </a:p>
        </p:txBody>
      </p:sp>
      <p:sp>
        <p:nvSpPr>
          <p:cNvPr id="3" name="Subtitle 2"/>
          <p:cNvSpPr>
            <a:spLocks noGrp="1"/>
          </p:cNvSpPr>
          <p:nvPr>
            <p:ph type="subTitle" idx="1"/>
          </p:nvPr>
        </p:nvSpPr>
        <p:spPr>
          <a:xfrm>
            <a:off x="5114260" y="2571750"/>
            <a:ext cx="3447179" cy="2234166"/>
          </a:xfrm>
        </p:spPr>
        <p:txBody>
          <a:bodyPr>
            <a:normAutofit fontScale="92500"/>
          </a:bodyPr>
          <a:lstStyle/>
          <a:p>
            <a:pPr algn="ctr"/>
            <a:r>
              <a:rPr lang="en-US" dirty="0" err="1">
                <a:solidFill>
                  <a:schemeClr val="bg1"/>
                </a:solidFill>
                <a:latin typeface="Times New Roman" panose="02020603050405020304" pitchFamily="18" charset="0"/>
                <a:cs typeface="Times New Roman" panose="02020603050405020304" pitchFamily="18" charset="0"/>
              </a:rPr>
              <a:t>Presente</a:t>
            </a:r>
            <a:r>
              <a:rPr lang="en-US" dirty="0">
                <a:solidFill>
                  <a:schemeClr val="bg1"/>
                </a:solidFill>
                <a:latin typeface="Times New Roman" panose="02020603050405020304" pitchFamily="18" charset="0"/>
                <a:cs typeface="Times New Roman" panose="02020603050405020304" pitchFamily="18" charset="0"/>
              </a:rPr>
              <a:t> par : </a:t>
            </a:r>
          </a:p>
          <a:p>
            <a:pPr algn="ctr"/>
            <a:r>
              <a:rPr lang="en-US" dirty="0">
                <a:solidFill>
                  <a:schemeClr val="bg1"/>
                </a:solidFill>
                <a:latin typeface="Times New Roman" panose="02020603050405020304" pitchFamily="18" charset="0"/>
                <a:cs typeface="Times New Roman" panose="02020603050405020304" pitchFamily="18" charset="0"/>
              </a:rPr>
              <a:t> Pape Amadou SAKHO</a:t>
            </a:r>
          </a:p>
          <a:p>
            <a:pPr algn="ctr"/>
            <a:r>
              <a:rPr lang="en-US" dirty="0" err="1">
                <a:solidFill>
                  <a:schemeClr val="bg1"/>
                </a:solidFill>
                <a:latin typeface="Times New Roman" panose="02020603050405020304" pitchFamily="18" charset="0"/>
                <a:cs typeface="Times New Roman" panose="02020603050405020304" pitchFamily="18" charset="0"/>
              </a:rPr>
              <a:t>Khardiatou</a:t>
            </a:r>
            <a:r>
              <a:rPr lang="en-US" dirty="0">
                <a:solidFill>
                  <a:schemeClr val="bg1"/>
                </a:solidFill>
                <a:latin typeface="Times New Roman" panose="02020603050405020304" pitchFamily="18" charset="0"/>
                <a:cs typeface="Times New Roman" panose="02020603050405020304" pitchFamily="18" charset="0"/>
              </a:rPr>
              <a:t> BASSE</a:t>
            </a:r>
          </a:p>
          <a:p>
            <a:pPr algn="ctr"/>
            <a:r>
              <a:rPr lang="en-US" dirty="0" err="1">
                <a:solidFill>
                  <a:schemeClr val="bg1"/>
                </a:solidFill>
                <a:latin typeface="Times New Roman" panose="02020603050405020304" pitchFamily="18" charset="0"/>
                <a:cs typeface="Times New Roman" panose="02020603050405020304" pitchFamily="18" charset="0"/>
              </a:rPr>
              <a:t>Marieme</a:t>
            </a:r>
            <a:r>
              <a:rPr lang="en-US" dirty="0">
                <a:solidFill>
                  <a:schemeClr val="bg1"/>
                </a:solidFill>
                <a:latin typeface="Times New Roman" panose="02020603050405020304" pitchFamily="18" charset="0"/>
                <a:cs typeface="Times New Roman" panose="02020603050405020304" pitchFamily="18" charset="0"/>
              </a:rPr>
              <a:t> AIDARA</a:t>
            </a:r>
          </a:p>
        </p:txBody>
      </p:sp>
      <p:sp>
        <p:nvSpPr>
          <p:cNvPr id="4" name="Espace réservé du numéro de diapositive 3">
            <a:extLst>
              <a:ext uri="{FF2B5EF4-FFF2-40B4-BE49-F238E27FC236}">
                <a16:creationId xmlns:a16="http://schemas.microsoft.com/office/drawing/2014/main" id="{F474E830-1D7B-401E-9EAA-2E88B0371A2E}"/>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(4)</a:t>
            </a:r>
            <a:r>
              <a:rPr lang="en-US" dirty="0"/>
              <a:t> </a:t>
            </a:r>
          </a:p>
        </p:txBody>
      </p:sp>
      <p:sp>
        <p:nvSpPr>
          <p:cNvPr id="5" name="Text Placeholder 4"/>
          <p:cNvSpPr>
            <a:spLocks noGrp="1"/>
          </p:cNvSpPr>
          <p:nvPr>
            <p:ph type="body" idx="1"/>
          </p:nvPr>
        </p:nvSpPr>
        <p:spPr>
          <a:xfrm>
            <a:off x="522130" y="1219200"/>
            <a:ext cx="7920119" cy="1009650"/>
          </a:xfrm>
        </p:spPr>
        <p:txBody>
          <a:bodyPr>
            <a:normAutofit fontScale="25000" lnSpcReduction="20000"/>
          </a:bodyPr>
          <a:lstStyle/>
          <a:p>
            <a:r>
              <a:rPr lang="en-US" dirty="0"/>
              <a:t>  </a:t>
            </a:r>
          </a:p>
          <a:p>
            <a:pPr algn="just"/>
            <a:r>
              <a:rPr lang="en-US" sz="6400" b="0" dirty="0">
                <a:solidFill>
                  <a:schemeClr val="tx1"/>
                </a:solidFill>
              </a:rPr>
              <a:t> </a:t>
            </a:r>
            <a:r>
              <a:rPr lang="en-US" sz="6400" b="0" dirty="0">
                <a:solidFill>
                  <a:schemeClr val="tx1"/>
                </a:solidFill>
                <a:latin typeface="Times New Roman" panose="02020603050405020304" pitchFamily="18" charset="0"/>
                <a:cs typeface="Times New Roman" panose="02020603050405020304" pitchFamily="18" charset="0"/>
              </a:rPr>
              <a:t>On note la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OctaleObs.java qui </a:t>
            </a:r>
            <a:r>
              <a:rPr lang="en-US" sz="6400" b="0" dirty="0" err="1">
                <a:solidFill>
                  <a:schemeClr val="tx1"/>
                </a:solidFill>
                <a:latin typeface="Times New Roman" panose="02020603050405020304" pitchFamily="18" charset="0"/>
                <a:cs typeface="Times New Roman" panose="02020603050405020304" pitchFamily="18" charset="0"/>
              </a:rPr>
              <a:t>est</a:t>
            </a:r>
            <a:r>
              <a:rPr lang="en-US" sz="6400" b="0" dirty="0">
                <a:solidFill>
                  <a:schemeClr val="tx1"/>
                </a:solidFill>
                <a:latin typeface="Times New Roman" panose="02020603050405020304" pitchFamily="18" charset="0"/>
                <a:cs typeface="Times New Roman" panose="02020603050405020304" pitchFamily="18" charset="0"/>
              </a:rPr>
              <a:t> un </a:t>
            </a:r>
            <a:r>
              <a:rPr lang="en-US" sz="6400" b="0" dirty="0" err="1">
                <a:solidFill>
                  <a:schemeClr val="tx1"/>
                </a:solidFill>
                <a:latin typeface="Times New Roman" panose="02020603050405020304" pitchFamily="18" charset="0"/>
                <a:cs typeface="Times New Roman" panose="02020603050405020304" pitchFamily="18" charset="0"/>
              </a:rPr>
              <a:t>observateur</a:t>
            </a:r>
            <a:r>
              <a:rPr lang="en-US" sz="6400" b="0" dirty="0">
                <a:solidFill>
                  <a:schemeClr val="tx1"/>
                </a:solidFill>
                <a:latin typeface="Times New Roman" panose="02020603050405020304" pitchFamily="18" charset="0"/>
                <a:cs typeface="Times New Roman" panose="02020603050405020304" pitchFamily="18" charset="0"/>
              </a:rPr>
              <a:t>. Il </a:t>
            </a:r>
            <a:r>
              <a:rPr lang="en-US" sz="6400" b="0" dirty="0" err="1">
                <a:solidFill>
                  <a:schemeClr val="tx1"/>
                </a:solidFill>
                <a:latin typeface="Times New Roman" panose="02020603050405020304" pitchFamily="18" charset="0"/>
                <a:cs typeface="Times New Roman" panose="02020603050405020304" pitchFamily="18" charset="0"/>
              </a:rPr>
              <a:t>est</a:t>
            </a:r>
            <a:r>
              <a:rPr lang="en-US" sz="6400" b="0" dirty="0">
                <a:solidFill>
                  <a:schemeClr val="tx1"/>
                </a:solidFill>
                <a:latin typeface="Times New Roman" panose="02020603050405020304" pitchFamily="18" charset="0"/>
                <a:cs typeface="Times New Roman" panose="02020603050405020304" pitchFamily="18" charset="0"/>
              </a:rPr>
              <a:t> encore </a:t>
            </a:r>
            <a:r>
              <a:rPr lang="en-US" sz="6400" b="0" dirty="0" err="1">
                <a:solidFill>
                  <a:schemeClr val="tx1"/>
                </a:solidFill>
                <a:latin typeface="Times New Roman" panose="02020603050405020304" pitchFamily="18" charset="0"/>
                <a:cs typeface="Times New Roman" panose="02020603050405020304" pitchFamily="18" charset="0"/>
              </a:rPr>
              <a:t>appele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souscripteur</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Cette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observateur</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s’inscrit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ou</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desinscrit</a:t>
            </a:r>
            <a:r>
              <a:rPr lang="en-US" sz="6400" b="0" dirty="0">
                <a:solidFill>
                  <a:schemeClr val="tx1"/>
                </a:solidFill>
                <a:latin typeface="Times New Roman" panose="02020603050405020304" pitchFamily="18" charset="0"/>
                <a:cs typeface="Times New Roman" panose="02020603050405020304" pitchFamily="18" charset="0"/>
              </a:rPr>
              <a:t> de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Theme.java). </a:t>
            </a:r>
            <a:r>
              <a:rPr lang="en-US" sz="6400" b="0" dirty="0" err="1">
                <a:solidFill>
                  <a:schemeClr val="tx1"/>
                </a:solidFill>
                <a:latin typeface="Times New Roman" panose="02020603050405020304" pitchFamily="18" charset="0"/>
                <a:cs typeface="Times New Roman" panose="02020603050405020304" pitchFamily="18" charset="0"/>
              </a:rPr>
              <a:t>Cette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recoit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une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alerte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lorsque</a:t>
            </a:r>
            <a:r>
              <a:rPr lang="en-US" sz="6400" b="0" dirty="0">
                <a:solidFill>
                  <a:schemeClr val="tx1"/>
                </a:solidFill>
                <a:latin typeface="Times New Roman" panose="02020603050405020304" pitchFamily="18" charset="0"/>
                <a:cs typeface="Times New Roman" panose="02020603050405020304" pitchFamily="18" charset="0"/>
              </a:rPr>
              <a:t> la variable au </a:t>
            </a:r>
            <a:r>
              <a:rPr lang="en-US" sz="6400" b="0" dirty="0" err="1">
                <a:solidFill>
                  <a:schemeClr val="tx1"/>
                </a:solidFill>
                <a:latin typeface="Times New Roman" panose="02020603050405020304" pitchFamily="18" charset="0"/>
                <a:cs typeface="Times New Roman" panose="02020603050405020304" pitchFamily="18" charset="0"/>
              </a:rPr>
              <a:t>niveau</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change, </a:t>
            </a:r>
            <a:r>
              <a:rPr lang="en-US" sz="6400" b="0" dirty="0" err="1">
                <a:solidFill>
                  <a:schemeClr val="tx1"/>
                </a:solidFill>
                <a:latin typeface="Times New Roman" panose="02020603050405020304" pitchFamily="18" charset="0"/>
                <a:cs typeface="Times New Roman" panose="02020603050405020304" pitchFamily="18" charset="0"/>
              </a:rPr>
              <a:t>donc</a:t>
            </a:r>
            <a:r>
              <a:rPr lang="en-US" sz="6400" b="0" dirty="0">
                <a:solidFill>
                  <a:schemeClr val="tx1"/>
                </a:solidFill>
                <a:latin typeface="Times New Roman" panose="02020603050405020304" pitchFamily="18" charset="0"/>
                <a:cs typeface="Times New Roman" panose="02020603050405020304" pitchFamily="18" charset="0"/>
              </a:rPr>
              <a:t> a </a:t>
            </a:r>
            <a:r>
              <a:rPr lang="en-US" sz="6400" b="0" dirty="0" err="1">
                <a:solidFill>
                  <a:schemeClr val="tx1"/>
                </a:solidFill>
                <a:latin typeface="Times New Roman" panose="02020603050405020304" pitchFamily="18" charset="0"/>
                <a:cs typeface="Times New Roman" panose="02020603050405020304" pitchFamily="18" charset="0"/>
              </a:rPr>
              <a:t>chaque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fois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qu’une</a:t>
            </a:r>
            <a:r>
              <a:rPr lang="en-US" sz="6400" b="0" dirty="0">
                <a:solidFill>
                  <a:schemeClr val="tx1"/>
                </a:solidFill>
                <a:latin typeface="Times New Roman" panose="02020603050405020304" pitchFamily="18" charset="0"/>
                <a:cs typeface="Times New Roman" panose="02020603050405020304" pitchFamily="18" charset="0"/>
              </a:rPr>
              <a:t> modification se fait au </a:t>
            </a:r>
            <a:r>
              <a:rPr lang="en-US" sz="6400" b="0" dirty="0" err="1">
                <a:solidFill>
                  <a:schemeClr val="tx1"/>
                </a:solidFill>
                <a:latin typeface="Times New Roman" panose="02020603050405020304" pitchFamily="18" charset="0"/>
                <a:cs typeface="Times New Roman" panose="02020603050405020304" pitchFamily="18" charset="0"/>
              </a:rPr>
              <a:t>niveau</a:t>
            </a:r>
            <a:r>
              <a:rPr lang="en-US" sz="6400" b="0" dirty="0">
                <a:solidFill>
                  <a:schemeClr val="tx1"/>
                </a:solidFill>
                <a:latin typeface="Times New Roman" panose="02020603050405020304" pitchFamily="18" charset="0"/>
                <a:cs typeface="Times New Roman" panose="02020603050405020304" pitchFamily="18" charset="0"/>
              </a:rPr>
              <a:t> de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les </a:t>
            </a:r>
            <a:r>
              <a:rPr lang="en-US" sz="6400" b="0" dirty="0" err="1">
                <a:solidFill>
                  <a:schemeClr val="tx1"/>
                </a:solidFill>
                <a:latin typeface="Times New Roman" panose="02020603050405020304" pitchFamily="18" charset="0"/>
                <a:cs typeface="Times New Roman" panose="02020603050405020304" pitchFamily="18" charset="0"/>
              </a:rPr>
              <a:t>observateurs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sont</a:t>
            </a:r>
            <a:r>
              <a:rPr lang="en-US" sz="6400" b="0" dirty="0">
                <a:solidFill>
                  <a:schemeClr val="tx1"/>
                </a:solidFill>
                <a:latin typeface="Times New Roman" panose="02020603050405020304" pitchFamily="18" charset="0"/>
                <a:cs typeface="Times New Roman" panose="02020603050405020304" pitchFamily="18" charset="0"/>
              </a:rPr>
              <a:t> modifies.</a:t>
            </a:r>
          </a:p>
          <a:p>
            <a:endParaRPr lang="en-US" dirty="0"/>
          </a:p>
        </p:txBody>
      </p:sp>
      <p:pic>
        <p:nvPicPr>
          <p:cNvPr id="8" name="Espace réservé du contenu 7">
            <a:extLst>
              <a:ext uri="{FF2B5EF4-FFF2-40B4-BE49-F238E27FC236}">
                <a16:creationId xmlns:a16="http://schemas.microsoft.com/office/drawing/2014/main" id="{6815A7D6-AED9-4912-A029-18292F8EFF8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2436" r="9194" b="56395"/>
          <a:stretch/>
        </p:blipFill>
        <p:spPr>
          <a:xfrm>
            <a:off x="1428750" y="2352675"/>
            <a:ext cx="6476999" cy="2541304"/>
          </a:xfrm>
        </p:spPr>
      </p:pic>
      <p:sp>
        <p:nvSpPr>
          <p:cNvPr id="9" name="Espace réservé du numéro de diapositive 8">
            <a:extLst>
              <a:ext uri="{FF2B5EF4-FFF2-40B4-BE49-F238E27FC236}">
                <a16:creationId xmlns:a16="http://schemas.microsoft.com/office/drawing/2014/main" id="{90B7DE3E-3B61-4B35-8084-9F3C5923BADA}"/>
              </a:ext>
            </a:extLst>
          </p:cNvPr>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1746121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(5)</a:t>
            </a:r>
            <a:r>
              <a:rPr lang="en-US" dirty="0"/>
              <a:t> </a:t>
            </a:r>
          </a:p>
        </p:txBody>
      </p:sp>
      <p:sp>
        <p:nvSpPr>
          <p:cNvPr id="5" name="Text Placeholder 4"/>
          <p:cNvSpPr>
            <a:spLocks noGrp="1"/>
          </p:cNvSpPr>
          <p:nvPr>
            <p:ph type="body" idx="1"/>
          </p:nvPr>
        </p:nvSpPr>
        <p:spPr>
          <a:xfrm>
            <a:off x="522130" y="1181099"/>
            <a:ext cx="7920119" cy="1285875"/>
          </a:xfrm>
        </p:spPr>
        <p:txBody>
          <a:bodyPr>
            <a:normAutofit fontScale="25000" lnSpcReduction="20000"/>
          </a:bodyPr>
          <a:lstStyle/>
          <a:p>
            <a:r>
              <a:rPr lang="en-US" dirty="0"/>
              <a:t>  </a:t>
            </a:r>
          </a:p>
          <a:p>
            <a:pPr algn="just"/>
            <a:r>
              <a:rPr lang="en-US" dirty="0"/>
              <a:t> </a:t>
            </a:r>
            <a:r>
              <a:rPr lang="en-US" sz="6400" b="0" dirty="0">
                <a:solidFill>
                  <a:schemeClr val="tx1"/>
                </a:solidFill>
                <a:latin typeface="Times New Roman" panose="02020603050405020304" pitchFamily="18" charset="0"/>
                <a:cs typeface="Times New Roman" panose="02020603050405020304" pitchFamily="18" charset="0"/>
              </a:rPr>
              <a:t>On note la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HexObs.java qui </a:t>
            </a:r>
            <a:r>
              <a:rPr lang="en-US" sz="6400" b="0" dirty="0" err="1">
                <a:solidFill>
                  <a:schemeClr val="tx1"/>
                </a:solidFill>
                <a:latin typeface="Times New Roman" panose="02020603050405020304" pitchFamily="18" charset="0"/>
                <a:cs typeface="Times New Roman" panose="02020603050405020304" pitchFamily="18" charset="0"/>
              </a:rPr>
              <a:t>aussi</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est</a:t>
            </a:r>
            <a:r>
              <a:rPr lang="en-US" sz="6400" b="0" dirty="0">
                <a:solidFill>
                  <a:schemeClr val="tx1"/>
                </a:solidFill>
                <a:latin typeface="Times New Roman" panose="02020603050405020304" pitchFamily="18" charset="0"/>
                <a:cs typeface="Times New Roman" panose="02020603050405020304" pitchFamily="18" charset="0"/>
              </a:rPr>
              <a:t> un </a:t>
            </a:r>
            <a:r>
              <a:rPr lang="en-US" sz="6400" b="0" dirty="0" err="1">
                <a:solidFill>
                  <a:schemeClr val="tx1"/>
                </a:solidFill>
                <a:latin typeface="Times New Roman" panose="02020603050405020304" pitchFamily="18" charset="0"/>
                <a:cs typeface="Times New Roman" panose="02020603050405020304" pitchFamily="18" charset="0"/>
              </a:rPr>
              <a:t>observateur</a:t>
            </a:r>
            <a:r>
              <a:rPr lang="en-US" sz="6400" b="0" dirty="0">
                <a:solidFill>
                  <a:schemeClr val="tx1"/>
                </a:solidFill>
                <a:latin typeface="Times New Roman" panose="02020603050405020304" pitchFamily="18" charset="0"/>
                <a:cs typeface="Times New Roman" panose="02020603050405020304" pitchFamily="18" charset="0"/>
              </a:rPr>
              <a:t>. Il </a:t>
            </a:r>
            <a:r>
              <a:rPr lang="en-US" sz="6400" b="0" dirty="0" err="1">
                <a:solidFill>
                  <a:schemeClr val="tx1"/>
                </a:solidFill>
                <a:latin typeface="Times New Roman" panose="02020603050405020304" pitchFamily="18" charset="0"/>
                <a:cs typeface="Times New Roman" panose="02020603050405020304" pitchFamily="18" charset="0"/>
              </a:rPr>
              <a:t>est</a:t>
            </a:r>
            <a:r>
              <a:rPr lang="en-US" sz="6400" b="0" dirty="0">
                <a:solidFill>
                  <a:schemeClr val="tx1"/>
                </a:solidFill>
                <a:latin typeface="Times New Roman" panose="02020603050405020304" pitchFamily="18" charset="0"/>
                <a:cs typeface="Times New Roman" panose="02020603050405020304" pitchFamily="18" charset="0"/>
              </a:rPr>
              <a:t> encore </a:t>
            </a:r>
            <a:r>
              <a:rPr lang="en-US" sz="6400" b="0" dirty="0" err="1">
                <a:solidFill>
                  <a:schemeClr val="tx1"/>
                </a:solidFill>
                <a:latin typeface="Times New Roman" panose="02020603050405020304" pitchFamily="18" charset="0"/>
                <a:cs typeface="Times New Roman" panose="02020603050405020304" pitchFamily="18" charset="0"/>
              </a:rPr>
              <a:t>appele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souscripteur</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Cette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observateur</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s’inscrit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ou</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desinscrit</a:t>
            </a:r>
            <a:r>
              <a:rPr lang="en-US" sz="6400" b="0" dirty="0">
                <a:solidFill>
                  <a:schemeClr val="tx1"/>
                </a:solidFill>
                <a:latin typeface="Times New Roman" panose="02020603050405020304" pitchFamily="18" charset="0"/>
                <a:cs typeface="Times New Roman" panose="02020603050405020304" pitchFamily="18" charset="0"/>
              </a:rPr>
              <a:t> de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Theme.java). </a:t>
            </a:r>
            <a:r>
              <a:rPr lang="en-US" sz="6400" b="0" dirty="0" err="1">
                <a:solidFill>
                  <a:schemeClr val="tx1"/>
                </a:solidFill>
                <a:latin typeface="Times New Roman" panose="02020603050405020304" pitchFamily="18" charset="0"/>
                <a:cs typeface="Times New Roman" panose="02020603050405020304" pitchFamily="18" charset="0"/>
              </a:rPr>
              <a:t>Cette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recoit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une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alerte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lorsque</a:t>
            </a:r>
            <a:r>
              <a:rPr lang="en-US" sz="6400" b="0" dirty="0">
                <a:solidFill>
                  <a:schemeClr val="tx1"/>
                </a:solidFill>
                <a:latin typeface="Times New Roman" panose="02020603050405020304" pitchFamily="18" charset="0"/>
                <a:cs typeface="Times New Roman" panose="02020603050405020304" pitchFamily="18" charset="0"/>
              </a:rPr>
              <a:t> la variable au </a:t>
            </a:r>
            <a:r>
              <a:rPr lang="en-US" sz="6400" b="0" dirty="0" err="1">
                <a:solidFill>
                  <a:schemeClr val="tx1"/>
                </a:solidFill>
                <a:latin typeface="Times New Roman" panose="02020603050405020304" pitchFamily="18" charset="0"/>
                <a:cs typeface="Times New Roman" panose="02020603050405020304" pitchFamily="18" charset="0"/>
              </a:rPr>
              <a:t>niveau</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change, </a:t>
            </a:r>
            <a:r>
              <a:rPr lang="en-US" sz="6400" b="0" dirty="0" err="1">
                <a:solidFill>
                  <a:schemeClr val="tx1"/>
                </a:solidFill>
                <a:latin typeface="Times New Roman" panose="02020603050405020304" pitchFamily="18" charset="0"/>
                <a:cs typeface="Times New Roman" panose="02020603050405020304" pitchFamily="18" charset="0"/>
              </a:rPr>
              <a:t>donc</a:t>
            </a:r>
            <a:r>
              <a:rPr lang="en-US" sz="6400" b="0" dirty="0">
                <a:solidFill>
                  <a:schemeClr val="tx1"/>
                </a:solidFill>
                <a:latin typeface="Times New Roman" panose="02020603050405020304" pitchFamily="18" charset="0"/>
                <a:cs typeface="Times New Roman" panose="02020603050405020304" pitchFamily="18" charset="0"/>
              </a:rPr>
              <a:t> a </a:t>
            </a:r>
            <a:r>
              <a:rPr lang="en-US" sz="6400" b="0" dirty="0" err="1">
                <a:solidFill>
                  <a:schemeClr val="tx1"/>
                </a:solidFill>
                <a:latin typeface="Times New Roman" panose="02020603050405020304" pitchFamily="18" charset="0"/>
                <a:cs typeface="Times New Roman" panose="02020603050405020304" pitchFamily="18" charset="0"/>
              </a:rPr>
              <a:t>chaque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fois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qu’une</a:t>
            </a:r>
            <a:r>
              <a:rPr lang="en-US" sz="6400" b="0" dirty="0">
                <a:solidFill>
                  <a:schemeClr val="tx1"/>
                </a:solidFill>
                <a:latin typeface="Times New Roman" panose="02020603050405020304" pitchFamily="18" charset="0"/>
                <a:cs typeface="Times New Roman" panose="02020603050405020304" pitchFamily="18" charset="0"/>
              </a:rPr>
              <a:t> modification se fait au </a:t>
            </a:r>
            <a:r>
              <a:rPr lang="en-US" sz="6400" b="0" dirty="0" err="1">
                <a:solidFill>
                  <a:schemeClr val="tx1"/>
                </a:solidFill>
                <a:latin typeface="Times New Roman" panose="02020603050405020304" pitchFamily="18" charset="0"/>
                <a:cs typeface="Times New Roman" panose="02020603050405020304" pitchFamily="18" charset="0"/>
              </a:rPr>
              <a:t>niveau</a:t>
            </a:r>
            <a:r>
              <a:rPr lang="en-US" sz="6400" b="0" dirty="0">
                <a:solidFill>
                  <a:schemeClr val="tx1"/>
                </a:solidFill>
                <a:latin typeface="Times New Roman" panose="02020603050405020304" pitchFamily="18" charset="0"/>
                <a:cs typeface="Times New Roman" panose="02020603050405020304" pitchFamily="18" charset="0"/>
              </a:rPr>
              <a:t> de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les </a:t>
            </a:r>
            <a:r>
              <a:rPr lang="en-US" sz="6400" b="0" dirty="0" err="1">
                <a:solidFill>
                  <a:schemeClr val="tx1"/>
                </a:solidFill>
                <a:latin typeface="Times New Roman" panose="02020603050405020304" pitchFamily="18" charset="0"/>
                <a:cs typeface="Times New Roman" panose="02020603050405020304" pitchFamily="18" charset="0"/>
              </a:rPr>
              <a:t>observateurs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sont</a:t>
            </a:r>
            <a:r>
              <a:rPr lang="en-US" sz="6400" b="0" dirty="0">
                <a:solidFill>
                  <a:schemeClr val="tx1"/>
                </a:solidFill>
                <a:latin typeface="Times New Roman" panose="02020603050405020304" pitchFamily="18" charset="0"/>
                <a:cs typeface="Times New Roman" panose="02020603050405020304" pitchFamily="18" charset="0"/>
              </a:rPr>
              <a:t> modifies.</a:t>
            </a:r>
          </a:p>
          <a:p>
            <a:endParaRPr lang="en-US" sz="4200" b="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7" name="Espace réservé du contenu 6">
            <a:extLst>
              <a:ext uri="{FF2B5EF4-FFF2-40B4-BE49-F238E27FC236}">
                <a16:creationId xmlns:a16="http://schemas.microsoft.com/office/drawing/2014/main" id="{D7F0EE34-CCB5-46D4-BEA2-03B738614EC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105" r="25461" b="57653"/>
          <a:stretch/>
        </p:blipFill>
        <p:spPr>
          <a:xfrm>
            <a:off x="647700" y="2466975"/>
            <a:ext cx="7639050" cy="2295525"/>
          </a:xfrm>
        </p:spPr>
      </p:pic>
      <p:sp>
        <p:nvSpPr>
          <p:cNvPr id="9" name="Espace réservé du numéro de diapositive 8">
            <a:extLst>
              <a:ext uri="{FF2B5EF4-FFF2-40B4-BE49-F238E27FC236}">
                <a16:creationId xmlns:a16="http://schemas.microsoft.com/office/drawing/2014/main" id="{08C5AB9D-8270-4CBF-85DB-8C088AFAE496}"/>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349227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(6)</a:t>
            </a:r>
            <a:r>
              <a:rPr lang="en-US" dirty="0"/>
              <a:t> </a:t>
            </a:r>
          </a:p>
        </p:txBody>
      </p:sp>
      <p:sp>
        <p:nvSpPr>
          <p:cNvPr id="5" name="Text Placeholder 4"/>
          <p:cNvSpPr>
            <a:spLocks noGrp="1"/>
          </p:cNvSpPr>
          <p:nvPr>
            <p:ph type="body" idx="1"/>
          </p:nvPr>
        </p:nvSpPr>
        <p:spPr>
          <a:xfrm>
            <a:off x="522130" y="1323975"/>
            <a:ext cx="7920119" cy="1162050"/>
          </a:xfrm>
        </p:spPr>
        <p:txBody>
          <a:bodyPr>
            <a:normAutofit fontScale="32500" lnSpcReduction="20000"/>
          </a:bodyPr>
          <a:lstStyle/>
          <a:p>
            <a:r>
              <a:rPr lang="en-US" dirty="0"/>
              <a:t>  </a:t>
            </a:r>
          </a:p>
          <a:p>
            <a:pPr algn="just"/>
            <a:r>
              <a:rPr lang="en-US" dirty="0"/>
              <a:t> </a:t>
            </a:r>
            <a:r>
              <a:rPr lang="en-US" sz="4900" b="0" dirty="0">
                <a:solidFill>
                  <a:schemeClr val="tx1"/>
                </a:solidFill>
                <a:latin typeface="Times New Roman" panose="02020603050405020304" pitchFamily="18" charset="0"/>
                <a:cs typeface="Times New Roman" panose="02020603050405020304" pitchFamily="18" charset="0"/>
              </a:rPr>
              <a:t>On note la </a:t>
            </a:r>
            <a:r>
              <a:rPr lang="en-US" sz="4900" b="0" dirty="0" err="1">
                <a:solidFill>
                  <a:schemeClr val="tx1"/>
                </a:solidFill>
                <a:latin typeface="Times New Roman" panose="02020603050405020304" pitchFamily="18" charset="0"/>
                <a:cs typeface="Times New Roman" panose="02020603050405020304" pitchFamily="18" charset="0"/>
              </a:rPr>
              <a:t>classe</a:t>
            </a:r>
            <a:r>
              <a:rPr lang="en-US" sz="4900" b="0" dirty="0">
                <a:solidFill>
                  <a:schemeClr val="tx1"/>
                </a:solidFill>
                <a:latin typeface="Times New Roman" panose="02020603050405020304" pitchFamily="18" charset="0"/>
                <a:cs typeface="Times New Roman" panose="02020603050405020304" pitchFamily="18" charset="0"/>
              </a:rPr>
              <a:t> BinaryObs.java qui </a:t>
            </a:r>
            <a:r>
              <a:rPr lang="en-US" sz="4900" b="0" dirty="0" err="1">
                <a:solidFill>
                  <a:schemeClr val="tx1"/>
                </a:solidFill>
                <a:latin typeface="Times New Roman" panose="02020603050405020304" pitchFamily="18" charset="0"/>
                <a:cs typeface="Times New Roman" panose="02020603050405020304" pitchFamily="18" charset="0"/>
              </a:rPr>
              <a:t>est</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aussi</a:t>
            </a:r>
            <a:r>
              <a:rPr lang="en-US" sz="4900" b="0" dirty="0">
                <a:solidFill>
                  <a:schemeClr val="tx1"/>
                </a:solidFill>
                <a:latin typeface="Times New Roman" panose="02020603050405020304" pitchFamily="18" charset="0"/>
                <a:cs typeface="Times New Roman" panose="02020603050405020304" pitchFamily="18" charset="0"/>
              </a:rPr>
              <a:t> un </a:t>
            </a:r>
            <a:r>
              <a:rPr lang="en-US" sz="4900" b="0" dirty="0" err="1">
                <a:solidFill>
                  <a:schemeClr val="tx1"/>
                </a:solidFill>
                <a:latin typeface="Times New Roman" panose="02020603050405020304" pitchFamily="18" charset="0"/>
                <a:cs typeface="Times New Roman" panose="02020603050405020304" pitchFamily="18" charset="0"/>
              </a:rPr>
              <a:t>observateur</a:t>
            </a:r>
            <a:r>
              <a:rPr lang="en-US" sz="4900" b="0" dirty="0">
                <a:solidFill>
                  <a:schemeClr val="tx1"/>
                </a:solidFill>
                <a:latin typeface="Times New Roman" panose="02020603050405020304" pitchFamily="18" charset="0"/>
                <a:cs typeface="Times New Roman" panose="02020603050405020304" pitchFamily="18" charset="0"/>
              </a:rPr>
              <a:t>. Il </a:t>
            </a:r>
            <a:r>
              <a:rPr lang="en-US" sz="4900" b="0" dirty="0" err="1">
                <a:solidFill>
                  <a:schemeClr val="tx1"/>
                </a:solidFill>
                <a:latin typeface="Times New Roman" panose="02020603050405020304" pitchFamily="18" charset="0"/>
                <a:cs typeface="Times New Roman" panose="02020603050405020304" pitchFamily="18" charset="0"/>
              </a:rPr>
              <a:t>est</a:t>
            </a:r>
            <a:r>
              <a:rPr lang="en-US" sz="4900" b="0" dirty="0">
                <a:solidFill>
                  <a:schemeClr val="tx1"/>
                </a:solidFill>
                <a:latin typeface="Times New Roman" panose="02020603050405020304" pitchFamily="18" charset="0"/>
                <a:cs typeface="Times New Roman" panose="02020603050405020304" pitchFamily="18" charset="0"/>
              </a:rPr>
              <a:t> encore </a:t>
            </a:r>
            <a:r>
              <a:rPr lang="en-US" sz="4900" b="0" dirty="0" err="1">
                <a:solidFill>
                  <a:schemeClr val="tx1"/>
                </a:solidFill>
                <a:latin typeface="Times New Roman" panose="02020603050405020304" pitchFamily="18" charset="0"/>
                <a:cs typeface="Times New Roman" panose="02020603050405020304" pitchFamily="18" charset="0"/>
              </a:rPr>
              <a:t>appele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souscripteur</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Cette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observateur</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s’inscrit</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ou</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ce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desinscrit</a:t>
            </a:r>
            <a:r>
              <a:rPr lang="en-US" sz="4900" b="0" dirty="0">
                <a:solidFill>
                  <a:schemeClr val="tx1"/>
                </a:solidFill>
                <a:latin typeface="Times New Roman" panose="02020603050405020304" pitchFamily="18" charset="0"/>
                <a:cs typeface="Times New Roman" panose="02020603050405020304" pitchFamily="18" charset="0"/>
              </a:rPr>
              <a:t> de </a:t>
            </a:r>
            <a:r>
              <a:rPr lang="en-US" sz="4900" b="0" dirty="0" err="1">
                <a:solidFill>
                  <a:schemeClr val="tx1"/>
                </a:solidFill>
                <a:latin typeface="Times New Roman" panose="02020603050405020304" pitchFamily="18" charset="0"/>
                <a:cs typeface="Times New Roman" panose="02020603050405020304" pitchFamily="18" charset="0"/>
              </a:rPr>
              <a:t>lobservable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classe</a:t>
            </a:r>
            <a:r>
              <a:rPr lang="en-US" sz="4900" b="0" dirty="0">
                <a:solidFill>
                  <a:schemeClr val="tx1"/>
                </a:solidFill>
                <a:latin typeface="Times New Roman" panose="02020603050405020304" pitchFamily="18" charset="0"/>
                <a:cs typeface="Times New Roman" panose="02020603050405020304" pitchFamily="18" charset="0"/>
              </a:rPr>
              <a:t> Theme.java). </a:t>
            </a:r>
            <a:r>
              <a:rPr lang="en-US" sz="4900" b="0" dirty="0" err="1">
                <a:solidFill>
                  <a:schemeClr val="tx1"/>
                </a:solidFill>
                <a:latin typeface="Times New Roman" panose="02020603050405020304" pitchFamily="18" charset="0"/>
                <a:cs typeface="Times New Roman" panose="02020603050405020304" pitchFamily="18" charset="0"/>
              </a:rPr>
              <a:t>Cette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classe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recoit</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une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alerte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lorsque</a:t>
            </a:r>
            <a:r>
              <a:rPr lang="en-US" sz="4900" b="0" dirty="0">
                <a:solidFill>
                  <a:schemeClr val="tx1"/>
                </a:solidFill>
                <a:latin typeface="Times New Roman" panose="02020603050405020304" pitchFamily="18" charset="0"/>
                <a:cs typeface="Times New Roman" panose="02020603050405020304" pitchFamily="18" charset="0"/>
              </a:rPr>
              <a:t> la variable au </a:t>
            </a:r>
            <a:r>
              <a:rPr lang="en-US" sz="4900" b="0" dirty="0" err="1">
                <a:solidFill>
                  <a:schemeClr val="tx1"/>
                </a:solidFill>
                <a:latin typeface="Times New Roman" panose="02020603050405020304" pitchFamily="18" charset="0"/>
                <a:cs typeface="Times New Roman" panose="02020603050405020304" pitchFamily="18" charset="0"/>
              </a:rPr>
              <a:t>niveau</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lobservable</a:t>
            </a:r>
            <a:r>
              <a:rPr lang="en-US" sz="4900" b="0" dirty="0">
                <a:solidFill>
                  <a:schemeClr val="tx1"/>
                </a:solidFill>
                <a:latin typeface="Times New Roman" panose="02020603050405020304" pitchFamily="18" charset="0"/>
                <a:cs typeface="Times New Roman" panose="02020603050405020304" pitchFamily="18" charset="0"/>
              </a:rPr>
              <a:t> change, </a:t>
            </a:r>
            <a:r>
              <a:rPr lang="en-US" sz="4900" b="0" dirty="0" err="1">
                <a:solidFill>
                  <a:schemeClr val="tx1"/>
                </a:solidFill>
                <a:latin typeface="Times New Roman" panose="02020603050405020304" pitchFamily="18" charset="0"/>
                <a:cs typeface="Times New Roman" panose="02020603050405020304" pitchFamily="18" charset="0"/>
              </a:rPr>
              <a:t>donc</a:t>
            </a:r>
            <a:r>
              <a:rPr lang="en-US" sz="4900" b="0" dirty="0">
                <a:solidFill>
                  <a:schemeClr val="tx1"/>
                </a:solidFill>
                <a:latin typeface="Times New Roman" panose="02020603050405020304" pitchFamily="18" charset="0"/>
                <a:cs typeface="Times New Roman" panose="02020603050405020304" pitchFamily="18" charset="0"/>
              </a:rPr>
              <a:t> a </a:t>
            </a:r>
            <a:r>
              <a:rPr lang="en-US" sz="4900" b="0" dirty="0" err="1">
                <a:solidFill>
                  <a:schemeClr val="tx1"/>
                </a:solidFill>
                <a:latin typeface="Times New Roman" panose="02020603050405020304" pitchFamily="18" charset="0"/>
                <a:cs typeface="Times New Roman" panose="02020603050405020304" pitchFamily="18" charset="0"/>
              </a:rPr>
              <a:t>chaque</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fois</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qu’une</a:t>
            </a:r>
            <a:r>
              <a:rPr lang="en-US" sz="4900" b="0" dirty="0">
                <a:solidFill>
                  <a:schemeClr val="tx1"/>
                </a:solidFill>
                <a:latin typeface="Times New Roman" panose="02020603050405020304" pitchFamily="18" charset="0"/>
                <a:cs typeface="Times New Roman" panose="02020603050405020304" pitchFamily="18" charset="0"/>
              </a:rPr>
              <a:t> modification se fait au </a:t>
            </a:r>
            <a:r>
              <a:rPr lang="en-US" sz="4900" b="0" dirty="0" err="1">
                <a:solidFill>
                  <a:schemeClr val="tx1"/>
                </a:solidFill>
                <a:latin typeface="Times New Roman" panose="02020603050405020304" pitchFamily="18" charset="0"/>
                <a:cs typeface="Times New Roman" panose="02020603050405020304" pitchFamily="18" charset="0"/>
              </a:rPr>
              <a:t>niveau</a:t>
            </a:r>
            <a:r>
              <a:rPr lang="en-US" sz="4900" b="0" dirty="0">
                <a:solidFill>
                  <a:schemeClr val="tx1"/>
                </a:solidFill>
                <a:latin typeface="Times New Roman" panose="02020603050405020304" pitchFamily="18" charset="0"/>
                <a:cs typeface="Times New Roman" panose="02020603050405020304" pitchFamily="18" charset="0"/>
              </a:rPr>
              <a:t> de </a:t>
            </a:r>
            <a:r>
              <a:rPr lang="en-US" sz="4900" b="0" dirty="0" err="1">
                <a:solidFill>
                  <a:schemeClr val="tx1"/>
                </a:solidFill>
                <a:latin typeface="Times New Roman" panose="02020603050405020304" pitchFamily="18" charset="0"/>
                <a:cs typeface="Times New Roman" panose="02020603050405020304" pitchFamily="18" charset="0"/>
              </a:rPr>
              <a:t>l’observable</a:t>
            </a:r>
            <a:r>
              <a:rPr lang="en-US" sz="4900" b="0" dirty="0">
                <a:solidFill>
                  <a:schemeClr val="tx1"/>
                </a:solidFill>
                <a:latin typeface="Times New Roman" panose="02020603050405020304" pitchFamily="18" charset="0"/>
                <a:cs typeface="Times New Roman" panose="02020603050405020304" pitchFamily="18" charset="0"/>
              </a:rPr>
              <a:t> les </a:t>
            </a:r>
            <a:r>
              <a:rPr lang="en-US" sz="4900" b="0" dirty="0" err="1">
                <a:solidFill>
                  <a:schemeClr val="tx1"/>
                </a:solidFill>
                <a:latin typeface="Times New Roman" panose="02020603050405020304" pitchFamily="18" charset="0"/>
                <a:cs typeface="Times New Roman" panose="02020603050405020304" pitchFamily="18" charset="0"/>
              </a:rPr>
              <a:t>observateurs</a:t>
            </a:r>
            <a:r>
              <a:rPr lang="en-US" sz="4900" b="0" dirty="0">
                <a:solidFill>
                  <a:schemeClr val="tx1"/>
                </a:solidFill>
                <a:latin typeface="Times New Roman" panose="02020603050405020304" pitchFamily="18" charset="0"/>
                <a:cs typeface="Times New Roman" panose="02020603050405020304" pitchFamily="18" charset="0"/>
              </a:rPr>
              <a:t> </a:t>
            </a:r>
            <a:r>
              <a:rPr lang="en-US" sz="4900" b="0" dirty="0" err="1">
                <a:solidFill>
                  <a:schemeClr val="tx1"/>
                </a:solidFill>
                <a:latin typeface="Times New Roman" panose="02020603050405020304" pitchFamily="18" charset="0"/>
                <a:cs typeface="Times New Roman" panose="02020603050405020304" pitchFamily="18" charset="0"/>
              </a:rPr>
              <a:t>sont</a:t>
            </a:r>
            <a:r>
              <a:rPr lang="en-US" sz="4900" b="0" dirty="0">
                <a:solidFill>
                  <a:schemeClr val="tx1"/>
                </a:solidFill>
                <a:latin typeface="Times New Roman" panose="02020603050405020304" pitchFamily="18" charset="0"/>
                <a:cs typeface="Times New Roman" panose="02020603050405020304" pitchFamily="18" charset="0"/>
              </a:rPr>
              <a:t> modifies </a:t>
            </a:r>
          </a:p>
          <a:p>
            <a:endParaRPr lang="en-US" sz="4200" b="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Espace réservé du contenu 7">
            <a:extLst>
              <a:ext uri="{FF2B5EF4-FFF2-40B4-BE49-F238E27FC236}">
                <a16:creationId xmlns:a16="http://schemas.microsoft.com/office/drawing/2014/main" id="{8FA63769-597E-4790-8FEA-BF5075889D6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869" r="26640" b="59330"/>
          <a:stretch/>
        </p:blipFill>
        <p:spPr>
          <a:xfrm>
            <a:off x="638174" y="2571750"/>
            <a:ext cx="7343775" cy="2162175"/>
          </a:xfrm>
        </p:spPr>
      </p:pic>
      <p:sp>
        <p:nvSpPr>
          <p:cNvPr id="12" name="Espace réservé du numéro de diapositive 11">
            <a:extLst>
              <a:ext uri="{FF2B5EF4-FFF2-40B4-BE49-F238E27FC236}">
                <a16:creationId xmlns:a16="http://schemas.microsoft.com/office/drawing/2014/main" id="{2C1AB185-7E76-4813-A4BB-E375567D8420}"/>
              </a:ext>
            </a:extLst>
          </p:cNvPr>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195514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(7)</a:t>
            </a:r>
            <a:r>
              <a:rPr lang="en-US" dirty="0"/>
              <a:t> </a:t>
            </a:r>
          </a:p>
        </p:txBody>
      </p:sp>
      <p:sp>
        <p:nvSpPr>
          <p:cNvPr id="5" name="Text Placeholder 4"/>
          <p:cNvSpPr>
            <a:spLocks noGrp="1"/>
          </p:cNvSpPr>
          <p:nvPr>
            <p:ph type="body" idx="1"/>
          </p:nvPr>
        </p:nvSpPr>
        <p:spPr>
          <a:xfrm>
            <a:off x="522130" y="1297172"/>
            <a:ext cx="7920119" cy="1274578"/>
          </a:xfrm>
        </p:spPr>
        <p:txBody>
          <a:bodyPr>
            <a:normAutofit fontScale="25000" lnSpcReduction="20000"/>
          </a:bodyPr>
          <a:lstStyle/>
          <a:p>
            <a:r>
              <a:rPr lang="en-US" dirty="0"/>
              <a:t>  </a:t>
            </a:r>
          </a:p>
          <a:p>
            <a:pPr algn="just"/>
            <a:r>
              <a:rPr lang="en-US" dirty="0"/>
              <a:t> </a:t>
            </a:r>
            <a:r>
              <a:rPr lang="en-US" sz="6400" b="0" dirty="0">
                <a:solidFill>
                  <a:schemeClr val="tx1"/>
                </a:solidFill>
                <a:latin typeface="Times New Roman" panose="02020603050405020304" pitchFamily="18" charset="0"/>
                <a:cs typeface="Times New Roman" panose="02020603050405020304" pitchFamily="18" charset="0"/>
              </a:rPr>
              <a:t>On note la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Observer.java qui </a:t>
            </a:r>
            <a:r>
              <a:rPr lang="en-US" sz="6400" b="0" dirty="0" err="1">
                <a:solidFill>
                  <a:schemeClr val="tx1"/>
                </a:solidFill>
                <a:latin typeface="Times New Roman" panose="02020603050405020304" pitchFamily="18" charset="0"/>
                <a:cs typeface="Times New Roman" panose="02020603050405020304" pitchFamily="18" charset="0"/>
              </a:rPr>
              <a:t>est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une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abstraite</a:t>
            </a:r>
            <a:r>
              <a:rPr lang="en-US" sz="6400" b="0" dirty="0">
                <a:solidFill>
                  <a:schemeClr val="tx1"/>
                </a:solidFill>
                <a:latin typeface="Times New Roman" panose="02020603050405020304" pitchFamily="18" charset="0"/>
                <a:cs typeface="Times New Roman" panose="02020603050405020304" pitchFamily="18" charset="0"/>
              </a:rPr>
              <a:t>, par composition a </a:t>
            </a:r>
            <a:r>
              <a:rPr lang="en-US" sz="6400" b="0" dirty="0" err="1">
                <a:solidFill>
                  <a:schemeClr val="tx1"/>
                </a:solidFill>
                <a:latin typeface="Times New Roman" panose="02020603050405020304" pitchFamily="18" charset="0"/>
                <a:cs typeface="Times New Roman" panose="02020603050405020304" pitchFamily="18" charset="0"/>
              </a:rPr>
              <a:t>une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observable qui </a:t>
            </a:r>
            <a:r>
              <a:rPr lang="en-US" sz="6400" b="0" dirty="0" err="1">
                <a:solidFill>
                  <a:schemeClr val="tx1"/>
                </a:solidFill>
                <a:latin typeface="Times New Roman" panose="02020603050405020304" pitchFamily="18" charset="0"/>
                <a:cs typeface="Times New Roman" panose="02020603050405020304" pitchFamily="18" charset="0"/>
              </a:rPr>
              <a:t>joue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souvent</a:t>
            </a:r>
            <a:r>
              <a:rPr lang="en-US" sz="6400" b="0" dirty="0">
                <a:solidFill>
                  <a:schemeClr val="tx1"/>
                </a:solidFill>
                <a:latin typeface="Times New Roman" panose="02020603050405020304" pitchFamily="18" charset="0"/>
                <a:cs typeface="Times New Roman" panose="02020603050405020304" pitchFamily="18" charset="0"/>
              </a:rPr>
              <a:t> le role de </a:t>
            </a:r>
            <a:r>
              <a:rPr lang="en-US" sz="6400" b="0" dirty="0" err="1">
                <a:solidFill>
                  <a:schemeClr val="tx1"/>
                </a:solidFill>
                <a:latin typeface="Times New Roman" panose="02020603050405020304" pitchFamily="18" charset="0"/>
                <a:cs typeface="Times New Roman" panose="02020603050405020304" pitchFamily="18" charset="0"/>
              </a:rPr>
              <a:t>sujet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represente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ici</a:t>
            </a:r>
            <a:r>
              <a:rPr lang="en-US" sz="6400" b="0" dirty="0">
                <a:solidFill>
                  <a:schemeClr val="tx1"/>
                </a:solidFill>
                <a:latin typeface="Times New Roman" panose="02020603050405020304" pitchFamily="18" charset="0"/>
                <a:cs typeface="Times New Roman" panose="02020603050405020304" pitchFamily="18" charset="0"/>
              </a:rPr>
              <a:t> par la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Theme.java. Elle </a:t>
            </a:r>
            <a:r>
              <a:rPr lang="en-US" sz="6400" b="0" dirty="0" err="1">
                <a:solidFill>
                  <a:schemeClr val="tx1"/>
                </a:solidFill>
                <a:latin typeface="Times New Roman" panose="02020603050405020304" pitchFamily="18" charset="0"/>
                <a:cs typeface="Times New Roman" panose="02020603050405020304" pitchFamily="18" charset="0"/>
              </a:rPr>
              <a:t>implemente</a:t>
            </a:r>
            <a:r>
              <a:rPr lang="en-US" sz="6400" b="0" dirty="0">
                <a:solidFill>
                  <a:schemeClr val="tx1"/>
                </a:solidFill>
                <a:latin typeface="Times New Roman" panose="02020603050405020304" pitchFamily="18" charset="0"/>
                <a:cs typeface="Times New Roman" panose="02020603050405020304" pitchFamily="18" charset="0"/>
              </a:rPr>
              <a:t> la </a:t>
            </a:r>
            <a:r>
              <a:rPr lang="en-US" sz="6400" b="0" dirty="0" err="1">
                <a:solidFill>
                  <a:schemeClr val="tx1"/>
                </a:solidFill>
                <a:latin typeface="Times New Roman" panose="02020603050405020304" pitchFamily="18" charset="0"/>
                <a:cs typeface="Times New Roman" panose="02020603050405020304" pitchFamily="18" charset="0"/>
              </a:rPr>
              <a:t>methode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notifyAllObserver</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comme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cest</a:t>
            </a:r>
            <a:r>
              <a:rPr lang="en-US" sz="6400" b="0" dirty="0">
                <a:solidFill>
                  <a:schemeClr val="tx1"/>
                </a:solidFill>
                <a:latin typeface="Times New Roman" panose="02020603050405020304" pitchFamily="18" charset="0"/>
                <a:cs typeface="Times New Roman" panose="02020603050405020304" pitchFamily="18" charset="0"/>
              </a:rPr>
              <a:t> par composition, </a:t>
            </a:r>
            <a:r>
              <a:rPr lang="en-US" sz="6400" b="0" dirty="0" err="1">
                <a:solidFill>
                  <a:schemeClr val="tx1"/>
                </a:solidFill>
                <a:latin typeface="Times New Roman" panose="02020603050405020304" pitchFamily="18" charset="0"/>
                <a:cs typeface="Times New Roman" panose="02020603050405020304" pitchFamily="18" charset="0"/>
              </a:rPr>
              <a:t>l’attribut</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migre</a:t>
            </a:r>
            <a:r>
              <a:rPr lang="en-US" sz="6400" b="0" dirty="0">
                <a:solidFill>
                  <a:schemeClr val="tx1"/>
                </a:solidFill>
                <a:latin typeface="Times New Roman" panose="02020603050405020304" pitchFamily="18" charset="0"/>
                <a:cs typeface="Times New Roman" panose="02020603050405020304" pitchFamily="18" charset="0"/>
              </a:rPr>
              <a:t>. Si la </a:t>
            </a:r>
            <a:r>
              <a:rPr lang="en-US" sz="6400" b="0" dirty="0" err="1">
                <a:solidFill>
                  <a:schemeClr val="tx1"/>
                </a:solidFill>
                <a:latin typeface="Times New Roman" panose="02020603050405020304" pitchFamily="18" charset="0"/>
                <a:cs typeface="Times New Roman" panose="02020603050405020304" pitchFamily="18" charset="0"/>
              </a:rPr>
              <a:t>classe</a:t>
            </a:r>
            <a:r>
              <a:rPr lang="en-US" sz="6400" b="0" dirty="0">
                <a:solidFill>
                  <a:schemeClr val="tx1"/>
                </a:solidFill>
                <a:latin typeface="Times New Roman" panose="02020603050405020304" pitchFamily="18" charset="0"/>
                <a:cs typeface="Times New Roman" panose="02020603050405020304" pitchFamily="18" charset="0"/>
              </a:rPr>
              <a:t> Theme note un </a:t>
            </a:r>
            <a:r>
              <a:rPr lang="en-US" sz="6400" b="0" dirty="0" err="1">
                <a:solidFill>
                  <a:schemeClr val="tx1"/>
                </a:solidFill>
                <a:latin typeface="Times New Roman" panose="02020603050405020304" pitchFamily="18" charset="0"/>
                <a:cs typeface="Times New Roman" panose="02020603050405020304" pitchFamily="18" charset="0"/>
              </a:rPr>
              <a:t>evenement</a:t>
            </a:r>
            <a:r>
              <a:rPr lang="en-US" sz="6400" b="0" dirty="0">
                <a:solidFill>
                  <a:schemeClr val="tx1"/>
                </a:solidFill>
                <a:latin typeface="Times New Roman" panose="02020603050405020304" pitchFamily="18" charset="0"/>
                <a:cs typeface="Times New Roman" panose="02020603050405020304" pitchFamily="18" charset="0"/>
              </a:rPr>
              <a:t>, et la </a:t>
            </a:r>
            <a:r>
              <a:rPr lang="en-US" sz="6400" b="0" dirty="0" err="1">
                <a:solidFill>
                  <a:schemeClr val="tx1"/>
                </a:solidFill>
                <a:latin typeface="Times New Roman" panose="02020603050405020304" pitchFamily="18" charset="0"/>
                <a:cs typeface="Times New Roman" panose="02020603050405020304" pitchFamily="18" charset="0"/>
              </a:rPr>
              <a:t>varaiable</a:t>
            </a:r>
            <a:r>
              <a:rPr lang="en-US" sz="6400" b="0" dirty="0">
                <a:solidFill>
                  <a:schemeClr val="tx1"/>
                </a:solidFill>
                <a:latin typeface="Times New Roman" panose="02020603050405020304" pitchFamily="18" charset="0"/>
                <a:cs typeface="Times New Roman" panose="02020603050405020304" pitchFamily="18" charset="0"/>
              </a:rPr>
              <a:t> theme change au </a:t>
            </a:r>
            <a:r>
              <a:rPr lang="en-US" sz="6400" b="0" dirty="0" err="1">
                <a:solidFill>
                  <a:schemeClr val="tx1"/>
                </a:solidFill>
                <a:latin typeface="Times New Roman" panose="02020603050405020304" pitchFamily="18" charset="0"/>
                <a:cs typeface="Times New Roman" panose="02020603050405020304" pitchFamily="18" charset="0"/>
              </a:rPr>
              <a:t>niveau</a:t>
            </a:r>
            <a:r>
              <a:rPr lang="en-US" sz="6400" b="0" dirty="0">
                <a:solidFill>
                  <a:schemeClr val="tx1"/>
                </a:solidFill>
                <a:latin typeface="Times New Roman" panose="02020603050405020304" pitchFamily="18" charset="0"/>
                <a:cs typeface="Times New Roman" panose="02020603050405020304" pitchFamily="18" charset="0"/>
              </a:rPr>
              <a:t> de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alors</a:t>
            </a:r>
            <a:r>
              <a:rPr lang="en-US" sz="6400" b="0" dirty="0">
                <a:solidFill>
                  <a:schemeClr val="tx1"/>
                </a:solidFill>
                <a:latin typeface="Times New Roman" panose="02020603050405020304" pitchFamily="18" charset="0"/>
                <a:cs typeface="Times New Roman" panose="02020603050405020304" pitchFamily="18" charset="0"/>
              </a:rPr>
              <a:t> les </a:t>
            </a:r>
            <a:r>
              <a:rPr lang="en-US" sz="6400" b="0" dirty="0" err="1">
                <a:solidFill>
                  <a:schemeClr val="tx1"/>
                </a:solidFill>
                <a:latin typeface="Times New Roman" panose="02020603050405020304" pitchFamily="18" charset="0"/>
                <a:cs typeface="Times New Roman" panose="02020603050405020304" pitchFamily="18" charset="0"/>
              </a:rPr>
              <a:t>autres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observateurs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sont</a:t>
            </a:r>
            <a:r>
              <a:rPr lang="en-US" sz="6400" b="0" dirty="0">
                <a:solidFill>
                  <a:schemeClr val="tx1"/>
                </a:solidFill>
                <a:latin typeface="Times New Roman" panose="02020603050405020304" pitchFamily="18" charset="0"/>
                <a:cs typeface="Times New Roman" panose="02020603050405020304" pitchFamily="18" charset="0"/>
              </a:rPr>
              <a:t> au courant. </a:t>
            </a:r>
            <a:r>
              <a:rPr lang="en-US" sz="6400" b="0" dirty="0" err="1">
                <a:solidFill>
                  <a:schemeClr val="tx1"/>
                </a:solidFill>
                <a:latin typeface="Times New Roman" panose="02020603050405020304" pitchFamily="18" charset="0"/>
                <a:cs typeface="Times New Roman" panose="02020603050405020304" pitchFamily="18" charset="0"/>
              </a:rPr>
              <a:t>Donc</a:t>
            </a:r>
            <a:r>
              <a:rPr lang="en-US" sz="6400" b="0" dirty="0">
                <a:solidFill>
                  <a:schemeClr val="tx1"/>
                </a:solidFill>
                <a:latin typeface="Times New Roman" panose="02020603050405020304" pitchFamily="18" charset="0"/>
                <a:cs typeface="Times New Roman" panose="02020603050405020304" pitchFamily="18" charset="0"/>
              </a:rPr>
              <a:t> a </a:t>
            </a:r>
            <a:r>
              <a:rPr lang="en-US" sz="6400" b="0" dirty="0" err="1">
                <a:solidFill>
                  <a:schemeClr val="tx1"/>
                </a:solidFill>
                <a:latin typeface="Times New Roman" panose="02020603050405020304" pitchFamily="18" charset="0"/>
                <a:cs typeface="Times New Roman" panose="02020603050405020304" pitchFamily="18" charset="0"/>
              </a:rPr>
              <a:t>chaque</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fois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qu’une</a:t>
            </a:r>
            <a:r>
              <a:rPr lang="en-US" sz="6400" b="0" dirty="0">
                <a:solidFill>
                  <a:schemeClr val="tx1"/>
                </a:solidFill>
                <a:latin typeface="Times New Roman" panose="02020603050405020304" pitchFamily="18" charset="0"/>
                <a:cs typeface="Times New Roman" panose="02020603050405020304" pitchFamily="18" charset="0"/>
              </a:rPr>
              <a:t> modification se fait au </a:t>
            </a:r>
            <a:r>
              <a:rPr lang="en-US" sz="6400" b="0" dirty="0" err="1">
                <a:solidFill>
                  <a:schemeClr val="tx1"/>
                </a:solidFill>
                <a:latin typeface="Times New Roman" panose="02020603050405020304" pitchFamily="18" charset="0"/>
                <a:cs typeface="Times New Roman" panose="02020603050405020304" pitchFamily="18" charset="0"/>
              </a:rPr>
              <a:t>niveau</a:t>
            </a:r>
            <a:r>
              <a:rPr lang="en-US" sz="6400" b="0" dirty="0">
                <a:solidFill>
                  <a:schemeClr val="tx1"/>
                </a:solidFill>
                <a:latin typeface="Times New Roman" panose="02020603050405020304" pitchFamily="18" charset="0"/>
                <a:cs typeface="Times New Roman" panose="02020603050405020304" pitchFamily="18" charset="0"/>
              </a:rPr>
              <a:t> de </a:t>
            </a:r>
            <a:r>
              <a:rPr lang="en-US" sz="6400" b="0" dirty="0" err="1">
                <a:solidFill>
                  <a:schemeClr val="tx1"/>
                </a:solidFill>
                <a:latin typeface="Times New Roman" panose="02020603050405020304" pitchFamily="18" charset="0"/>
                <a:cs typeface="Times New Roman" panose="02020603050405020304" pitchFamily="18" charset="0"/>
              </a:rPr>
              <a:t>l’observable</a:t>
            </a:r>
            <a:r>
              <a:rPr lang="en-US" sz="6400" b="0" dirty="0">
                <a:solidFill>
                  <a:schemeClr val="tx1"/>
                </a:solidFill>
                <a:latin typeface="Times New Roman" panose="02020603050405020304" pitchFamily="18" charset="0"/>
                <a:cs typeface="Times New Roman" panose="02020603050405020304" pitchFamily="18" charset="0"/>
              </a:rPr>
              <a:t> les </a:t>
            </a:r>
            <a:r>
              <a:rPr lang="en-US" sz="6400" b="0" dirty="0" err="1">
                <a:solidFill>
                  <a:schemeClr val="tx1"/>
                </a:solidFill>
                <a:latin typeface="Times New Roman" panose="02020603050405020304" pitchFamily="18" charset="0"/>
                <a:cs typeface="Times New Roman" panose="02020603050405020304" pitchFamily="18" charset="0"/>
              </a:rPr>
              <a:t>observateurs</a:t>
            </a:r>
            <a:r>
              <a:rPr lang="en-US" sz="6400" b="0" dirty="0">
                <a:solidFill>
                  <a:schemeClr val="tx1"/>
                </a:solidFill>
                <a:latin typeface="Times New Roman" panose="02020603050405020304" pitchFamily="18" charset="0"/>
                <a:cs typeface="Times New Roman" panose="02020603050405020304" pitchFamily="18" charset="0"/>
              </a:rPr>
              <a:t> </a:t>
            </a:r>
            <a:r>
              <a:rPr lang="en-US" sz="6400" b="0" dirty="0" err="1">
                <a:solidFill>
                  <a:schemeClr val="tx1"/>
                </a:solidFill>
                <a:latin typeface="Times New Roman" panose="02020603050405020304" pitchFamily="18" charset="0"/>
                <a:cs typeface="Times New Roman" panose="02020603050405020304" pitchFamily="18" charset="0"/>
              </a:rPr>
              <a:t>sont</a:t>
            </a:r>
            <a:r>
              <a:rPr lang="en-US" sz="6400" b="0" dirty="0">
                <a:solidFill>
                  <a:schemeClr val="tx1"/>
                </a:solidFill>
                <a:latin typeface="Times New Roman" panose="02020603050405020304" pitchFamily="18" charset="0"/>
                <a:cs typeface="Times New Roman" panose="02020603050405020304" pitchFamily="18" charset="0"/>
              </a:rPr>
              <a:t> modifies </a:t>
            </a:r>
          </a:p>
          <a:p>
            <a:endParaRPr lang="en-US" dirty="0"/>
          </a:p>
        </p:txBody>
      </p:sp>
      <p:pic>
        <p:nvPicPr>
          <p:cNvPr id="7" name="Espace réservé du contenu 6">
            <a:extLst>
              <a:ext uri="{FF2B5EF4-FFF2-40B4-BE49-F238E27FC236}">
                <a16:creationId xmlns:a16="http://schemas.microsoft.com/office/drawing/2014/main" id="{C6120224-6207-4548-9D92-2E814F8BFB2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729" r="50923" b="72383"/>
          <a:stretch/>
        </p:blipFill>
        <p:spPr>
          <a:xfrm>
            <a:off x="1400175" y="2743201"/>
            <a:ext cx="6438900" cy="2150778"/>
          </a:xfrm>
        </p:spPr>
      </p:pic>
      <p:sp>
        <p:nvSpPr>
          <p:cNvPr id="9" name="Espace réservé du numéro de diapositive 8">
            <a:extLst>
              <a:ext uri="{FF2B5EF4-FFF2-40B4-BE49-F238E27FC236}">
                <a16:creationId xmlns:a16="http://schemas.microsoft.com/office/drawing/2014/main" id="{69362284-B175-431E-87D9-98D00E566BFE}"/>
              </a:ext>
            </a:extLst>
          </p:cNvPr>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32163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(8)</a:t>
            </a:r>
            <a:r>
              <a:rPr lang="en-US" dirty="0"/>
              <a:t> </a:t>
            </a:r>
          </a:p>
        </p:txBody>
      </p:sp>
      <p:sp>
        <p:nvSpPr>
          <p:cNvPr id="5" name="Text Placeholder 4"/>
          <p:cNvSpPr>
            <a:spLocks noGrp="1"/>
          </p:cNvSpPr>
          <p:nvPr>
            <p:ph type="body" idx="1"/>
          </p:nvPr>
        </p:nvSpPr>
        <p:spPr>
          <a:xfrm>
            <a:off x="522130" y="1297172"/>
            <a:ext cx="7920119" cy="763525"/>
          </a:xfrm>
        </p:spPr>
        <p:txBody>
          <a:bodyPr>
            <a:normAutofit fontScale="62500" lnSpcReduction="20000"/>
          </a:bodyPr>
          <a:lstStyle/>
          <a:p>
            <a:r>
              <a:rPr lang="en-US" dirty="0"/>
              <a:t>  </a:t>
            </a:r>
          </a:p>
          <a:p>
            <a:pPr algn="just"/>
            <a:r>
              <a:rPr lang="en-US" dirty="0"/>
              <a:t> </a:t>
            </a:r>
            <a:r>
              <a:rPr lang="en-US" sz="2200" b="0" dirty="0">
                <a:solidFill>
                  <a:schemeClr val="tx1"/>
                </a:solidFill>
                <a:latin typeface="Times New Roman" panose="02020603050405020304" pitchFamily="18" charset="0"/>
                <a:cs typeface="Times New Roman" panose="02020603050405020304" pitchFamily="18" charset="0"/>
              </a:rPr>
              <a:t>La </a:t>
            </a:r>
            <a:r>
              <a:rPr lang="en-US" sz="2200" b="0" dirty="0" err="1">
                <a:solidFill>
                  <a:schemeClr val="tx1"/>
                </a:solidFill>
                <a:latin typeface="Times New Roman" panose="02020603050405020304" pitchFamily="18" charset="0"/>
                <a:cs typeface="Times New Roman" panose="02020603050405020304" pitchFamily="18" charset="0"/>
              </a:rPr>
              <a:t>classe</a:t>
            </a:r>
            <a:r>
              <a:rPr lang="en-US" sz="2200" b="0" dirty="0">
                <a:solidFill>
                  <a:schemeClr val="tx1"/>
                </a:solidFill>
                <a:latin typeface="Times New Roman" panose="02020603050405020304" pitchFamily="18" charset="0"/>
                <a:cs typeface="Times New Roman" panose="02020603050405020304" pitchFamily="18" charset="0"/>
              </a:rPr>
              <a:t> Theme.java </a:t>
            </a:r>
            <a:r>
              <a:rPr lang="en-US" sz="2200" b="0" dirty="0" err="1">
                <a:solidFill>
                  <a:schemeClr val="tx1"/>
                </a:solidFill>
                <a:latin typeface="Times New Roman" panose="02020603050405020304" pitchFamily="18" charset="0"/>
                <a:cs typeface="Times New Roman" panose="02020603050405020304" pitchFamily="18" charset="0"/>
              </a:rPr>
              <a:t>designe</a:t>
            </a:r>
            <a:r>
              <a:rPr lang="en-US" sz="2200" b="0" dirty="0">
                <a:solidFill>
                  <a:schemeClr val="tx1"/>
                </a:solidFill>
                <a:latin typeface="Times New Roman" panose="02020603050405020304" pitchFamily="18" charset="0"/>
                <a:cs typeface="Times New Roman" panose="02020603050405020304" pitchFamily="18" charset="0"/>
              </a:rPr>
              <a:t> </a:t>
            </a:r>
            <a:r>
              <a:rPr lang="en-US" sz="2200" b="0" dirty="0" err="1">
                <a:solidFill>
                  <a:schemeClr val="tx1"/>
                </a:solidFill>
                <a:latin typeface="Times New Roman" panose="02020603050405020304" pitchFamily="18" charset="0"/>
                <a:cs typeface="Times New Roman" panose="02020603050405020304" pitchFamily="18" charset="0"/>
              </a:rPr>
              <a:t>l’observable</a:t>
            </a:r>
            <a:r>
              <a:rPr lang="en-US" sz="2200" b="0" dirty="0">
                <a:solidFill>
                  <a:schemeClr val="tx1"/>
                </a:solidFill>
                <a:latin typeface="Times New Roman" panose="02020603050405020304" pitchFamily="18" charset="0"/>
                <a:cs typeface="Times New Roman" panose="02020603050405020304" pitchFamily="18" charset="0"/>
              </a:rPr>
              <a:t> dispose </a:t>
            </a:r>
            <a:r>
              <a:rPr lang="en-US" sz="2200" b="0" dirty="0" err="1">
                <a:solidFill>
                  <a:schemeClr val="tx1"/>
                </a:solidFill>
                <a:latin typeface="Times New Roman" panose="02020603050405020304" pitchFamily="18" charset="0"/>
                <a:cs typeface="Times New Roman" panose="02020603050405020304" pitchFamily="18" charset="0"/>
              </a:rPr>
              <a:t>d’une</a:t>
            </a:r>
            <a:r>
              <a:rPr lang="en-US" sz="2200" b="0" dirty="0">
                <a:solidFill>
                  <a:schemeClr val="tx1"/>
                </a:solidFill>
                <a:latin typeface="Times New Roman" panose="02020603050405020304" pitchFamily="18" charset="0"/>
                <a:cs typeface="Times New Roman" panose="02020603050405020304" pitchFamily="18" charset="0"/>
              </a:rPr>
              <a:t> </a:t>
            </a:r>
            <a:r>
              <a:rPr lang="en-US" sz="2200" b="0" dirty="0" err="1">
                <a:solidFill>
                  <a:schemeClr val="tx1"/>
                </a:solidFill>
                <a:latin typeface="Times New Roman" panose="02020603050405020304" pitchFamily="18" charset="0"/>
                <a:cs typeface="Times New Roman" panose="02020603050405020304" pitchFamily="18" charset="0"/>
              </a:rPr>
              <a:t>methode</a:t>
            </a:r>
            <a:r>
              <a:rPr lang="en-US" sz="2200" b="0" dirty="0">
                <a:solidFill>
                  <a:schemeClr val="tx1"/>
                </a:solidFill>
                <a:latin typeface="Times New Roman" panose="02020603050405020304" pitchFamily="18" charset="0"/>
                <a:cs typeface="Times New Roman" panose="02020603050405020304" pitchFamily="18" charset="0"/>
              </a:rPr>
              <a:t> </a:t>
            </a:r>
            <a:r>
              <a:rPr lang="en-US" sz="2200" b="0" dirty="0" err="1">
                <a:solidFill>
                  <a:schemeClr val="tx1"/>
                </a:solidFill>
                <a:latin typeface="Times New Roman" panose="02020603050405020304" pitchFamily="18" charset="0"/>
                <a:cs typeface="Times New Roman" panose="02020603050405020304" pitchFamily="18" charset="0"/>
              </a:rPr>
              <a:t>notifyAllObservers</a:t>
            </a:r>
            <a:r>
              <a:rPr lang="en-US" sz="2200" b="0" dirty="0">
                <a:solidFill>
                  <a:schemeClr val="tx1"/>
                </a:solidFill>
                <a:latin typeface="Times New Roman" panose="02020603050405020304" pitchFamily="18" charset="0"/>
                <a:cs typeface="Times New Roman" panose="02020603050405020304" pitchFamily="18" charset="0"/>
              </a:rPr>
              <a:t> qui </a:t>
            </a:r>
            <a:r>
              <a:rPr lang="en-US" sz="2200" b="0" dirty="0" err="1">
                <a:solidFill>
                  <a:schemeClr val="tx1"/>
                </a:solidFill>
                <a:latin typeface="Times New Roman" panose="02020603050405020304" pitchFamily="18" charset="0"/>
                <a:cs typeface="Times New Roman" panose="02020603050405020304" pitchFamily="18" charset="0"/>
              </a:rPr>
              <a:t>notifie</a:t>
            </a:r>
            <a:r>
              <a:rPr lang="en-US" sz="2200" b="0" dirty="0">
                <a:solidFill>
                  <a:schemeClr val="tx1"/>
                </a:solidFill>
                <a:latin typeface="Times New Roman" panose="02020603050405020304" pitchFamily="18" charset="0"/>
                <a:cs typeface="Times New Roman" panose="02020603050405020304" pitchFamily="18" charset="0"/>
              </a:rPr>
              <a:t> les </a:t>
            </a:r>
            <a:r>
              <a:rPr lang="en-US" sz="2200" b="0" dirty="0" err="1">
                <a:solidFill>
                  <a:schemeClr val="tx1"/>
                </a:solidFill>
                <a:latin typeface="Times New Roman" panose="02020603050405020304" pitchFamily="18" charset="0"/>
                <a:cs typeface="Times New Roman" panose="02020603050405020304" pitchFamily="18" charset="0"/>
              </a:rPr>
              <a:t>observateurs</a:t>
            </a:r>
            <a:r>
              <a:rPr lang="en-US" sz="2200" b="0" dirty="0">
                <a:solidFill>
                  <a:schemeClr val="tx1"/>
                </a:solidFill>
                <a:latin typeface="Times New Roman" panose="02020603050405020304" pitchFamily="18" charset="0"/>
                <a:cs typeface="Times New Roman" panose="02020603050405020304" pitchFamily="18" charset="0"/>
              </a:rPr>
              <a:t>. Si </a:t>
            </a:r>
            <a:r>
              <a:rPr lang="en-US" sz="2200" b="0" dirty="0" err="1">
                <a:solidFill>
                  <a:schemeClr val="tx1"/>
                </a:solidFill>
                <a:latin typeface="Times New Roman" panose="02020603050405020304" pitchFamily="18" charset="0"/>
                <a:cs typeface="Times New Roman" panose="02020603050405020304" pitchFamily="18" charset="0"/>
              </a:rPr>
              <a:t>l’observable</a:t>
            </a:r>
            <a:r>
              <a:rPr lang="en-US" sz="2200" b="0" dirty="0">
                <a:solidFill>
                  <a:schemeClr val="tx1"/>
                </a:solidFill>
                <a:latin typeface="Times New Roman" panose="02020603050405020304" pitchFamily="18" charset="0"/>
                <a:cs typeface="Times New Roman" panose="02020603050405020304" pitchFamily="18" charset="0"/>
              </a:rPr>
              <a:t> a un </a:t>
            </a:r>
            <a:r>
              <a:rPr lang="en-US" sz="2200" b="0" dirty="0" err="1">
                <a:solidFill>
                  <a:schemeClr val="tx1"/>
                </a:solidFill>
                <a:latin typeface="Times New Roman" panose="02020603050405020304" pitchFamily="18" charset="0"/>
                <a:cs typeface="Times New Roman" panose="02020603050405020304" pitchFamily="18" charset="0"/>
              </a:rPr>
              <a:t>evenement</a:t>
            </a:r>
            <a:r>
              <a:rPr lang="en-US" sz="2200" b="0" dirty="0">
                <a:solidFill>
                  <a:schemeClr val="tx1"/>
                </a:solidFill>
                <a:latin typeface="Times New Roman" panose="02020603050405020304" pitchFamily="18" charset="0"/>
                <a:cs typeface="Times New Roman" panose="02020603050405020304" pitchFamily="18" charset="0"/>
              </a:rPr>
              <a:t>, la </a:t>
            </a:r>
            <a:r>
              <a:rPr lang="en-US" sz="2200" b="0" dirty="0" err="1">
                <a:solidFill>
                  <a:schemeClr val="tx1"/>
                </a:solidFill>
                <a:latin typeface="Times New Roman" panose="02020603050405020304" pitchFamily="18" charset="0"/>
                <a:cs typeface="Times New Roman" panose="02020603050405020304" pitchFamily="18" charset="0"/>
              </a:rPr>
              <a:t>methode</a:t>
            </a:r>
            <a:r>
              <a:rPr lang="en-US" sz="2200" b="0" dirty="0">
                <a:solidFill>
                  <a:schemeClr val="tx1"/>
                </a:solidFill>
                <a:latin typeface="Times New Roman" panose="02020603050405020304" pitchFamily="18" charset="0"/>
                <a:cs typeface="Times New Roman" panose="02020603050405020304" pitchFamily="18" charset="0"/>
              </a:rPr>
              <a:t> </a:t>
            </a:r>
            <a:r>
              <a:rPr lang="en-US" sz="2200" b="0" dirty="0" err="1">
                <a:solidFill>
                  <a:schemeClr val="tx1"/>
                </a:solidFill>
                <a:latin typeface="Times New Roman" panose="02020603050405020304" pitchFamily="18" charset="0"/>
                <a:cs typeface="Times New Roman" panose="02020603050405020304" pitchFamily="18" charset="0"/>
              </a:rPr>
              <a:t>notifyAllObservers</a:t>
            </a:r>
            <a:r>
              <a:rPr lang="en-US" sz="2200" b="0" dirty="0">
                <a:solidFill>
                  <a:schemeClr val="tx1"/>
                </a:solidFill>
                <a:latin typeface="Times New Roman" panose="02020603050405020304" pitchFamily="18" charset="0"/>
                <a:cs typeface="Times New Roman" panose="02020603050405020304" pitchFamily="18" charset="0"/>
              </a:rPr>
              <a:t> le </a:t>
            </a:r>
            <a:r>
              <a:rPr lang="en-US" sz="2200" b="0" dirty="0" err="1">
                <a:solidFill>
                  <a:schemeClr val="tx1"/>
                </a:solidFill>
                <a:latin typeface="Times New Roman" panose="02020603050405020304" pitchFamily="18" charset="0"/>
                <a:cs typeface="Times New Roman" panose="02020603050405020304" pitchFamily="18" charset="0"/>
              </a:rPr>
              <a:t>lui</a:t>
            </a:r>
            <a:r>
              <a:rPr lang="en-US" sz="2200" b="0" dirty="0">
                <a:solidFill>
                  <a:schemeClr val="tx1"/>
                </a:solidFill>
                <a:latin typeface="Times New Roman" panose="02020603050405020304" pitchFamily="18" charset="0"/>
                <a:cs typeface="Times New Roman" panose="02020603050405020304" pitchFamily="18" charset="0"/>
              </a:rPr>
              <a:t> signal </a:t>
            </a:r>
            <a:r>
              <a:rPr lang="en-US" sz="2200" b="0" dirty="0" err="1">
                <a:solidFill>
                  <a:schemeClr val="tx1"/>
                </a:solidFill>
                <a:latin typeface="Times New Roman" panose="02020603050405020304" pitchFamily="18" charset="0"/>
                <a:cs typeface="Times New Roman" panose="02020603050405020304" pitchFamily="18" charset="0"/>
              </a:rPr>
              <a:t>automatiquement</a:t>
            </a:r>
            <a:endParaRPr lang="en-US" sz="2200" b="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8" name="Espace réservé du contenu 7">
            <a:extLst>
              <a:ext uri="{FF2B5EF4-FFF2-40B4-BE49-F238E27FC236}">
                <a16:creationId xmlns:a16="http://schemas.microsoft.com/office/drawing/2014/main" id="{354F6835-F82F-48ED-B93B-9B8ED6B1395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2337" t="5394" r="33976" b="18645"/>
          <a:stretch/>
        </p:blipFill>
        <p:spPr>
          <a:xfrm>
            <a:off x="1424763" y="2208619"/>
            <a:ext cx="5794744" cy="2685360"/>
          </a:xfrm>
        </p:spPr>
      </p:pic>
      <p:sp>
        <p:nvSpPr>
          <p:cNvPr id="9" name="Espace réservé du numéro de diapositive 8">
            <a:extLst>
              <a:ext uri="{FF2B5EF4-FFF2-40B4-BE49-F238E27FC236}">
                <a16:creationId xmlns:a16="http://schemas.microsoft.com/office/drawing/2014/main" id="{0CFE728F-932B-400F-B944-78AD55823DD8}"/>
              </a:ext>
            </a:extLst>
          </p:cNvPr>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60326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(9)</a:t>
            </a:r>
            <a:r>
              <a:rPr lang="en-US" dirty="0"/>
              <a:t> </a:t>
            </a:r>
          </a:p>
        </p:txBody>
      </p:sp>
      <p:sp>
        <p:nvSpPr>
          <p:cNvPr id="5" name="Text Placeholder 4"/>
          <p:cNvSpPr>
            <a:spLocks noGrp="1"/>
          </p:cNvSpPr>
          <p:nvPr>
            <p:ph type="body" idx="1"/>
          </p:nvPr>
        </p:nvSpPr>
        <p:spPr>
          <a:xfrm>
            <a:off x="522130" y="1297172"/>
            <a:ext cx="7920119" cy="627321"/>
          </a:xfrm>
        </p:spPr>
        <p:txBody>
          <a:bodyPr>
            <a:normAutofit fontScale="77500" lnSpcReduction="20000"/>
          </a:bodyPr>
          <a:lstStyle/>
          <a:p>
            <a:r>
              <a:rPr lang="en-US" dirty="0"/>
              <a:t>  </a:t>
            </a:r>
          </a:p>
          <a:p>
            <a:r>
              <a:rPr lang="en-US" dirty="0"/>
              <a:t> </a:t>
            </a:r>
            <a:r>
              <a:rPr lang="en-US" sz="2300" b="0" dirty="0" err="1">
                <a:solidFill>
                  <a:schemeClr val="tx1"/>
                </a:solidFill>
                <a:latin typeface="Times New Roman" panose="02020603050405020304" pitchFamily="18" charset="0"/>
                <a:cs typeface="Times New Roman" panose="02020603050405020304" pitchFamily="18" charset="0"/>
              </a:rPr>
              <a:t>classe</a:t>
            </a:r>
            <a:r>
              <a:rPr lang="en-US" sz="2300" b="0" dirty="0">
                <a:solidFill>
                  <a:schemeClr val="tx1"/>
                </a:solidFill>
                <a:latin typeface="Times New Roman" panose="02020603050405020304" pitchFamily="18" charset="0"/>
                <a:cs typeface="Times New Roman" panose="02020603050405020304" pitchFamily="18" charset="0"/>
              </a:rPr>
              <a:t> Principale.java</a:t>
            </a:r>
          </a:p>
        </p:txBody>
      </p:sp>
      <p:pic>
        <p:nvPicPr>
          <p:cNvPr id="7" name="Espace réservé du contenu 6">
            <a:extLst>
              <a:ext uri="{FF2B5EF4-FFF2-40B4-BE49-F238E27FC236}">
                <a16:creationId xmlns:a16="http://schemas.microsoft.com/office/drawing/2014/main" id="{BAAA823A-4BDD-4EBB-9F62-E19C8B45899B}"/>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965" r="32770" b="27042"/>
          <a:stretch/>
        </p:blipFill>
        <p:spPr>
          <a:xfrm>
            <a:off x="1438276" y="2133707"/>
            <a:ext cx="6029324" cy="2760272"/>
          </a:xfrm>
        </p:spPr>
      </p:pic>
      <p:sp>
        <p:nvSpPr>
          <p:cNvPr id="9" name="Espace réservé du numéro de diapositive 8">
            <a:extLst>
              <a:ext uri="{FF2B5EF4-FFF2-40B4-BE49-F238E27FC236}">
                <a16:creationId xmlns:a16="http://schemas.microsoft.com/office/drawing/2014/main" id="{E5A850E6-D832-4BB4-A80E-0B07A269A539}"/>
              </a:ext>
            </a:extLst>
          </p:cNvPr>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371186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2742315" cy="763525"/>
          </a:xfrm>
        </p:spPr>
        <p:txBody>
          <a:bodyPr>
            <a:normAutofit/>
          </a:bodyPr>
          <a:lstStyle/>
          <a:p>
            <a:r>
              <a:rPr lang="en-US" dirty="0"/>
              <a:t>Conclusion </a:t>
            </a:r>
          </a:p>
        </p:txBody>
      </p:sp>
      <p:sp>
        <p:nvSpPr>
          <p:cNvPr id="8" name="Espace réservé du contenu 7">
            <a:extLst>
              <a:ext uri="{FF2B5EF4-FFF2-40B4-BE49-F238E27FC236}">
                <a16:creationId xmlns:a16="http://schemas.microsoft.com/office/drawing/2014/main" id="{67E6457B-2FE3-45B6-A368-7604914223FC}"/>
              </a:ext>
            </a:extLst>
          </p:cNvPr>
          <p:cNvSpPr>
            <a:spLocks noGrp="1"/>
          </p:cNvSpPr>
          <p:nvPr>
            <p:ph sz="half" idx="2"/>
          </p:nvPr>
        </p:nvSpPr>
        <p:spPr>
          <a:xfrm>
            <a:off x="522130" y="2083668"/>
            <a:ext cx="7697637" cy="2276294"/>
          </a:xfrm>
        </p:spPr>
        <p:txBody>
          <a:bodyPr>
            <a:normAutofit/>
          </a:bodyPr>
          <a:lstStyle/>
          <a:p>
            <a:pPr marL="0" indent="0" algn="just">
              <a:buNone/>
            </a:pPr>
            <a:r>
              <a:rPr lang="fr-SN" sz="2000" dirty="0">
                <a:solidFill>
                  <a:schemeClr val="tx1"/>
                </a:solidFill>
                <a:latin typeface="Times New Roman" panose="02020603050405020304" pitchFamily="18" charset="0"/>
                <a:cs typeface="Times New Roman" panose="02020603050405020304" pitchFamily="18" charset="0"/>
              </a:rPr>
              <a:t>En résumé, le pattern observateur permet à un objet d’observer le changement d’état d’un autre objet et d’agir en conséquence.</a:t>
            </a:r>
          </a:p>
          <a:p>
            <a:pPr marL="0" indent="0" algn="just">
              <a:buNone/>
            </a:pPr>
            <a:r>
              <a:rPr lang="fr-SN" sz="2000" dirty="0">
                <a:solidFill>
                  <a:schemeClr val="tx1"/>
                </a:solidFill>
                <a:latin typeface="Times New Roman" panose="02020603050405020304" pitchFamily="18" charset="0"/>
                <a:cs typeface="Times New Roman" panose="02020603050405020304" pitchFamily="18" charset="0"/>
              </a:rPr>
              <a:t>Nous devons donc disposer d’un objet portant des informations d’état dont les autres objets doivent avoir connaissances. Lorsque ces informations d’état changent, tous ces objets doivent changer.</a:t>
            </a:r>
          </a:p>
        </p:txBody>
      </p:sp>
      <p:sp>
        <p:nvSpPr>
          <p:cNvPr id="9" name="Espace réservé du numéro de diapositive 8">
            <a:extLst>
              <a:ext uri="{FF2B5EF4-FFF2-40B4-BE49-F238E27FC236}">
                <a16:creationId xmlns:a16="http://schemas.microsoft.com/office/drawing/2014/main" id="{8C8B8754-8E9C-48E3-B5BE-60290157D5EC}"/>
              </a:ext>
            </a:extLst>
          </p:cNvPr>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239809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F1E3E-3E5C-4BD2-896A-1D573C084F5E}"/>
              </a:ext>
            </a:extLst>
          </p:cNvPr>
          <p:cNvSpPr>
            <a:spLocks noGrp="1"/>
          </p:cNvSpPr>
          <p:nvPr>
            <p:ph type="title"/>
          </p:nvPr>
        </p:nvSpPr>
        <p:spPr>
          <a:xfrm>
            <a:off x="6543675" y="268583"/>
            <a:ext cx="1114426" cy="763526"/>
          </a:xfrm>
        </p:spPr>
        <p:txBody>
          <a:bodyPr/>
          <a:lstStyle/>
          <a:p>
            <a:r>
              <a:rPr lang="fr-FR" dirty="0"/>
              <a:t>Plan</a:t>
            </a:r>
            <a:endParaRPr lang="fr-SN" dirty="0"/>
          </a:p>
        </p:txBody>
      </p:sp>
      <p:sp>
        <p:nvSpPr>
          <p:cNvPr id="3" name="Espace réservé du contenu 2">
            <a:extLst>
              <a:ext uri="{FF2B5EF4-FFF2-40B4-BE49-F238E27FC236}">
                <a16:creationId xmlns:a16="http://schemas.microsoft.com/office/drawing/2014/main" id="{0FD6A649-180D-446D-9C76-9A0086F7CA12}"/>
              </a:ext>
            </a:extLst>
          </p:cNvPr>
          <p:cNvSpPr>
            <a:spLocks noGrp="1"/>
          </p:cNvSpPr>
          <p:nvPr>
            <p:ph idx="1"/>
          </p:nvPr>
        </p:nvSpPr>
        <p:spPr>
          <a:xfrm>
            <a:off x="2495550" y="1415846"/>
            <a:ext cx="4048125" cy="3362630"/>
          </a:xfrm>
        </p:spPr>
        <p:txBody>
          <a:bodyPr>
            <a:normAutofit/>
          </a:bodyPr>
          <a:lstStyle/>
          <a:p>
            <a:pPr>
              <a:buFont typeface="Courier New" panose="02070309020205020404" pitchFamily="49" charset="0"/>
              <a:buChar char="o"/>
            </a:pPr>
            <a:r>
              <a:rPr lang="fr-FR" sz="3200" dirty="0">
                <a:latin typeface="Times New Roman" panose="02020603050405020304" pitchFamily="18" charset="0"/>
                <a:cs typeface="Times New Roman" panose="02020603050405020304" pitchFamily="18" charset="0"/>
              </a:rPr>
              <a:t>Introduction</a:t>
            </a:r>
          </a:p>
          <a:p>
            <a:pPr>
              <a:buFont typeface="Courier New" panose="02070309020205020404" pitchFamily="49" charset="0"/>
              <a:buChar char="o"/>
            </a:pPr>
            <a:r>
              <a:rPr lang="fr-FR" sz="3200" dirty="0">
                <a:latin typeface="Times New Roman" panose="02020603050405020304" pitchFamily="18" charset="0"/>
                <a:cs typeface="Times New Roman" panose="02020603050405020304" pitchFamily="18" charset="0"/>
              </a:rPr>
              <a:t>Définition et principe</a:t>
            </a:r>
          </a:p>
          <a:p>
            <a:pPr>
              <a:buFont typeface="Courier New" panose="02070309020205020404" pitchFamily="49" charset="0"/>
              <a:buChar char="o"/>
            </a:pPr>
            <a:r>
              <a:rPr lang="fr-FR" sz="3200" dirty="0">
                <a:latin typeface="Times New Roman" panose="02020603050405020304" pitchFamily="18" charset="0"/>
                <a:cs typeface="Times New Roman" panose="02020603050405020304" pitchFamily="18" charset="0"/>
              </a:rPr>
              <a:t>Cas d’utilisation</a:t>
            </a:r>
          </a:p>
          <a:p>
            <a:pPr>
              <a:buFont typeface="Courier New" panose="02070309020205020404" pitchFamily="49" charset="0"/>
              <a:buChar char="o"/>
            </a:pPr>
            <a:r>
              <a:rPr lang="fr-FR" sz="3200" dirty="0">
                <a:latin typeface="Times New Roman" panose="02020603050405020304" pitchFamily="18" charset="0"/>
                <a:cs typeface="Times New Roman" panose="02020603050405020304" pitchFamily="18" charset="0"/>
              </a:rPr>
              <a:t>Mise en œuvre</a:t>
            </a:r>
          </a:p>
          <a:p>
            <a:pPr>
              <a:buFont typeface="Courier New" panose="02070309020205020404" pitchFamily="49" charset="0"/>
              <a:buChar char="o"/>
            </a:pPr>
            <a:r>
              <a:rPr lang="fr-FR" sz="3200" dirty="0">
                <a:latin typeface="Times New Roman" panose="02020603050405020304" pitchFamily="18" charset="0"/>
                <a:cs typeface="Times New Roman" panose="02020603050405020304" pitchFamily="18" charset="0"/>
              </a:rPr>
              <a:t>Conclusion    </a:t>
            </a:r>
          </a:p>
          <a:p>
            <a:pPr marL="0" indent="0">
              <a:buNone/>
            </a:pPr>
            <a:endParaRPr lang="fr-FR" dirty="0"/>
          </a:p>
          <a:p>
            <a:pPr>
              <a:buFont typeface="Courier New" panose="02070309020205020404" pitchFamily="49" charset="0"/>
              <a:buChar char="o"/>
            </a:pPr>
            <a:endParaRPr lang="fr-SN" dirty="0"/>
          </a:p>
        </p:txBody>
      </p:sp>
      <p:sp>
        <p:nvSpPr>
          <p:cNvPr id="4" name="Espace réservé du numéro de diapositive 3">
            <a:extLst>
              <a:ext uri="{FF2B5EF4-FFF2-40B4-BE49-F238E27FC236}">
                <a16:creationId xmlns:a16="http://schemas.microsoft.com/office/drawing/2014/main" id="{27FA21DC-41B6-47F1-B303-561D12D7A9B1}"/>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337805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F1E3E-3E5C-4BD2-896A-1D573C084F5E}"/>
              </a:ext>
            </a:extLst>
          </p:cNvPr>
          <p:cNvSpPr>
            <a:spLocks noGrp="1"/>
          </p:cNvSpPr>
          <p:nvPr>
            <p:ph type="title"/>
          </p:nvPr>
        </p:nvSpPr>
        <p:spPr>
          <a:xfrm>
            <a:off x="5610225" y="268583"/>
            <a:ext cx="2438400" cy="763526"/>
          </a:xfrm>
        </p:spPr>
        <p:txBody>
          <a:bodyPr>
            <a:normAutofit fontScale="90000"/>
          </a:bodyPr>
          <a:lstStyle/>
          <a:p>
            <a:r>
              <a:rPr lang="fr-FR" dirty="0"/>
              <a:t>Introduction</a:t>
            </a:r>
            <a:endParaRPr lang="fr-SN" dirty="0"/>
          </a:p>
        </p:txBody>
      </p:sp>
      <p:sp>
        <p:nvSpPr>
          <p:cNvPr id="3" name="Espace réservé du contenu 2">
            <a:extLst>
              <a:ext uri="{FF2B5EF4-FFF2-40B4-BE49-F238E27FC236}">
                <a16:creationId xmlns:a16="http://schemas.microsoft.com/office/drawing/2014/main" id="{0FD6A649-180D-446D-9C76-9A0086F7CA12}"/>
              </a:ext>
            </a:extLst>
          </p:cNvPr>
          <p:cNvSpPr>
            <a:spLocks noGrp="1"/>
          </p:cNvSpPr>
          <p:nvPr>
            <p:ph idx="1"/>
          </p:nvPr>
        </p:nvSpPr>
        <p:spPr>
          <a:xfrm>
            <a:off x="719137" y="1737238"/>
            <a:ext cx="7705725" cy="2854426"/>
          </a:xfrm>
        </p:spPr>
        <p:txBody>
          <a:bodyPr>
            <a:normAutofit/>
          </a:bodyPr>
          <a:lstStyle/>
          <a:p>
            <a:pPr marL="0" indent="0" algn="just">
              <a:spcBef>
                <a:spcPts val="600"/>
              </a:spcBef>
              <a:spcAft>
                <a:spcPts val="600"/>
              </a:spcAft>
              <a:buNone/>
            </a:pPr>
            <a:r>
              <a:rPr lang="fr-F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 patron de comportement permet de résoudre les problèmes liés aux comportements, à l'interaction entre les classes.</a:t>
            </a:r>
            <a:endParaRPr lang="fr-S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fr-F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Les différents patrons de comportement sont les suivants : </a:t>
            </a: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Chaine de responsabilité</a:t>
            </a:r>
            <a:r>
              <a:rPr lang="fr-FR"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Commande</a:t>
            </a:r>
            <a:r>
              <a:rPr lang="fr-FR"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Interpréteur</a:t>
            </a:r>
            <a:r>
              <a:rPr lang="fr-FR"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Itérateur</a:t>
            </a:r>
            <a:r>
              <a:rPr lang="fr-FR"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Médiateur, Memento, Etat, Stratégie, Patron de méthode, Visiteur et Observateur dont se portera notre travail qui permet d’intercepter un évènement pour le traiter.</a:t>
            </a:r>
            <a:endParaRPr lang="fr-S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600"/>
              </a:spcBef>
              <a:spcAft>
                <a:spcPts val="600"/>
              </a:spcAft>
              <a:buNone/>
            </a:pPr>
            <a:endParaRPr lang="fr-SN" sz="1800" dirty="0">
              <a:effectLst/>
              <a:latin typeface="Times New Roman" panose="02020603050405020304" pitchFamily="18" charset="0"/>
              <a:ea typeface="Times New Roman" panose="02020603050405020304" pitchFamily="18" charset="0"/>
            </a:endParaRPr>
          </a:p>
          <a:p>
            <a:pPr marL="0" indent="0">
              <a:buNone/>
            </a:pPr>
            <a:endParaRPr lang="fr-FR" sz="1400" dirty="0"/>
          </a:p>
          <a:p>
            <a:pPr>
              <a:buFont typeface="Courier New" panose="02070309020205020404" pitchFamily="49" charset="0"/>
              <a:buChar char="o"/>
            </a:pPr>
            <a:endParaRPr lang="fr-SN" dirty="0"/>
          </a:p>
        </p:txBody>
      </p:sp>
      <p:sp>
        <p:nvSpPr>
          <p:cNvPr id="4" name="Espace réservé du numéro de diapositive 3">
            <a:extLst>
              <a:ext uri="{FF2B5EF4-FFF2-40B4-BE49-F238E27FC236}">
                <a16:creationId xmlns:a16="http://schemas.microsoft.com/office/drawing/2014/main" id="{762A98B7-5A24-4A26-881A-14AEEE97DBF5}"/>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88873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432" y="268583"/>
            <a:ext cx="4635107" cy="763526"/>
          </a:xfrm>
        </p:spPr>
        <p:txBody>
          <a:bodyPr>
            <a:normAutofit/>
          </a:bodyPr>
          <a:lstStyle/>
          <a:p>
            <a:r>
              <a:rPr lang="en-US" sz="2800" dirty="0">
                <a:latin typeface="Times New Roman" panose="02020603050405020304" pitchFamily="18" charset="0"/>
                <a:cs typeface="Times New Roman" panose="02020603050405020304" pitchFamily="18" charset="0"/>
              </a:rPr>
              <a:t>Definition et Principe(1)</a:t>
            </a:r>
          </a:p>
        </p:txBody>
      </p:sp>
      <p:sp>
        <p:nvSpPr>
          <p:cNvPr id="3" name="Content Placeholder 2"/>
          <p:cNvSpPr>
            <a:spLocks noGrp="1"/>
          </p:cNvSpPr>
          <p:nvPr>
            <p:ph idx="1"/>
          </p:nvPr>
        </p:nvSpPr>
        <p:spPr>
          <a:xfrm>
            <a:off x="463714" y="1392865"/>
            <a:ext cx="8246070" cy="3615070"/>
          </a:xfrm>
        </p:spPr>
        <p:txBody>
          <a:bodyPr>
            <a:normAutofit/>
          </a:bodyPr>
          <a:lstStyle/>
          <a:p>
            <a:pPr marL="0" indent="0" algn="just">
              <a:buNone/>
            </a:pPr>
            <a:r>
              <a:rPr lang="fr-FR" sz="2000" dirty="0">
                <a:solidFill>
                  <a:schemeClr val="tx1"/>
                </a:solidFill>
                <a:effectLst/>
                <a:latin typeface="Times New Roman" panose="02020603050405020304" pitchFamily="18" charset="0"/>
                <a:ea typeface="Calibri" panose="020F0502020204030204" pitchFamily="34" charset="0"/>
              </a:rPr>
              <a:t>Observer est un patron de conception qui permet de mettre en place un mécanisme de souscription pour envoyer des notifications à plusieurs objets, au sujet d’événements concernant les objets qu’ils observent. L’objet que l’on veut suivre est en général appelé sujet ou observable, mais comme il va envoyer des notifications pour prévenir les autres objets dès qu’il est modifié, nous l’appellerons diffuseur. Tous les objets qui veulent suivre les modifications apportées au diffuseur sont appelés des souscripteurs ou observateurs. Observer nous propose d’ajouter un mécanisme de souscription à la classe diffuseur pour permettre aux objets individuels de s’inscrire ou se désinscrire de ce diffuseur. </a:t>
            </a:r>
            <a:endParaRPr lang="en-US" sz="2000" dirty="0">
              <a:solidFill>
                <a:schemeClr val="tx1"/>
              </a:solidFill>
            </a:endParaRPr>
          </a:p>
        </p:txBody>
      </p:sp>
      <p:sp>
        <p:nvSpPr>
          <p:cNvPr id="4" name="Espace réservé du numéro de diapositive 3">
            <a:extLst>
              <a:ext uri="{FF2B5EF4-FFF2-40B4-BE49-F238E27FC236}">
                <a16:creationId xmlns:a16="http://schemas.microsoft.com/office/drawing/2014/main" id="{90E179B2-A553-47BC-A7D5-3BB103E931E5}"/>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432" y="268583"/>
            <a:ext cx="4635107" cy="763526"/>
          </a:xfrm>
        </p:spPr>
        <p:txBody>
          <a:bodyPr>
            <a:normAutofit/>
          </a:bodyPr>
          <a:lstStyle/>
          <a:p>
            <a:r>
              <a:rPr lang="en-US" sz="2800" dirty="0">
                <a:latin typeface="Times New Roman" panose="02020603050405020304" pitchFamily="18" charset="0"/>
                <a:cs typeface="Times New Roman" panose="02020603050405020304" pitchFamily="18" charset="0"/>
              </a:rPr>
              <a:t>Definition et Principe(2)</a:t>
            </a:r>
          </a:p>
        </p:txBody>
      </p:sp>
      <p:sp>
        <p:nvSpPr>
          <p:cNvPr id="3" name="Content Placeholder 2"/>
          <p:cNvSpPr>
            <a:spLocks noGrp="1"/>
          </p:cNvSpPr>
          <p:nvPr>
            <p:ph idx="1"/>
          </p:nvPr>
        </p:nvSpPr>
        <p:spPr>
          <a:xfrm>
            <a:off x="463714" y="1392865"/>
            <a:ext cx="8246070" cy="3615070"/>
          </a:xfrm>
        </p:spPr>
        <p:txBody>
          <a:bodyPr>
            <a:normAutofit/>
          </a:bodyPr>
          <a:lstStyle/>
          <a:p>
            <a:pPr marL="0" indent="0" algn="just">
              <a:buNone/>
            </a:pPr>
            <a:r>
              <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notions d'observateur et d'observable permettent de limiter le couplage entre les modules aux seuls phénomènes à observer. Le patron permet aussi une gestion simplifiée d'observateurs multiples sur un même objet observable. Dans la pratique, quand un événement important arrive au diffuseur, il fait le tour de ses souscripteurs et appelle la méthode de notification sur leurs objets. Les applications peuvent comporter des dizaines de classes souscripteur différentes qui veulent être tenues au courant des événements qui affectent une même classe diffuseur.</a:t>
            </a:r>
            <a:endParaRPr lang="fr-S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solidFill>
                <a:schemeClr val="tx1"/>
              </a:solidFill>
            </a:endParaRPr>
          </a:p>
        </p:txBody>
      </p:sp>
      <p:sp>
        <p:nvSpPr>
          <p:cNvPr id="4" name="Espace réservé du numéro de diapositive 3">
            <a:extLst>
              <a:ext uri="{FF2B5EF4-FFF2-40B4-BE49-F238E27FC236}">
                <a16:creationId xmlns:a16="http://schemas.microsoft.com/office/drawing/2014/main" id="{150A85ED-E42A-44DC-BC67-C1A27BB3E7E4}"/>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3709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93805" y="893135"/>
            <a:ext cx="3189768" cy="669851"/>
          </a:xfrm>
        </p:spPr>
        <p:txBody>
          <a:bodyPr>
            <a:normAutofit/>
          </a:bodyPr>
          <a:lstStyle/>
          <a:p>
            <a:r>
              <a:rPr lang="en-US" dirty="0">
                <a:solidFill>
                  <a:schemeClr val="tx1"/>
                </a:solidFill>
              </a:rPr>
              <a:t>Cas </a:t>
            </a:r>
            <a:r>
              <a:rPr lang="en-US" dirty="0" err="1">
                <a:solidFill>
                  <a:schemeClr val="tx1"/>
                </a:solidFill>
              </a:rPr>
              <a:t>d’utilisation</a:t>
            </a:r>
            <a:endParaRPr lang="en-US" dirty="0">
              <a:solidFill>
                <a:schemeClr val="tx1"/>
              </a:solidFill>
            </a:endParaRPr>
          </a:p>
        </p:txBody>
      </p:sp>
      <p:sp>
        <p:nvSpPr>
          <p:cNvPr id="5" name="Content Placeholder 4"/>
          <p:cNvSpPr>
            <a:spLocks noGrp="1"/>
          </p:cNvSpPr>
          <p:nvPr>
            <p:ph idx="1"/>
          </p:nvPr>
        </p:nvSpPr>
        <p:spPr>
          <a:xfrm>
            <a:off x="2396613" y="1881962"/>
            <a:ext cx="6304935" cy="2200939"/>
          </a:xfrm>
        </p:spPr>
        <p:txBody>
          <a:bodyPr/>
          <a:lstStyle/>
          <a:p>
            <a:pPr marL="0" indent="0" algn="just">
              <a:buNone/>
            </a:pPr>
            <a:r>
              <a:rPr lang="fr-F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L’Observer design pattern est tout particulièrement utile dans les applications basées sur des composants dont le statut est</a:t>
            </a:r>
            <a:endParaRPr lang="fr-S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fr-FR"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d’une part, fortement observé par les autres composants</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fr-FR"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d’autre part, soumis à des modifications régulières.</a:t>
            </a:r>
            <a:endParaRPr lang="fr-S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2" name="Espace réservé du numéro de diapositive 1">
            <a:extLst>
              <a:ext uri="{FF2B5EF4-FFF2-40B4-BE49-F238E27FC236}">
                <a16:creationId xmlns:a16="http://schemas.microsoft.com/office/drawing/2014/main" id="{F32ACBDE-C7F5-4DD6-A4AA-144DB4EB79E6}"/>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(1)</a:t>
            </a:r>
            <a:r>
              <a:rPr lang="en-US" dirty="0"/>
              <a:t> </a:t>
            </a:r>
          </a:p>
        </p:txBody>
      </p:sp>
      <p:sp>
        <p:nvSpPr>
          <p:cNvPr id="5" name="Text Placeholder 4"/>
          <p:cNvSpPr>
            <a:spLocks noGrp="1"/>
          </p:cNvSpPr>
          <p:nvPr>
            <p:ph type="body" idx="1"/>
          </p:nvPr>
        </p:nvSpPr>
        <p:spPr>
          <a:xfrm>
            <a:off x="522130" y="1307805"/>
            <a:ext cx="7920119" cy="499730"/>
          </a:xfrm>
        </p:spPr>
        <p:txBody>
          <a:bodyPr/>
          <a:lstStyle/>
          <a:p>
            <a:r>
              <a:rPr lang="en-US" dirty="0" err="1"/>
              <a:t>Probleme</a:t>
            </a:r>
            <a:r>
              <a:rPr lang="en-US" dirty="0"/>
              <a:t> pose </a:t>
            </a:r>
          </a:p>
        </p:txBody>
      </p:sp>
      <p:sp>
        <p:nvSpPr>
          <p:cNvPr id="6" name="Content Placeholder 5"/>
          <p:cNvSpPr>
            <a:spLocks noGrp="1"/>
          </p:cNvSpPr>
          <p:nvPr>
            <p:ph sz="half" idx="2"/>
          </p:nvPr>
        </p:nvSpPr>
        <p:spPr>
          <a:xfrm>
            <a:off x="522131" y="1881963"/>
            <a:ext cx="7920120" cy="3012015"/>
          </a:xfrm>
        </p:spPr>
        <p:txBody>
          <a:bodyPr>
            <a:normAutofit fontScale="85000" lnSpcReduction="20000"/>
          </a:bodyPr>
          <a:lstStyle/>
          <a:p>
            <a:pPr marL="0" indent="0" algn="just">
              <a:lnSpc>
                <a:spcPct val="150000"/>
              </a:lnSpc>
              <a:spcAft>
                <a:spcPts val="800"/>
              </a:spcAft>
              <a:buNone/>
            </a:pPr>
            <a:r>
              <a:rPr lang="fr-FR"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Nous mettons en place une application de conversion en plusieurs bases. Le principe de notre application c’est de convertir automatiquement un nombre entré en base décimale par l’utilisateur en base binaire, base octale et base hexadécimale.</a:t>
            </a:r>
            <a:endParaRPr lang="fr-SN"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Et nous devons disposer d’un convertisseur pour chacune de ses bases. Notre problème est comment signaler automatiquement à ces trois convertisseurs qu’il y a un nouveau nombre à convertir pour qu’il effectue la conversion. </a:t>
            </a:r>
            <a:endParaRPr lang="fr-SN"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9" name="Espace réservé du numéro de diapositive 8">
            <a:extLst>
              <a:ext uri="{FF2B5EF4-FFF2-40B4-BE49-F238E27FC236}">
                <a16:creationId xmlns:a16="http://schemas.microsoft.com/office/drawing/2014/main" id="{F39FCA43-B101-441E-80EE-E7C92D36BB17}"/>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(2)</a:t>
            </a:r>
            <a:r>
              <a:rPr lang="en-US" dirty="0"/>
              <a:t> </a:t>
            </a:r>
          </a:p>
        </p:txBody>
      </p:sp>
      <p:sp>
        <p:nvSpPr>
          <p:cNvPr id="5" name="Text Placeholder 4"/>
          <p:cNvSpPr>
            <a:spLocks noGrp="1"/>
          </p:cNvSpPr>
          <p:nvPr>
            <p:ph type="body" idx="1"/>
          </p:nvPr>
        </p:nvSpPr>
        <p:spPr>
          <a:xfrm>
            <a:off x="522130" y="1307805"/>
            <a:ext cx="7920119" cy="499730"/>
          </a:xfrm>
        </p:spPr>
        <p:txBody>
          <a:bodyPr/>
          <a:lstStyle/>
          <a:p>
            <a:r>
              <a:rPr lang="en-US" dirty="0"/>
              <a:t>Solution</a:t>
            </a:r>
          </a:p>
        </p:txBody>
      </p:sp>
      <p:sp>
        <p:nvSpPr>
          <p:cNvPr id="6" name="Content Placeholder 5"/>
          <p:cNvSpPr>
            <a:spLocks noGrp="1"/>
          </p:cNvSpPr>
          <p:nvPr>
            <p:ph sz="half" idx="2"/>
          </p:nvPr>
        </p:nvSpPr>
        <p:spPr>
          <a:xfrm>
            <a:off x="522131" y="1881963"/>
            <a:ext cx="7920120" cy="3012015"/>
          </a:xfrm>
        </p:spPr>
        <p:txBody>
          <a:bodyPr>
            <a:normAutofit/>
          </a:bodyPr>
          <a:lstStyle/>
          <a:p>
            <a:pPr marL="0" indent="0" algn="just">
              <a:lnSpc>
                <a:spcPct val="150000"/>
              </a:lnSpc>
              <a:spcAft>
                <a:spcPts val="800"/>
              </a:spcAft>
              <a:buNone/>
            </a:pP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réalisation de cette application nécessite de créer une classe abstraite Observer contenant une méthode modifier (), dont vont héritées les trois concrètes </a:t>
            </a:r>
            <a:r>
              <a:rPr lang="fr-F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BinaryObs</a:t>
            </a: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OctaleObs</a:t>
            </a: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et </a:t>
            </a:r>
            <a:r>
              <a:rPr lang="fr-FR"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HexObs</a:t>
            </a: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qui vont définir la méthode modifier ().</a:t>
            </a:r>
            <a:endParaRPr lang="fr-S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 disposera aussi d’une classe </a:t>
            </a:r>
            <a:r>
              <a:rPr lang="fr-FR"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Theme</a:t>
            </a:r>
            <a:r>
              <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qui va avoir tous ces observateurs dans un tableau, qui sera notre observable et qui notifiera tous ces convertisseurs c’est-à-dire les observateurs de l’arrivée d’un nouveau nombre entré à convertir.</a:t>
            </a:r>
            <a:endParaRPr lang="fr-S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id="{5F808812-086A-4D1E-8CA7-A10115963CEF}"/>
              </a:ext>
            </a:extLst>
          </p:cNvPr>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193665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20585" y="249521"/>
            <a:ext cx="3593805" cy="763525"/>
          </a:xfrm>
        </p:spPr>
        <p:txBody>
          <a:bodyPr>
            <a:normAutofit fontScale="90000"/>
          </a:bodyPr>
          <a:lstStyle/>
          <a:p>
            <a:r>
              <a:rPr lang="en-US" dirty="0"/>
              <a:t>Mise </a:t>
            </a:r>
            <a:r>
              <a:rPr lang="en-US" dirty="0" err="1"/>
              <a:t>en</a:t>
            </a:r>
            <a:r>
              <a:rPr lang="en-US" dirty="0"/>
              <a:t> oeuvre</a:t>
            </a:r>
            <a:r>
              <a:rPr lang="en-US" sz="3600" dirty="0">
                <a:latin typeface="Times New Roman" panose="02020603050405020304" pitchFamily="18" charset="0"/>
                <a:cs typeface="Times New Roman" panose="02020603050405020304" pitchFamily="18" charset="0"/>
              </a:rPr>
              <a:t> (3)</a:t>
            </a:r>
            <a:r>
              <a:rPr lang="en-US" dirty="0"/>
              <a:t> </a:t>
            </a:r>
          </a:p>
        </p:txBody>
      </p:sp>
      <p:sp>
        <p:nvSpPr>
          <p:cNvPr id="5" name="Text Placeholder 4"/>
          <p:cNvSpPr>
            <a:spLocks noGrp="1"/>
          </p:cNvSpPr>
          <p:nvPr>
            <p:ph type="body" idx="1"/>
          </p:nvPr>
        </p:nvSpPr>
        <p:spPr>
          <a:xfrm>
            <a:off x="522130" y="1297172"/>
            <a:ext cx="7920119" cy="627321"/>
          </a:xfrm>
        </p:spPr>
        <p:txBody>
          <a:bodyPr>
            <a:normAutofit fontScale="55000" lnSpcReduction="20000"/>
          </a:bodyPr>
          <a:lstStyle/>
          <a:p>
            <a:r>
              <a:rPr lang="en-US" dirty="0"/>
              <a:t>  </a:t>
            </a:r>
          </a:p>
          <a:p>
            <a:r>
              <a:rPr lang="en-US" dirty="0"/>
              <a:t> </a:t>
            </a:r>
            <a:r>
              <a:rPr lang="en-US" sz="4200" b="0" dirty="0">
                <a:solidFill>
                  <a:schemeClr val="tx1"/>
                </a:solidFill>
                <a:latin typeface="Times New Roman" panose="02020603050405020304" pitchFamily="18" charset="0"/>
                <a:cs typeface="Times New Roman" panose="02020603050405020304" pitchFamily="18" charset="0"/>
              </a:rPr>
              <a:t>On note les </a:t>
            </a:r>
            <a:r>
              <a:rPr lang="en-US" sz="4200" b="0" dirty="0" err="1">
                <a:solidFill>
                  <a:schemeClr val="tx1"/>
                </a:solidFill>
                <a:latin typeface="Times New Roman" panose="02020603050405020304" pitchFamily="18" charset="0"/>
                <a:cs typeface="Times New Roman" panose="02020603050405020304" pitchFamily="18" charset="0"/>
              </a:rPr>
              <a:t>differentes</a:t>
            </a:r>
            <a:r>
              <a:rPr lang="en-US" sz="4200" b="0" dirty="0">
                <a:solidFill>
                  <a:schemeClr val="tx1"/>
                </a:solidFill>
                <a:latin typeface="Times New Roman" panose="02020603050405020304" pitchFamily="18" charset="0"/>
                <a:cs typeface="Times New Roman" panose="02020603050405020304" pitchFamily="18" charset="0"/>
              </a:rPr>
              <a:t> classes </a:t>
            </a:r>
            <a:r>
              <a:rPr lang="en-US" sz="4200" b="0" dirty="0" err="1">
                <a:solidFill>
                  <a:schemeClr val="tx1"/>
                </a:solidFill>
                <a:latin typeface="Times New Roman" panose="02020603050405020304" pitchFamily="18" charset="0"/>
                <a:cs typeface="Times New Roman" panose="02020603050405020304" pitchFamily="18" charset="0"/>
              </a:rPr>
              <a:t>dont</a:t>
            </a:r>
            <a:r>
              <a:rPr lang="en-US" sz="4200" b="0" dirty="0">
                <a:solidFill>
                  <a:schemeClr val="tx1"/>
                </a:solidFill>
                <a:latin typeface="Times New Roman" panose="02020603050405020304" pitchFamily="18" charset="0"/>
                <a:cs typeface="Times New Roman" panose="02020603050405020304" pitchFamily="18" charset="0"/>
              </a:rPr>
              <a:t> on dispose</a:t>
            </a:r>
          </a:p>
          <a:p>
            <a:endParaRPr lang="en-US" dirty="0"/>
          </a:p>
        </p:txBody>
      </p:sp>
      <p:pic>
        <p:nvPicPr>
          <p:cNvPr id="3" name="Espace réservé du contenu 2">
            <a:extLst>
              <a:ext uri="{FF2B5EF4-FFF2-40B4-BE49-F238E27FC236}">
                <a16:creationId xmlns:a16="http://schemas.microsoft.com/office/drawing/2014/main" id="{19648114-B8FA-47F3-A1F7-1FC985F49BE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77364" b="51718"/>
          <a:stretch/>
        </p:blipFill>
        <p:spPr>
          <a:xfrm>
            <a:off x="1802709" y="2102293"/>
            <a:ext cx="5746407" cy="2905642"/>
          </a:xfrm>
        </p:spPr>
      </p:pic>
      <p:sp>
        <p:nvSpPr>
          <p:cNvPr id="7" name="Espace réservé du numéro de diapositive 6">
            <a:extLst>
              <a:ext uri="{FF2B5EF4-FFF2-40B4-BE49-F238E27FC236}">
                <a16:creationId xmlns:a16="http://schemas.microsoft.com/office/drawing/2014/main" id="{BDA5EF67-70FF-430D-9496-C1D304B0C04E}"/>
              </a:ext>
            </a:extLst>
          </p:cNvPr>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2046081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Affichage à l'écran (16:9)</PresentationFormat>
  <Paragraphs>83</Paragraphs>
  <Slides>16</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Courier New</vt:lpstr>
      <vt:lpstr>Times New Roman</vt:lpstr>
      <vt:lpstr>Wingdings</vt:lpstr>
      <vt:lpstr>Office Theme</vt:lpstr>
      <vt:lpstr>Theme : Design Pattern Observer </vt:lpstr>
      <vt:lpstr>Plan</vt:lpstr>
      <vt:lpstr>Introduction</vt:lpstr>
      <vt:lpstr>Definition et Principe(1)</vt:lpstr>
      <vt:lpstr>Definition et Principe(2)</vt:lpstr>
      <vt:lpstr>Cas d’utilisation</vt:lpstr>
      <vt:lpstr>Mise en oeuvre (1) </vt:lpstr>
      <vt:lpstr>Mise en oeuvre (2) </vt:lpstr>
      <vt:lpstr>Mise en oeuvre (3) </vt:lpstr>
      <vt:lpstr>Mise en oeuvre (4) </vt:lpstr>
      <vt:lpstr>Mise en oeuvre (5) </vt:lpstr>
      <vt:lpstr>Mise en oeuvre (6) </vt:lpstr>
      <vt:lpstr>Mise en oeuvre (7) </vt:lpstr>
      <vt:lpstr>Mise en oeuvre (8) </vt:lpstr>
      <vt:lpstr>Mise en oeuvre (9)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2021-11-02T22:16:50Z</dcterms:modified>
</cp:coreProperties>
</file>