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44" y="2130425"/>
            <a:ext cx="8778711" cy="1470025"/>
          </a:xfrm>
        </p:spPr>
        <p:txBody>
          <a:bodyPr/>
          <a:lstStyle/>
          <a:p>
            <a:r>
              <a:rPr dirty="0"/>
              <a:t>Econometric Analysis of Commodity Influence on Stock Indices (2024)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Mariem Briki</a:t>
            </a:r>
          </a:p>
          <a:p>
            <a:r>
              <a:rPr dirty="0"/>
              <a:t>Econometrics | Mgr</a:t>
            </a:r>
            <a:r>
              <a:rPr lang="en-US" dirty="0"/>
              <a:t>.</a:t>
            </a:r>
            <a:r>
              <a:rPr dirty="0"/>
              <a:t> Arlet</a:t>
            </a:r>
            <a:r>
              <a:rPr lang="en-US" dirty="0"/>
              <a:t>a</a:t>
            </a:r>
            <a:r>
              <a:rPr dirty="0"/>
              <a:t> Kedra</a:t>
            </a:r>
          </a:p>
          <a:p>
            <a:r>
              <a:rPr dirty="0"/>
              <a:t>Submission Date: April 28,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Phenomenon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volatility is a key indicator of market uncertainty and risk.</a:t>
            </a:r>
          </a:p>
          <a:p>
            <a:r>
              <a:rPr lang="en-US" dirty="0"/>
              <a:t>•Important for investors, analysts, and financial institutions.</a:t>
            </a:r>
          </a:p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dirty="0"/>
              <a:t>Impact of Gold and Oil on S&amp;P 500 and NASDAQ returns.</a:t>
            </a:r>
          </a:p>
          <a:p>
            <a:pPr>
              <a:defRPr sz="2000"/>
            </a:pPr>
            <a:r>
              <a:rPr b="1" dirty="0"/>
              <a:t>Research Question: </a:t>
            </a:r>
            <a:r>
              <a:rPr lang="en-US" dirty="0"/>
              <a:t>How do Gold and Oil returns impact S&amp;P 500 and NASDAQ returns during 2024?</a:t>
            </a:r>
          </a:p>
          <a:p>
            <a:pPr>
              <a:defRPr sz="2000"/>
            </a:pPr>
            <a:r>
              <a:rPr dirty="0"/>
              <a:t>Hypothesis</a:t>
            </a:r>
            <a:r>
              <a:rPr lang="en-US" dirty="0"/>
              <a:t> H0</a:t>
            </a:r>
            <a:r>
              <a:rPr dirty="0"/>
              <a:t>: </a:t>
            </a:r>
            <a:r>
              <a:rPr lang="en-US" dirty="0"/>
              <a:t>Gold and Oil returns have no significant impact on S&amp;P 500 and NASDAQ returns.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441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Source: Kaggle Financial Market Data (2019–2024)</a:t>
            </a:r>
          </a:p>
          <a:p>
            <a:pPr>
              <a:defRPr sz="2000"/>
            </a:pPr>
            <a:r>
              <a:rPr dirty="0"/>
              <a:t>Observations: 250 daily records for 2024.</a:t>
            </a:r>
          </a:p>
          <a:p>
            <a:pPr>
              <a:defRPr sz="2000"/>
            </a:pPr>
            <a:r>
              <a:rPr dirty="0"/>
              <a:t>Variables: S&amp;P 500, NASDAQ, Gold, Oil Returns.</a:t>
            </a:r>
          </a:p>
          <a:p>
            <a:pPr>
              <a:defRPr sz="2000"/>
            </a:pPr>
            <a:r>
              <a:rPr dirty="0"/>
              <a:t>Returns calculated from daily prices.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28E76-E367-08B2-6DE6-D747067D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9" y="3715970"/>
            <a:ext cx="7871381" cy="26446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Descriptive Statistics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Mean returns close to zero.</a:t>
            </a:r>
          </a:p>
          <a:p>
            <a:pPr>
              <a:defRPr sz="2000"/>
            </a:pPr>
            <a:r>
              <a:t>S&amp;P 500 shows highest volatility.</a:t>
            </a:r>
          </a:p>
          <a:p>
            <a:pPr>
              <a:defRPr sz="2000"/>
            </a:pPr>
            <a:r>
              <a:t>Histograms and time series show return distributions.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1182D-A81F-26EF-0DF8-F1FBDA38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71" y="3729323"/>
            <a:ext cx="7380372" cy="2396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6AAB3-81D7-C8CD-C7CE-4CFF5D9CE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82" y="2541517"/>
            <a:ext cx="4882554" cy="43046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EDF8A-98AD-7031-8C07-2B4623055627}"/>
              </a:ext>
            </a:extLst>
          </p:cNvPr>
          <p:cNvSpPr txBox="1"/>
          <p:nvPr/>
        </p:nvSpPr>
        <p:spPr>
          <a:xfrm>
            <a:off x="617456" y="475933"/>
            <a:ext cx="9591774" cy="843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sz="2000" dirty="0"/>
              <a:t>Correlation Heatmap of Returns (2024):</a:t>
            </a:r>
          </a:p>
          <a:p>
            <a:r>
              <a:rPr lang="en-US" sz="2000" dirty="0"/>
              <a:t>Oil and NASDAQ returns show a very strong positive correlation (≈ 0.96).</a:t>
            </a:r>
          </a:p>
          <a:p>
            <a:r>
              <a:rPr lang="en-US" sz="2000" dirty="0"/>
              <a:t>S&amp;P 500 returns and Gold returns show a weaker correlation (≈ 0.20).</a:t>
            </a:r>
          </a:p>
          <a:p>
            <a:r>
              <a:rPr lang="en-US" sz="2000" dirty="0"/>
              <a:t>Indicates differentiated impact of commodities on stock indices.</a:t>
            </a:r>
          </a:p>
          <a:p>
            <a:r>
              <a:rPr lang="en-US" sz="2000" dirty="0"/>
              <a:t>Motivates further econometric modeling to quantify these effects.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E9FE73-C188-A09C-4616-69563564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4889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844" y="4075283"/>
            <a:ext cx="6801441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OLS Regression Models:</a:t>
            </a:r>
          </a:p>
          <a:p>
            <a:pPr>
              <a:defRPr sz="2000"/>
            </a:pPr>
            <a:r>
              <a:rPr dirty="0"/>
              <a:t>S&amp;P 500 Return ~ Gold + Oil Return.</a:t>
            </a:r>
          </a:p>
          <a:p>
            <a:pPr>
              <a:defRPr sz="2000"/>
            </a:pPr>
            <a:r>
              <a:rPr dirty="0"/>
              <a:t>NASDAQ Return ~ Gold + Oil Return.</a:t>
            </a:r>
          </a:p>
          <a:p>
            <a:pPr>
              <a:defRPr sz="2000"/>
            </a:pPr>
            <a:r>
              <a:rPr dirty="0"/>
              <a:t>OLS suitable under classical assumptions.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50760-59C4-7DA0-E43F-A0CA6A1B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1" y="1229046"/>
            <a:ext cx="6992574" cy="3091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04" y="-16497"/>
            <a:ext cx="8229600" cy="1143000"/>
          </a:xfrm>
        </p:spPr>
        <p:txBody>
          <a:bodyPr/>
          <a:lstStyle/>
          <a:p>
            <a:r>
              <a:rPr dirty="0"/>
              <a:t>Model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0068"/>
            <a:ext cx="11458280" cy="6224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Linearity Check:</a:t>
            </a:r>
          </a:p>
          <a:p>
            <a:pPr marL="0" indent="0">
              <a:buNone/>
            </a:pPr>
            <a:r>
              <a:rPr lang="en-US" sz="1200" dirty="0"/>
              <a:t>- Residuals vs Fitted plots showed random dispersion around zero without clear patterns.</a:t>
            </a:r>
          </a:p>
          <a:p>
            <a:pPr marL="0" indent="0">
              <a:buNone/>
            </a:pPr>
            <a:r>
              <a:rPr lang="en-US" sz="1200" dirty="0"/>
              <a:t>- Conclusion: Linearity assumption is reasonably satisfied for both models.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Homoskedasticity Check (Breusch-Pagan Test):</a:t>
            </a:r>
          </a:p>
          <a:p>
            <a:pPr marL="0" indent="0">
              <a:buNone/>
            </a:pPr>
            <a:r>
              <a:rPr lang="en-US" sz="1200" dirty="0"/>
              <a:t>- p-values &gt; 0.05 in both models.</a:t>
            </a:r>
          </a:p>
          <a:p>
            <a:pPr marL="0" indent="0">
              <a:buNone/>
            </a:pPr>
            <a:r>
              <a:rPr lang="en-US" sz="1200" dirty="0"/>
              <a:t>- Conclusion: No evidence of heteroskedasticity; residuals have constant variance.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Normality Check (Q-Q Plot and Shapiro-Wilk Test):</a:t>
            </a:r>
          </a:p>
          <a:p>
            <a:pPr marL="0" indent="0">
              <a:buNone/>
            </a:pPr>
            <a:r>
              <a:rPr lang="en-US" sz="1200" dirty="0"/>
              <a:t>- Q-Q plots showed residuals roughly along the 45-degree line.</a:t>
            </a:r>
          </a:p>
          <a:p>
            <a:pPr marL="0" indent="0">
              <a:buNone/>
            </a:pPr>
            <a:r>
              <a:rPr lang="en-US" sz="1200" dirty="0"/>
              <a:t>- Shapiro-Wilk p-values &gt; 0.05 for both models.</a:t>
            </a:r>
          </a:p>
          <a:p>
            <a:pPr marL="0" indent="0">
              <a:buNone/>
            </a:pPr>
            <a:r>
              <a:rPr lang="en-US" sz="1200" dirty="0"/>
              <a:t>- Conclusion: Residuals are approximately normally distributed.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Goodness of Fit Measures:</a:t>
            </a:r>
          </a:p>
          <a:p>
            <a:pPr marL="0" indent="0">
              <a:buNone/>
            </a:pPr>
            <a:r>
              <a:rPr lang="en-US" sz="1200" dirty="0"/>
              <a:t>- S&amp;P 500 Model:</a:t>
            </a:r>
          </a:p>
          <a:p>
            <a:pPr marL="0" indent="0">
              <a:buNone/>
            </a:pPr>
            <a:r>
              <a:rPr lang="en-US" sz="1200" dirty="0"/>
              <a:t>  - R²: 0.0418, Adjusted R²: 0.0341, RMSE: 1.7777, AIC: 1003.14, BIC: 1013.70</a:t>
            </a:r>
          </a:p>
          <a:p>
            <a:pPr marL="0" indent="0">
              <a:buNone/>
            </a:pPr>
            <a:r>
              <a:rPr lang="en-US" sz="1200" dirty="0"/>
              <a:t>- NASDAQ Model:</a:t>
            </a:r>
          </a:p>
          <a:p>
            <a:pPr marL="0" indent="0">
              <a:buNone/>
            </a:pPr>
            <a:r>
              <a:rPr lang="en-US" sz="1200" dirty="0"/>
              <a:t>  - R²: 0.9183, Adjusted R²: 0.9176, RMSE: 0.3241, AIC: 152.18, BIC: 162.74</a:t>
            </a:r>
          </a:p>
          <a:p>
            <a:pPr marL="0" indent="0">
              <a:buNone/>
            </a:pPr>
            <a:r>
              <a:rPr lang="en-US" sz="1200" dirty="0"/>
              <a:t>- Conclusion: The NASDAQ model fits the data substantially better than the S&amp;P 500 model.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Significance Testing of Parameters:</a:t>
            </a:r>
          </a:p>
          <a:p>
            <a:pPr marL="0" indent="0">
              <a:buNone/>
            </a:pPr>
            <a:r>
              <a:rPr lang="en-US" sz="1200" dirty="0"/>
              <a:t>- S&amp;P 500 Model:</a:t>
            </a:r>
          </a:p>
          <a:p>
            <a:pPr marL="0" indent="0">
              <a:buNone/>
            </a:pPr>
            <a:r>
              <a:rPr lang="en-US" sz="1200" dirty="0"/>
              <a:t>  - Gold Return: Significant (p = 0.001)</a:t>
            </a:r>
          </a:p>
          <a:p>
            <a:pPr marL="0" indent="0">
              <a:buNone/>
            </a:pPr>
            <a:r>
              <a:rPr lang="en-US" sz="1200" dirty="0"/>
              <a:t>  - Oil Return: Not significant (p = 0.786)</a:t>
            </a:r>
          </a:p>
          <a:p>
            <a:pPr marL="0" indent="0">
              <a:buNone/>
            </a:pPr>
            <a:r>
              <a:rPr lang="en-US" sz="1200" dirty="0"/>
              <a:t>- NASDAQ Model:</a:t>
            </a:r>
          </a:p>
          <a:p>
            <a:pPr marL="0" indent="0">
              <a:buNone/>
            </a:pPr>
            <a:r>
              <a:rPr lang="en-US" sz="1200" dirty="0"/>
              <a:t>  - Oil Return: Significant (p &lt; 0.001)</a:t>
            </a:r>
          </a:p>
          <a:p>
            <a:pPr marL="0" indent="0">
              <a:buNone/>
            </a:pPr>
            <a:r>
              <a:rPr lang="en-US" sz="1200" dirty="0"/>
              <a:t>  - Gold Return: Not significant (p = 0.345)</a:t>
            </a:r>
            <a:endParaRPr lang="en-AE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Gold significantly influences S&amp;P 500 returns.</a:t>
            </a:r>
          </a:p>
          <a:p>
            <a:r>
              <a:t>- Oil significantly drives NASDAQ returns.</a:t>
            </a:r>
          </a:p>
          <a:p>
            <a:r>
              <a:t>- NASDAQ model shows excellent fit.</a:t>
            </a:r>
          </a:p>
          <a:p>
            <a:r>
              <a:t>- Limitations: Few predictors, short timeframe.</a:t>
            </a:r>
          </a:p>
          <a:p>
            <a:r>
              <a:t>- Future Work: Add macroeconomic variables, non-linear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Open for questions.</a:t>
            </a:r>
          </a:p>
          <a:p>
            <a:pPr>
              <a:defRPr sz="2000"/>
            </a:pPr>
            <a:r>
              <a:rPr dirty="0"/>
              <a:t>Refer to </a:t>
            </a:r>
            <a:r>
              <a:rPr dirty="0" err="1"/>
              <a:t>Jupyter</a:t>
            </a:r>
            <a:r>
              <a:rPr dirty="0"/>
              <a:t> Notebook </a:t>
            </a:r>
            <a:r>
              <a:rPr lang="en-US" dirty="0"/>
              <a:t>and Project Report </a:t>
            </a:r>
            <a:r>
              <a:rPr dirty="0"/>
              <a:t>for full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558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Econometric Analysis of Commodity Influence on Stock Indices (2024)</vt:lpstr>
      <vt:lpstr>Introduction to the Phenomenon</vt:lpstr>
      <vt:lpstr>Dataset Description</vt:lpstr>
      <vt:lpstr>Descriptive Statistics and Visualizations</vt:lpstr>
      <vt:lpstr>PowerPoint Presentation</vt:lpstr>
      <vt:lpstr>Econometric Models</vt:lpstr>
      <vt:lpstr>Model Verification</vt:lpstr>
      <vt:lpstr>Conclusions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Maryam Briki</cp:lastModifiedBy>
  <cp:revision>3</cp:revision>
  <dcterms:created xsi:type="dcterms:W3CDTF">2013-01-27T09:14:16Z</dcterms:created>
  <dcterms:modified xsi:type="dcterms:W3CDTF">2025-04-29T08:11:07Z</dcterms:modified>
  <cp:category/>
</cp:coreProperties>
</file>