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59" r:id="rId5"/>
    <p:sldId id="265" r:id="rId6"/>
    <p:sldId id="260" r:id="rId7"/>
    <p:sldId id="266" r:id="rId8"/>
    <p:sldId id="261" r:id="rId9"/>
    <p:sldId id="268" r:id="rId10"/>
    <p:sldId id="272" r:id="rId11"/>
    <p:sldId id="274" r:id="rId12"/>
    <p:sldId id="267" r:id="rId13"/>
    <p:sldId id="262" r:id="rId14"/>
    <p:sldId id="263" r:id="rId15"/>
    <p:sldId id="264" r:id="rId16"/>
  </p:sldIdLst>
  <p:sldSz cx="12192000" cy="6858000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thZ60NRdV7cTgJoXctKe/rM6u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32B48BF8-3AC3-C5C3-DC85-F72EE39EE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896a4ad6f_0_21:notes">
            <a:extLst>
              <a:ext uri="{FF2B5EF4-FFF2-40B4-BE49-F238E27FC236}">
                <a16:creationId xmlns:a16="http://schemas.microsoft.com/office/drawing/2014/main" id="{BB8F9B1B-B15D-3F7C-25D9-5AA939A6C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d896a4ad6f_0_21:notes">
            <a:extLst>
              <a:ext uri="{FF2B5EF4-FFF2-40B4-BE49-F238E27FC236}">
                <a16:creationId xmlns:a16="http://schemas.microsoft.com/office/drawing/2014/main" id="{243D89E8-D036-A081-DA33-D05455080F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166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4AFEB08E-7C68-F730-37E5-A1EABC905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896a4ad6f_0_21:notes">
            <a:extLst>
              <a:ext uri="{FF2B5EF4-FFF2-40B4-BE49-F238E27FC236}">
                <a16:creationId xmlns:a16="http://schemas.microsoft.com/office/drawing/2014/main" id="{41222B1B-0865-0F0C-1B0B-861A47B35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d896a4ad6f_0_21:notes">
            <a:extLst>
              <a:ext uri="{FF2B5EF4-FFF2-40B4-BE49-F238E27FC236}">
                <a16:creationId xmlns:a16="http://schemas.microsoft.com/office/drawing/2014/main" id="{4C8D226A-51D8-342F-0074-E58949419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01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54EF3555-68AA-DB9B-FCDB-63BECC2C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896a4ad6f_0_21:notes">
            <a:extLst>
              <a:ext uri="{FF2B5EF4-FFF2-40B4-BE49-F238E27FC236}">
                <a16:creationId xmlns:a16="http://schemas.microsoft.com/office/drawing/2014/main" id="{1D66244F-8B63-3F87-CBC7-7724BCD5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d896a4ad6f_0_21:notes">
            <a:extLst>
              <a:ext uri="{FF2B5EF4-FFF2-40B4-BE49-F238E27FC236}">
                <a16:creationId xmlns:a16="http://schemas.microsoft.com/office/drawing/2014/main" id="{10AB6E31-72E1-EE31-969E-484856415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69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27777ff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2427777ffb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2427777ffb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896a4ad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896a4ad6f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d896a4ad6f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427777ffb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2427777ff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61ED8BAD-558B-BCCF-4EE8-BDA9A602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427e59155_0_1492:notes">
            <a:extLst>
              <a:ext uri="{FF2B5EF4-FFF2-40B4-BE49-F238E27FC236}">
                <a16:creationId xmlns:a16="http://schemas.microsoft.com/office/drawing/2014/main" id="{29D7D98D-55A9-5B6A-B86F-78F6A2C07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g22427e59155_0_1492:notes">
            <a:extLst>
              <a:ext uri="{FF2B5EF4-FFF2-40B4-BE49-F238E27FC236}">
                <a16:creationId xmlns:a16="http://schemas.microsoft.com/office/drawing/2014/main" id="{B331EC5C-69C8-2BD7-066C-936DE8D01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g22427e59155_0_1492:notes">
            <a:extLst>
              <a:ext uri="{FF2B5EF4-FFF2-40B4-BE49-F238E27FC236}">
                <a16:creationId xmlns:a16="http://schemas.microsoft.com/office/drawing/2014/main" id="{AC251B50-A9FC-E768-60BC-C38FEAA5BA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16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E6DE5510-79EB-EE3F-FC4E-0671393CC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2427e59155_0_355:notes">
            <a:extLst>
              <a:ext uri="{FF2B5EF4-FFF2-40B4-BE49-F238E27FC236}">
                <a16:creationId xmlns:a16="http://schemas.microsoft.com/office/drawing/2014/main" id="{CE55152F-60E1-27A6-6336-E672BCD01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g22427e59155_0_355:notes">
            <a:extLst>
              <a:ext uri="{FF2B5EF4-FFF2-40B4-BE49-F238E27FC236}">
                <a16:creationId xmlns:a16="http://schemas.microsoft.com/office/drawing/2014/main" id="{B2C0E0C5-DBFC-8F2A-0656-F965A37F8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439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d896a4ad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g2d896a4ad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>
          <a:extLst>
            <a:ext uri="{FF2B5EF4-FFF2-40B4-BE49-F238E27FC236}">
              <a16:creationId xmlns:a16="http://schemas.microsoft.com/office/drawing/2014/main" id="{DDB5D839-A91D-C525-1CC5-9548DBAC1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d896a4ad6f_0_6:notes">
            <a:extLst>
              <a:ext uri="{FF2B5EF4-FFF2-40B4-BE49-F238E27FC236}">
                <a16:creationId xmlns:a16="http://schemas.microsoft.com/office/drawing/2014/main" id="{A1D26698-0EF8-3AF7-1715-1087EF99B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g2d896a4ad6f_0_6:notes">
            <a:extLst>
              <a:ext uri="{FF2B5EF4-FFF2-40B4-BE49-F238E27FC236}">
                <a16:creationId xmlns:a16="http://schemas.microsoft.com/office/drawing/2014/main" id="{67761AE7-C7C8-6100-E7CB-2E4078E5A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45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896a4ad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g2d896a4ad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E820D4FD-9118-0BFB-E272-BDEBEA4B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896a4ad6f_0_11:notes">
            <a:extLst>
              <a:ext uri="{FF2B5EF4-FFF2-40B4-BE49-F238E27FC236}">
                <a16:creationId xmlns:a16="http://schemas.microsoft.com/office/drawing/2014/main" id="{5937ED8C-76B3-765A-B7A6-6833742670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g2d896a4ad6f_0_11:notes">
            <a:extLst>
              <a:ext uri="{FF2B5EF4-FFF2-40B4-BE49-F238E27FC236}">
                <a16:creationId xmlns:a16="http://schemas.microsoft.com/office/drawing/2014/main" id="{8CE7CAE9-E6EE-85ED-BD53-E7A160E13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793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896a4ad6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d896a4ad6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CD6F6F44-1D27-BF93-B0E6-E2CF5E68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896a4ad6f_0_21:notes">
            <a:extLst>
              <a:ext uri="{FF2B5EF4-FFF2-40B4-BE49-F238E27FC236}">
                <a16:creationId xmlns:a16="http://schemas.microsoft.com/office/drawing/2014/main" id="{BFB6E5FF-A62B-8789-25C7-FB3DB4252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d896a4ad6f_0_21:notes">
            <a:extLst>
              <a:ext uri="{FF2B5EF4-FFF2-40B4-BE49-F238E27FC236}">
                <a16:creationId xmlns:a16="http://schemas.microsoft.com/office/drawing/2014/main" id="{997856D7-5D6E-9718-8B7E-2E72F3CB2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182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-102575" y="0"/>
            <a:ext cx="9220500" cy="2103000"/>
          </a:xfrm>
          <a:prstGeom prst="rect">
            <a:avLst/>
          </a:prstGeom>
          <a:solidFill>
            <a:srgbClr val="FFFFFF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86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02B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054075" y="2932050"/>
            <a:ext cx="93924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4700"/>
              <a:buFont typeface="Open Sans"/>
              <a:buNone/>
              <a:defRPr sz="4700" b="1" i="0" u="none" strike="noStrike" cap="none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1791760" y="2447162"/>
            <a:ext cx="95022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800"/>
            </a:pPr>
            <a:r>
              <a:rPr lang="pt-BR" sz="4400" b="1" dirty="0">
                <a:solidFill>
                  <a:srgbClr val="00BDCD"/>
                </a:solidFill>
              </a:rPr>
              <a:t>Previsão de gastos com a internação devido à dengue</a:t>
            </a:r>
            <a:endParaRPr lang="pt-BR" sz="4400" b="1" i="0" u="none" strike="noStrike" cap="none" dirty="0">
              <a:solidFill>
                <a:srgbClr val="00BDC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791760" y="3893671"/>
            <a:ext cx="95022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2500" b="1">
                <a:solidFill>
                  <a:srgbClr val="00BDCD"/>
                </a:solidFill>
              </a:rPr>
              <a:t>Turma B</a:t>
            </a:r>
            <a:endParaRPr lang="pt-BR" sz="2500" b="1" dirty="0">
              <a:solidFill>
                <a:srgbClr val="00BDC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2500" b="1" dirty="0" err="1">
                <a:solidFill>
                  <a:srgbClr val="00BDCD"/>
                </a:solidFill>
              </a:rPr>
              <a:t>Julierme</a:t>
            </a:r>
            <a:r>
              <a:rPr lang="pt-BR" sz="2500" b="1" dirty="0">
                <a:solidFill>
                  <a:srgbClr val="00BDCD"/>
                </a:solidFill>
              </a:rPr>
              <a:t> Gonçalves da Silva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2500" b="1" dirty="0">
                <a:solidFill>
                  <a:srgbClr val="00BDCD"/>
                </a:solidFill>
              </a:rPr>
              <a:t>Mariene Castilho D’ Avila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2500" b="1" dirty="0">
                <a:solidFill>
                  <a:srgbClr val="00BDCD"/>
                </a:solidFill>
              </a:rPr>
              <a:t>Patrícia Cristina Antunes Sebastião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2500" b="1" dirty="0">
                <a:solidFill>
                  <a:srgbClr val="00BDCD"/>
                </a:solidFill>
              </a:rPr>
              <a:t>Stefania Schimaneski Piras</a:t>
            </a:r>
          </a:p>
          <a:p>
            <a:pPr>
              <a:buSzPts val="4800"/>
            </a:pPr>
            <a:endParaRPr lang="pt-BR" sz="2500" b="1" dirty="0">
              <a:solidFill>
                <a:srgbClr val="00BDC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49126DB2-0E76-2810-58DF-244C68D91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96a4ad6f_0_21">
            <a:extLst>
              <a:ext uri="{FF2B5EF4-FFF2-40B4-BE49-F238E27FC236}">
                <a16:creationId xmlns:a16="http://schemas.microsoft.com/office/drawing/2014/main" id="{BDDA1DE2-EF94-2C6C-5A1B-6891C5E36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65" name="Google Shape;65;g2d896a4ad6f_0_21">
            <a:extLst>
              <a:ext uri="{FF2B5EF4-FFF2-40B4-BE49-F238E27FC236}">
                <a16:creationId xmlns:a16="http://schemas.microsoft.com/office/drawing/2014/main" id="{22AF2249-773E-72BD-DB4A-84469A2D4705}"/>
              </a:ext>
            </a:extLst>
          </p:cNvPr>
          <p:cNvSpPr txBox="1"/>
          <p:nvPr/>
        </p:nvSpPr>
        <p:spPr>
          <a:xfrm>
            <a:off x="729575" y="1242624"/>
            <a:ext cx="11023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Foi feita nova regressão inserindo no modelo as demais variáveis quantitativas existentes DIAR_ACOM, QT_DIARIAS, NUM_FILHOS, variável DIAS_PERM com o objetivo de explicar de forma mais completa a variável VAL_TOT (valor total da internação)</a:t>
            </a:r>
            <a:r>
              <a:rPr lang="pt-BR" sz="21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666771-FA00-ECDC-5ED0-9FF9497B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43" y="2698874"/>
            <a:ext cx="633500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E4649CDD-1B2D-37CC-E8E9-B789CD4D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96a4ad6f_0_21">
            <a:extLst>
              <a:ext uri="{FF2B5EF4-FFF2-40B4-BE49-F238E27FC236}">
                <a16:creationId xmlns:a16="http://schemas.microsoft.com/office/drawing/2014/main" id="{C7E2B47B-C261-CA40-3829-443E856F2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65" name="Google Shape;65;g2d896a4ad6f_0_21">
            <a:extLst>
              <a:ext uri="{FF2B5EF4-FFF2-40B4-BE49-F238E27FC236}">
                <a16:creationId xmlns:a16="http://schemas.microsoft.com/office/drawing/2014/main" id="{5402B6E1-3CFE-733E-BBF4-0064EEC1221D}"/>
              </a:ext>
            </a:extLst>
          </p:cNvPr>
          <p:cNvSpPr txBox="1"/>
          <p:nvPr/>
        </p:nvSpPr>
        <p:spPr>
          <a:xfrm>
            <a:off x="729575" y="1242624"/>
            <a:ext cx="11023200" cy="567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 modelo proposto mostrou-se adequado para explicar a relação entre VAL_TOT e as variáveis independentes, com um R² de 96,1%.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 variáveis QT_DIARIAS e DIAS_PERM são estatisticamente significativas na tentativa de explicar o valor total.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Para a variável DIAS_PERM P&gt;</a:t>
            </a:r>
            <a:r>
              <a:rPr lang="pt-BR" sz="21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ItI</a:t>
            </a: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(0,00) &lt; 0,05 sendo possível rejeitar H0, indicando que a variável DIAS_PERM interfere no custo.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 variável DIAR_ACOM não se mostrou estatisticamente significativa, P&gt; </a:t>
            </a:r>
            <a:r>
              <a:rPr lang="pt-BR" sz="21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ItI</a:t>
            </a: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para a varável DIAR_ACOM (0,092) é &gt; 0,05 sendo assim não a hipótese nula não deve ser rejeitada. Não há evidências de que a diária do acompanhante interfira no VAL_TOTAL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 variável NUM_FILHOS não mostrou ter efeito sobre o VAL_TOTAL.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endParaRPr lang="pt-BR" sz="21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 custo básico do atendimento é de 312,01 R$.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Cada dia de permanência devido à dengue no hospital custa 727,48 R$.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 variável DIAS_PERM mostrou-se significativa, mesmo com seu valor negativo. 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 acompanhante adiciona cerca de 9,95 R$ ao custo.</a:t>
            </a:r>
            <a:endParaRPr lang="pt-BR" sz="21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endParaRPr lang="pt-BR" sz="2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3F375A-5734-1984-99CC-687B338F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FB56FD37-9DD8-DE7A-7B3A-C13C692F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96a4ad6f_0_21">
            <a:extLst>
              <a:ext uri="{FF2B5EF4-FFF2-40B4-BE49-F238E27FC236}">
                <a16:creationId xmlns:a16="http://schemas.microsoft.com/office/drawing/2014/main" id="{AEEA6662-B4AB-5021-5E24-60C86F9818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65" name="Google Shape;65;g2d896a4ad6f_0_21">
            <a:extLst>
              <a:ext uri="{FF2B5EF4-FFF2-40B4-BE49-F238E27FC236}">
                <a16:creationId xmlns:a16="http://schemas.microsoft.com/office/drawing/2014/main" id="{DAD05738-9F73-3ABE-574F-E9A78761872C}"/>
              </a:ext>
            </a:extLst>
          </p:cNvPr>
          <p:cNvSpPr txBox="1"/>
          <p:nvPr/>
        </p:nvSpPr>
        <p:spPr>
          <a:xfrm>
            <a:off x="302642" y="1435785"/>
            <a:ext cx="11023200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Resumo dos principais achados.</a:t>
            </a:r>
            <a:endParaRPr lang="pt-BR" sz="21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95250" algn="just">
              <a:buSzPts val="2100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O segundo modelo proposto é composto por mais do que uma variável que mostram que estão envolvidas em cerca de 96% dos custos com as hospitalizações relacionada à dengue ocorridas em março de 2024 no DF . </a:t>
            </a:r>
          </a:p>
          <a:p>
            <a:pPr marL="95250" algn="just">
              <a:buSzPts val="2100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O modelo com a inclusão de variáveis explicar os custos de uma forma </a:t>
            </a:r>
            <a:r>
              <a:rPr lang="pt-BR" sz="210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mais completa.</a:t>
            </a:r>
            <a:endParaRPr lang="pt-BR" sz="2100" dirty="0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  <a:p>
            <a:pPr marL="457200" indent="-361950" algn="just">
              <a:buSzPts val="2100"/>
              <a:buFont typeface="Open Sans"/>
              <a:buChar char="●"/>
            </a:pPr>
            <a:endParaRPr lang="pt-BR" sz="2100" dirty="0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Sugestões para trabalhos futuros:</a:t>
            </a:r>
            <a:endParaRPr lang="pt-BR" sz="21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95250" algn="just">
              <a:buSzPts val="2100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Verificou-se que as variáveis relacionadas à quantidade de diárias e dias de permanência no hospital em março de 2024 apresentaram um impacto significativo no custo das hospitalizações relacionadas à dengue. </a:t>
            </a:r>
          </a:p>
          <a:p>
            <a:pPr marL="95250" algn="just">
              <a:buSzPts val="2100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Outra análise importante é a estratificação do “UF_ZI” 53000 com o objetivo de verificar em quais regiões administrativas ocorreu mais hospitalização devido à dengue para que gestor possa tomar decisões e adotar estratégias para a disponibilidade de leitos.</a:t>
            </a:r>
          </a:p>
          <a:p>
            <a:pPr marL="457200" lvl="0" indent="-361950" algn="just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endParaRPr lang="pt-BR" sz="21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577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27777ffb_0_152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9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1" i="0" u="none" strike="noStrike" cap="none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rPr>
              <a:t>Referências</a:t>
            </a:r>
            <a:endParaRPr sz="3500" b="1" i="0" u="none" strike="noStrike" cap="none">
              <a:solidFill>
                <a:srgbClr val="00BDC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22427777ffb_0_152"/>
          <p:cNvSpPr txBox="1">
            <a:spLocks noGrp="1"/>
          </p:cNvSpPr>
          <p:nvPr>
            <p:ph type="sldNum" idx="12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74" name="Google Shape;74;g22427777ffb_0_152"/>
          <p:cNvSpPr txBox="1">
            <a:spLocks noGrp="1"/>
          </p:cNvSpPr>
          <p:nvPr>
            <p:ph type="body" idx="1"/>
          </p:nvPr>
        </p:nvSpPr>
        <p:spPr>
          <a:xfrm>
            <a:off x="601134" y="1242625"/>
            <a:ext cx="10851966" cy="510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50000"/>
              </a:lnSpc>
              <a:buSzPts val="1100"/>
              <a:buChar char="•"/>
            </a:pPr>
            <a:r>
              <a:rPr lang="pt-BR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Base de dados SIH/SUS – RD (03/2024) disponibilizada pelo Prof. Anderson durante a 2ª Semana de Imersão do curso de CD&amp;IA  (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https://www.kaggle.com/</a:t>
            </a:r>
            <a:r>
              <a:rPr lang="pt-BR" sz="2000" dirty="0" err="1">
                <a:solidFill>
                  <a:schemeClr val="dk1"/>
                </a:solidFill>
                <a:ea typeface="Open Sans"/>
              </a:rPr>
              <a:t>datasets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/</a:t>
            </a:r>
            <a:r>
              <a:rPr lang="pt-BR" sz="2000" dirty="0" err="1">
                <a:solidFill>
                  <a:schemeClr val="dk1"/>
                </a:solidFill>
                <a:ea typeface="Open Sans"/>
              </a:rPr>
              <a:t>andersonfranca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/sistema-de-</a:t>
            </a:r>
            <a:r>
              <a:rPr lang="pt-BR" sz="2000" dirty="0" err="1">
                <a:solidFill>
                  <a:schemeClr val="dk1"/>
                </a:solidFill>
                <a:ea typeface="Open Sans"/>
              </a:rPr>
              <a:t>informaes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-hospitalares-sus)</a:t>
            </a:r>
            <a:endParaRPr lang="pt-BR" dirty="0">
              <a:solidFill>
                <a:schemeClr val="dk1"/>
              </a:solidFill>
            </a:endParaRPr>
          </a:p>
          <a:p>
            <a:pPr marL="342900" indent="-342900" algn="just">
              <a:lnSpc>
                <a:spcPct val="150000"/>
              </a:lnSpc>
              <a:buSzPts val="1100"/>
              <a:buChar char="•"/>
            </a:pPr>
            <a:r>
              <a:rPr lang="pt-BR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Slides do Prof. Anderson das aulas da 2ª Semana de Imersão do curso de CD&amp;IA. </a:t>
            </a:r>
          </a:p>
          <a:p>
            <a:pPr marL="342900" indent="-342900" algn="just">
              <a:lnSpc>
                <a:spcPct val="150000"/>
              </a:lnSpc>
              <a:buSzPts val="1100"/>
              <a:buChar char="•"/>
            </a:pPr>
            <a:r>
              <a:rPr lang="pt-BR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Google </a:t>
            </a:r>
            <a:r>
              <a:rPr lang="pt-BR" sz="20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Colab</a:t>
            </a:r>
            <a:r>
              <a:rPr lang="pt-BR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https://colab.research.google.com/</a:t>
            </a:r>
            <a:endParaRPr lang="pt-BR" sz="20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342900" indent="-342900" algn="just">
              <a:lnSpc>
                <a:spcPct val="150000"/>
              </a:lnSpc>
              <a:buChar char="•"/>
            </a:pPr>
            <a:r>
              <a:rPr lang="pt-BR" sz="2000" dirty="0">
                <a:solidFill>
                  <a:schemeClr val="dk1"/>
                </a:solidFill>
                <a:ea typeface="Open Sans"/>
              </a:rPr>
              <a:t>Convenções SIH RD. Autor: Raphael Saldanha </a:t>
            </a:r>
            <a:r>
              <a:rPr lang="pt-BR" sz="2000" dirty="0" err="1">
                <a:solidFill>
                  <a:schemeClr val="dk1"/>
                </a:solidFill>
                <a:ea typeface="Open Sans"/>
              </a:rPr>
              <a:t>on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 Jan 19, 2018. Fonte: </a:t>
            </a:r>
            <a:r>
              <a:rPr lang="pt-BR" sz="2000" dirty="0" err="1">
                <a:solidFill>
                  <a:schemeClr val="dk1"/>
                </a:solidFill>
                <a:ea typeface="Open Sans"/>
              </a:rPr>
              <a:t>rfsaldanha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 / </a:t>
            </a:r>
            <a:r>
              <a:rPr lang="pt-BR" sz="2000" dirty="0" err="1">
                <a:solidFill>
                  <a:schemeClr val="dk1"/>
                </a:solidFill>
                <a:ea typeface="Open Sans"/>
              </a:rPr>
              <a:t>microdatasus</a:t>
            </a:r>
            <a:r>
              <a:rPr lang="pt-BR" sz="2000" dirty="0">
                <a:solidFill>
                  <a:schemeClr val="dk1"/>
                </a:solidFill>
                <a:ea typeface="Open Sans"/>
              </a:rPr>
              <a:t> (Github).</a:t>
            </a:r>
            <a:endParaRPr lang="pt-BR" dirty="0">
              <a:solidFill>
                <a:schemeClr val="dk1"/>
              </a:solidFill>
            </a:endParaRPr>
          </a:p>
          <a:p>
            <a:pPr>
              <a:buSzPts val="1100"/>
            </a:pPr>
            <a:endParaRPr lang="pt-BR" sz="20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100"/>
            </a:pPr>
            <a:endParaRPr lang="pt-BR" sz="20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pt-BR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896a4ad6f_0_53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ANEXOS</a:t>
            </a:r>
            <a:endParaRPr/>
          </a:p>
        </p:txBody>
      </p:sp>
      <p:sp>
        <p:nvSpPr>
          <p:cNvPr id="81" name="Google Shape;81;g2d896a4ad6f_0_53"/>
          <p:cNvSpPr txBox="1"/>
          <p:nvPr/>
        </p:nvSpPr>
        <p:spPr>
          <a:xfrm>
            <a:off x="579775" y="1331500"/>
            <a:ext cx="108927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7350">
              <a:buSzPts val="2500"/>
              <a:buFont typeface="Open Sans"/>
              <a:buChar char="●"/>
            </a:pPr>
            <a:r>
              <a:rPr lang="pt-BR" sz="2500">
                <a:latin typeface="Open Sans"/>
                <a:ea typeface="Open Sans"/>
                <a:cs typeface="Open Sans"/>
                <a:sym typeface="Open Sans"/>
              </a:rPr>
              <a:t>Notebook (Trabalho_Imersao_06fev) desenvolvido durante a 2ª semana de imersão.</a:t>
            </a:r>
            <a:endParaRPr lang="pt-BR" sz="2500">
              <a:latin typeface="Open Sans"/>
              <a:ea typeface="Open Sans"/>
              <a:cs typeface="Open Sans"/>
            </a:endParaRPr>
          </a:p>
          <a:p>
            <a:pPr marL="457200" indent="-387350">
              <a:buSzPts val="2500"/>
              <a:buFont typeface="Open Sans"/>
              <a:buChar char="●"/>
            </a:pPr>
            <a:r>
              <a:rPr lang="pt-BR" sz="2500">
                <a:latin typeface="Open Sans"/>
                <a:ea typeface="Open Sans"/>
                <a:cs typeface="Open Sans"/>
              </a:rPr>
              <a:t>Base (</a:t>
            </a:r>
            <a:r>
              <a:rPr lang="pt-BR" sz="2500" err="1">
                <a:latin typeface="Open Sans"/>
                <a:ea typeface="Open Sans"/>
                <a:cs typeface="Open Sans"/>
              </a:rPr>
              <a:t>dengue_csv</a:t>
            </a:r>
            <a:r>
              <a:rPr lang="pt-BR" sz="2500">
                <a:latin typeface="Open Sans"/>
                <a:ea typeface="Open Sans"/>
                <a:cs typeface="Open Sans"/>
              </a:rPr>
              <a:t>) tratada durante a 2ª semana de imersão.</a:t>
            </a:r>
            <a:endParaRPr lang="pt-BR"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>
          <a:extLst>
            <a:ext uri="{FF2B5EF4-FFF2-40B4-BE49-F238E27FC236}">
              <a16:creationId xmlns:a16="http://schemas.microsoft.com/office/drawing/2014/main" id="{31B735D2-4F7A-1D8C-82FE-FF26B9DF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27e59155_0_1492">
            <a:extLst>
              <a:ext uri="{FF2B5EF4-FFF2-40B4-BE49-F238E27FC236}">
                <a16:creationId xmlns:a16="http://schemas.microsoft.com/office/drawing/2014/main" id="{47A6621A-2999-CC2C-AE8E-CC6A0BFE3BA0}"/>
              </a:ext>
            </a:extLst>
          </p:cNvPr>
          <p:cNvSpPr txBox="1"/>
          <p:nvPr/>
        </p:nvSpPr>
        <p:spPr>
          <a:xfrm>
            <a:off x="740525" y="1461975"/>
            <a:ext cx="962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g22427e59155_0_1492">
            <a:extLst>
              <a:ext uri="{FF2B5EF4-FFF2-40B4-BE49-F238E27FC236}">
                <a16:creationId xmlns:a16="http://schemas.microsoft.com/office/drawing/2014/main" id="{0BAA6344-36EC-4220-C58A-2A1AFE9B4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37" name="Google Shape;37;g22427e59155_0_1492">
            <a:extLst>
              <a:ext uri="{FF2B5EF4-FFF2-40B4-BE49-F238E27FC236}">
                <a16:creationId xmlns:a16="http://schemas.microsoft.com/office/drawing/2014/main" id="{45C20D74-1FC2-23C9-BCD2-EC9A0E6AC476}"/>
              </a:ext>
            </a:extLst>
          </p:cNvPr>
          <p:cNvSpPr txBox="1"/>
          <p:nvPr/>
        </p:nvSpPr>
        <p:spPr>
          <a:xfrm>
            <a:off x="709171" y="1457005"/>
            <a:ext cx="107646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 dengue é uma doença viral transmitida pela picada da fêmea do mosquito </a:t>
            </a:r>
            <a:r>
              <a:rPr lang="pt-BR" sz="2000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Aedes aegypt, </a:t>
            </a:r>
            <a:r>
              <a:rPr lang="pt-BR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infectado pelo vírus da dengue. Embora na maior parte dos casos seja benigna, pode evoluir para formas graves. </a:t>
            </a:r>
            <a:endParaRPr lang="pt-BR" dirty="0">
              <a:solidFill>
                <a:schemeClr val="tx1"/>
              </a:solidFill>
            </a:endParaRPr>
          </a:p>
          <a:p>
            <a:endParaRPr lang="pt-BR" sz="2000">
              <a:solidFill>
                <a:schemeClr val="tx1"/>
              </a:solidFill>
              <a:ea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Tradicionalmente, era uma doença delimitada, mais prevalente no verão e em regiões úmidas e quentes.</a:t>
            </a:r>
            <a:endParaRPr lang="pt-BR">
              <a:solidFill>
                <a:schemeClr val="tx1"/>
              </a:solidFill>
            </a:endParaRPr>
          </a:p>
          <a:p>
            <a:endParaRPr lang="pt-BR" sz="2000">
              <a:solidFill>
                <a:schemeClr val="tx1"/>
              </a:solidFill>
              <a:ea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No entanto, em 2024, observou-se uma mudança no perfil epidemiológico, o que ocasionou um aumento de internações e mortes em diversas regiões do Brasil.</a:t>
            </a:r>
            <a:endParaRPr lang="pt-BR" dirty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  <a:ea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Considerando a relevância desta doença para a saúde pública em 2024, que causou sobrecarga nos hospitais e risco de colapso em alguns estados, é importante avaliar os custos gerados pelas internações de indivíduos com diagnóstico de dengue e de febre hemorrágica causada pela dengue. </a:t>
            </a:r>
            <a:endParaRPr lang="pt-BR" sz="20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5630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>
          <a:extLst>
            <a:ext uri="{FF2B5EF4-FFF2-40B4-BE49-F238E27FC236}">
              <a16:creationId xmlns:a16="http://schemas.microsoft.com/office/drawing/2014/main" id="{60B4BAC5-E115-3532-44C9-A0A9FCF74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2427e59155_0_355">
            <a:extLst>
              <a:ext uri="{FF2B5EF4-FFF2-40B4-BE49-F238E27FC236}">
                <a16:creationId xmlns:a16="http://schemas.microsoft.com/office/drawing/2014/main" id="{9229E2E4-ED31-F404-3444-9F790948D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44" name="Google Shape;44;g22427e59155_0_355">
            <a:extLst>
              <a:ext uri="{FF2B5EF4-FFF2-40B4-BE49-F238E27FC236}">
                <a16:creationId xmlns:a16="http://schemas.microsoft.com/office/drawing/2014/main" id="{F1F1E65F-360E-C684-3B1A-C1603059C75C}"/>
              </a:ext>
            </a:extLst>
          </p:cNvPr>
          <p:cNvSpPr txBox="1"/>
          <p:nvPr/>
        </p:nvSpPr>
        <p:spPr>
          <a:xfrm>
            <a:off x="729575" y="1550350"/>
            <a:ext cx="110232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pt-BR" sz="2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Objetivo Geral</a:t>
            </a:r>
            <a:endParaRPr lang="pt-BR" sz="2100" b="1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algn="just"/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algn="just"/>
            <a:r>
              <a:rPr lang="pt-BR" sz="21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Avaliar os fatores que impactaram nos custos das internações de indivíduos com idade igual ou maior que 1 ano, no Distrito Federal, durante o mês de março de 2024, a partir dos dados disponíveis no banco de dados do SIH.</a:t>
            </a:r>
            <a:endParaRPr lang="pt-BR">
              <a:solidFill>
                <a:schemeClr val="tx1"/>
              </a:solidFill>
            </a:endParaRPr>
          </a:p>
          <a:p>
            <a:pPr algn="just"/>
            <a:endParaRPr lang="pt-BR" sz="21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1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Objetivos Específicos</a:t>
            </a:r>
            <a:endParaRPr lang="pt-BR" b="1" dirty="0">
              <a:solidFill>
                <a:schemeClr val="tx1"/>
              </a:solidFill>
            </a:endParaRPr>
          </a:p>
          <a:p>
            <a:pPr algn="just"/>
            <a:r>
              <a:rPr lang="pt-BR" sz="21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Fazer uma análise exploratória para compreender o impacto das diferentes variáveis presentes na tabela de SIH nos custos de internação causada pela dengue no período avaliado.</a:t>
            </a:r>
            <a:endParaRPr lang="pt-BR" sz="21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algn="just"/>
            <a:endParaRPr lang="pt-BR" sz="2100" dirty="0">
              <a:latin typeface="Open Sans"/>
              <a:ea typeface="Open Sans"/>
              <a:cs typeface="Open Sans"/>
            </a:endParaRPr>
          </a:p>
          <a:p>
            <a:pPr algn="just"/>
            <a:r>
              <a:rPr lang="pt-BR" sz="21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Propor um modelo preditivo de estimativa de custos visando apoiar o gestor distrital nas tomadas de decisão, incluindo a alocação de recursos financeiros.</a:t>
            </a: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8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896a4ad6f_0_6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51" name="Google Shape;51;g2d896a4ad6f_0_6"/>
          <p:cNvSpPr txBox="1"/>
          <p:nvPr/>
        </p:nvSpPr>
        <p:spPr>
          <a:xfrm>
            <a:off x="298254" y="1277180"/>
            <a:ext cx="110232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1950" algn="just"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Foi selecionada a base referente ao mês de março/2024 do SIH.</a:t>
            </a:r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7200" indent="-361950" algn="just"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Foi feito o carregamento da base considerando a dificuldade devido ao seu tamanho (700Mega).</a:t>
            </a:r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7200" indent="-361950" algn="just"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Ao estudar o banco de dados verificou-se que a coluna “DIAG_PRINC” apresentava as informações referentes à CID. Foram selecionados os “DIAG_PRINC” relacionados à CID A90 e CID A91 que correspondem à dengue e dengue hemorrágica.</a:t>
            </a:r>
            <a:endParaRPr lang="pt-BR">
              <a:solidFill>
                <a:schemeClr val="tx1"/>
              </a:solidFill>
              <a:ea typeface="Open Sans"/>
            </a:endParaRPr>
          </a:p>
          <a:p>
            <a:pPr marL="457200" indent="-361950" algn="just"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Quanto à idade, foram selecionados indivíduos a partir de 1 ano. As crianças com menos de 1 ano não foram incluídas devido à dificuldade em incluir no modelo  idades em meses e dias. </a:t>
            </a:r>
            <a:endParaRPr lang="pt-BR">
              <a:solidFill>
                <a:schemeClr val="tx1"/>
              </a:solidFill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Adicionalmente, foi verificado de forma exploratória que a dengue foi uma causa de internação pouco representativa para crianças abaixo de 1 ano.</a:t>
            </a:r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Foi utilizado o UF_ZI 530000 que representa o DF.</a:t>
            </a:r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7200" indent="-361950" algn="just"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As varáveis foram analisadas individualmente, tendo sido excluídas: as variáveis desconhecidas e as variáveis textuais de acordo com o documento “Convenções”, bem como as consideradas não relacionadas ao objetivo do trabalho.</a:t>
            </a:r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8002554A-1D86-900A-3B45-21602BC4C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896a4ad6f_0_6">
            <a:extLst>
              <a:ext uri="{FF2B5EF4-FFF2-40B4-BE49-F238E27FC236}">
                <a16:creationId xmlns:a16="http://schemas.microsoft.com/office/drawing/2014/main" id="{648469A7-2DF1-380E-BEF8-DCBE50018C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51" name="Google Shape;51;g2d896a4ad6f_0_6">
            <a:extLst>
              <a:ext uri="{FF2B5EF4-FFF2-40B4-BE49-F238E27FC236}">
                <a16:creationId xmlns:a16="http://schemas.microsoft.com/office/drawing/2014/main" id="{6BBEA37F-6E5C-7DF3-8026-1934EA0D7E95}"/>
              </a:ext>
            </a:extLst>
          </p:cNvPr>
          <p:cNvSpPr txBox="1"/>
          <p:nvPr/>
        </p:nvSpPr>
        <p:spPr>
          <a:xfrm>
            <a:off x="729575" y="1093155"/>
            <a:ext cx="11023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Apesar da variável relacionada à infecção hospitalar INF_HOSP ter sido inicialmente selecionada, ela foi excluída posteriormente por não ter registro (entradas válidas) na base utilizada. </a:t>
            </a:r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Foi criada a base filtrada denominada “dengue” com 15 colunas e 2209 linhas.</a:t>
            </a:r>
            <a:endParaRPr lang="pt-BR" sz="21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4A5F54-B55A-804B-0366-110EF872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92" y="2755745"/>
            <a:ext cx="3292125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0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896a4ad6f_0_11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58" name="Google Shape;58;g2d896a4ad6f_0_11"/>
          <p:cNvSpPr txBox="1"/>
          <p:nvPr/>
        </p:nvSpPr>
        <p:spPr>
          <a:xfrm>
            <a:off x="729575" y="1339338"/>
            <a:ext cx="110232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As variáveis selecionadas não apresentam valores faltantes.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A contagem de valores mostraram predominância de internações por dengue clássica (A90) em relação à dengue hemorrágica (A91) no DF em março/2024.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CC0ECD-ABBD-F990-A340-2802C8EC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46" y="3139935"/>
            <a:ext cx="3063505" cy="2072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1FE54CB7-F6CD-99BB-1F12-62130055F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896a4ad6f_0_11">
            <a:extLst>
              <a:ext uri="{FF2B5EF4-FFF2-40B4-BE49-F238E27FC236}">
                <a16:creationId xmlns:a16="http://schemas.microsoft.com/office/drawing/2014/main" id="{AA1F8D19-7E6B-A7A0-9A3E-437D21206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58" name="Google Shape;58;g2d896a4ad6f_0_11">
            <a:extLst>
              <a:ext uri="{FF2B5EF4-FFF2-40B4-BE49-F238E27FC236}">
                <a16:creationId xmlns:a16="http://schemas.microsoft.com/office/drawing/2014/main" id="{7208C850-3F55-1378-C101-87F594389AAD}"/>
              </a:ext>
            </a:extLst>
          </p:cNvPr>
          <p:cNvSpPr txBox="1"/>
          <p:nvPr/>
        </p:nvSpPr>
        <p:spPr>
          <a:xfrm>
            <a:off x="729575" y="1119533"/>
            <a:ext cx="110232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Para estudar a distribuição da variável de custo total de internação (possível variável independente) na base filtrada (dengue), foi feito um gráfico de frequência e um </a:t>
            </a:r>
            <a:r>
              <a:rPr lang="pt-BR" sz="2100" err="1">
                <a:latin typeface="Open Sans"/>
                <a:ea typeface="Open Sans"/>
                <a:cs typeface="Open Sans"/>
                <a:sym typeface="Open Sans"/>
              </a:rPr>
              <a:t>boxplot</a:t>
            </a: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 que indicaram uma alta prevalência de valores outliers.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DD781D-7257-F574-7071-46C65E65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2" y="2713278"/>
            <a:ext cx="5527094" cy="36347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970EE5-ECA4-C9E9-F2AE-721424AE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66" y="2377891"/>
            <a:ext cx="3751380" cy="43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8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96a4ad6f_0_21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65" name="Google Shape;65;g2d896a4ad6f_0_21"/>
          <p:cNvSpPr txBox="1"/>
          <p:nvPr/>
        </p:nvSpPr>
        <p:spPr>
          <a:xfrm>
            <a:off x="729575" y="1137120"/>
            <a:ext cx="110232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1950" algn="just">
              <a:buSzPts val="2100"/>
              <a:buFont typeface="Open Sans"/>
              <a:buChar char="●"/>
            </a:pPr>
            <a:r>
              <a:rPr lang="pt-BR" sz="2100" dirty="0">
                <a:latin typeface="Open Sans"/>
                <a:ea typeface="Open Sans"/>
                <a:cs typeface="Open Sans"/>
                <a:sym typeface="Open Sans"/>
              </a:rPr>
              <a:t>A matriz de correlações indicou que as variáveis de valores (VAL) eram altamente relacionadas (</a:t>
            </a:r>
            <a:r>
              <a:rPr lang="pt-BR" sz="2100" err="1">
                <a:latin typeface="Open Sans"/>
                <a:ea typeface="Open Sans"/>
                <a:cs typeface="Open Sans"/>
                <a:sym typeface="Open Sans"/>
              </a:rPr>
              <a:t>multicolinearidade</a:t>
            </a:r>
            <a:r>
              <a:rPr lang="pt-BR" sz="2100" dirty="0">
                <a:latin typeface="Open Sans"/>
                <a:ea typeface="Open Sans"/>
                <a:cs typeface="Open Sans"/>
                <a:sym typeface="Open Sans"/>
              </a:rPr>
              <a:t>), o que poderia enviesar um possível modelo de regressão linear. </a:t>
            </a:r>
            <a:endParaRPr sz="2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E378EC-0FBC-737D-F4A8-7B5D14F5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6" y="2268026"/>
            <a:ext cx="5909650" cy="4276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7E2BA268-10E5-6CA6-213A-96101F43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96a4ad6f_0_21">
            <a:extLst>
              <a:ext uri="{FF2B5EF4-FFF2-40B4-BE49-F238E27FC236}">
                <a16:creationId xmlns:a16="http://schemas.microsoft.com/office/drawing/2014/main" id="{0313D8C6-6584-4453-B061-6708F4AAE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65" name="Google Shape;65;g2d896a4ad6f_0_21">
            <a:extLst>
              <a:ext uri="{FF2B5EF4-FFF2-40B4-BE49-F238E27FC236}">
                <a16:creationId xmlns:a16="http://schemas.microsoft.com/office/drawing/2014/main" id="{4647E4D4-AFE8-75FC-42B6-C8C49D5B6577}"/>
              </a:ext>
            </a:extLst>
          </p:cNvPr>
          <p:cNvSpPr txBox="1"/>
          <p:nvPr/>
        </p:nvSpPr>
        <p:spPr>
          <a:xfrm>
            <a:off x="729575" y="1242624"/>
            <a:ext cx="11023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latin typeface="Open Sans"/>
                <a:ea typeface="Open Sans"/>
                <a:cs typeface="Open Sans"/>
                <a:sym typeface="Open Sans"/>
              </a:rPr>
              <a:t>Iniciou-se um estudo de regressão linear com o objetivo de avaliar o quanto a variável DIAS_PERM (dias de permanência) poderia explicar a variável VAL_TOT (valor total da internação).  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 modelo proposto explica 55,8% da variável VAL_TOT.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B16CF7-DF62-8D77-18BF-A53DC9A6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63" y="2632211"/>
            <a:ext cx="592887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2285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1162</Words>
  <Application>Microsoft Office PowerPoint</Application>
  <PresentationFormat>Widescreen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Open Sans</vt:lpstr>
      <vt:lpstr>Arial</vt:lpstr>
      <vt:lpstr>Calibri</vt:lpstr>
      <vt:lpstr>3_Tema do Office</vt:lpstr>
      <vt:lpstr>Apresentação do PowerPoint</vt:lpstr>
      <vt:lpstr>JUSTIFICATIVA</vt:lpstr>
      <vt:lpstr>OBJETIVOS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CONSIDERAÇÕES FINAIS</vt:lpstr>
      <vt:lpstr>Referências</vt:lpstr>
      <vt:lpstr>ANEXOS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Patrick da Silva Virgulino</dc:creator>
  <cp:lastModifiedBy>Stefania Schimaneski Piras</cp:lastModifiedBy>
  <cp:revision>94</cp:revision>
  <dcterms:created xsi:type="dcterms:W3CDTF">2024-03-13T14:28:02Z</dcterms:created>
  <dcterms:modified xsi:type="dcterms:W3CDTF">2025-02-17T02:17:54Z</dcterms:modified>
</cp:coreProperties>
</file>