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0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y-AM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4AEC7-25C6-4EA8-978B-2C994C59EED2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y-AM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hy-AM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y-AM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20156-239F-4F23-B964-85135BAC86C0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9097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20156-239F-4F23-B964-85135BAC86C0}" type="slidenum">
              <a:rPr lang="hy-AM" smtClean="0"/>
              <a:t>8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2533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8033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6545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42593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43271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78299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8437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1356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5105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8065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8269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4042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278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5251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y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416803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y-A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A05A2AE-EBBB-4F15-9B53-F28BCF6D45BB}" type="datetimeFigureOut">
              <a:rPr lang="hy-AM" smtClean="0"/>
              <a:t>13.05.2022</a:t>
            </a:fld>
            <a:endParaRPr lang="hy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BDDC40-28C2-41BE-98AB-B393DEC67578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407994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eZjAuhKJflYgddPmI6VI8r/Untitled?node-id=0%3A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eta28/MooN/blob/main/index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eta28/MooN/blob/main/css/style.css,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eta28/MooN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miro.com/app/board/o9J_lJmEkQk=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6B22A-3B28-ED35-1640-829DA6C1E591}"/>
              </a:ext>
            </a:extLst>
          </p:cNvPr>
          <p:cNvSpPr txBox="1"/>
          <p:nvPr/>
        </p:nvSpPr>
        <p:spPr>
          <a:xfrm>
            <a:off x="354330" y="303014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4000" dirty="0" err="1">
                <a:latin typeface="Amrys Extrabold" panose="020E0904060008020204" pitchFamily="34" charset="0"/>
                <a:cs typeface="Amrys Extrabold" panose="020E0904060008020204" pitchFamily="34" charset="0"/>
              </a:rPr>
              <a:t>Ի՞նչ</a:t>
            </a:r>
            <a:r>
              <a:rPr lang="hy-AM" sz="4000" dirty="0">
                <a:latin typeface="Amrys Extrabold" panose="020E0904060008020204" pitchFamily="34" charset="0"/>
                <a:cs typeface="Amrys Extrabold" panose="020E0904060008020204" pitchFamily="34" charset="0"/>
              </a:rPr>
              <a:t> ենք ուսումնասիրելու</a:t>
            </a:r>
            <a:endParaRPr lang="hy-AM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E561-61B1-3422-BFE9-F94DC7BB7B45}"/>
              </a:ext>
            </a:extLst>
          </p:cNvPr>
          <p:cNvSpPr txBox="1"/>
          <p:nvPr/>
        </p:nvSpPr>
        <p:spPr>
          <a:xfrm>
            <a:off x="491490" y="1374212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 err="1">
                <a:latin typeface="Amrys Light" panose="020E0304060008020204" pitchFamily="34" charset="0"/>
                <a:cs typeface="Amrys Light" panose="020E0304060008020204" pitchFamily="34" charset="0"/>
              </a:rPr>
              <a:t>Ի՞նչ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 է </a:t>
            </a:r>
            <a:r>
              <a:rPr lang="hy-AM" dirty="0" err="1">
                <a:latin typeface="Amrys Light" panose="020E0304060008020204" pitchFamily="34" charset="0"/>
                <a:cs typeface="Amrys Light" panose="020E0304060008020204" pitchFamily="34" charset="0"/>
              </a:rPr>
              <a:t>համացանցը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4814C-8A09-6061-98FF-6C8FA6703024}"/>
              </a:ext>
            </a:extLst>
          </p:cNvPr>
          <p:cNvSpPr txBox="1"/>
          <p:nvPr/>
        </p:nvSpPr>
        <p:spPr>
          <a:xfrm>
            <a:off x="491490" y="1868193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 err="1">
                <a:latin typeface="Amrys Light" panose="020E0304060008020204" pitchFamily="34" charset="0"/>
                <a:cs typeface="Amrys Light" panose="020E0304060008020204" pitchFamily="34" charset="0"/>
              </a:rPr>
              <a:t>Ի՞նչ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 կարող ենք անել նրա միջոցով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BB7E9-5BA8-5773-7DE4-6B4B1277996A}"/>
              </a:ext>
            </a:extLst>
          </p:cNvPr>
          <p:cNvSpPr txBox="1"/>
          <p:nvPr/>
        </p:nvSpPr>
        <p:spPr>
          <a:xfrm>
            <a:off x="491490" y="2362174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dirty="0" err="1">
                <a:latin typeface="Amrys Light" panose="020E0304060008020204" pitchFamily="34" charset="0"/>
                <a:cs typeface="Amrys Light" panose="020E0304060008020204" pitchFamily="34" charset="0"/>
              </a:rPr>
              <a:t>MooN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 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խանութ սրահների ցանց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AF4F5-8493-FC86-0DDD-12C3ED48274F}"/>
              </a:ext>
            </a:extLst>
          </p:cNvPr>
          <p:cNvSpPr txBox="1"/>
          <p:nvPr/>
        </p:nvSpPr>
        <p:spPr>
          <a:xfrm>
            <a:off x="491490" y="2843553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 err="1">
                <a:latin typeface="Amrys Light" panose="020E0304060008020204" pitchFamily="34" charset="0"/>
                <a:cs typeface="Amrys Light" panose="020E0304060008020204" pitchFamily="34" charset="0"/>
              </a:rPr>
              <a:t>Ի՞նչ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 խնդիր պետք է լուծենք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8065B-79EF-8C7F-5801-40740CFF561A}"/>
              </a:ext>
            </a:extLst>
          </p:cNvPr>
          <p:cNvSpPr txBox="1"/>
          <p:nvPr/>
        </p:nvSpPr>
        <p:spPr>
          <a:xfrm>
            <a:off x="491490" y="3324932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Կայքի ճարտարապետության մշակումը 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Miro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 հավելվածում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1299D-A63F-DD44-1EE4-2D05BB122908}"/>
              </a:ext>
            </a:extLst>
          </p:cNvPr>
          <p:cNvSpPr txBox="1"/>
          <p:nvPr/>
        </p:nvSpPr>
        <p:spPr>
          <a:xfrm>
            <a:off x="491490" y="4314481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Կայքի դիզայնի մշակումը 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UX/UI 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դիզայն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43A43-6337-8595-D266-83AE999441DA}"/>
              </a:ext>
            </a:extLst>
          </p:cNvPr>
          <p:cNvSpPr txBox="1"/>
          <p:nvPr/>
        </p:nvSpPr>
        <p:spPr>
          <a:xfrm>
            <a:off x="491490" y="5236797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Կայքի դիզայնի մշակումը 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Figma-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ի տիրույթում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91791-2E1B-6833-5382-0936CE4DBFE6}"/>
              </a:ext>
            </a:extLst>
          </p:cNvPr>
          <p:cNvSpPr txBox="1"/>
          <p:nvPr/>
        </p:nvSpPr>
        <p:spPr>
          <a:xfrm>
            <a:off x="491490" y="3833129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Կայքի դիզայնի մշակումը եղանակները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FBFD0-54A2-FFB9-D87D-6819612631A0}"/>
              </a:ext>
            </a:extLst>
          </p:cNvPr>
          <p:cNvSpPr txBox="1"/>
          <p:nvPr/>
        </p:nvSpPr>
        <p:spPr>
          <a:xfrm>
            <a:off x="491490" y="5730778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dirty="0" err="1">
                <a:latin typeface="Amrys Light" panose="020E0304060008020204" pitchFamily="34" charset="0"/>
                <a:cs typeface="Amrys Light" panose="020E0304060008020204" pitchFamily="34" charset="0"/>
              </a:rPr>
              <a:t>FrontEnd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 Web Development (html &amp; </a:t>
            </a:r>
            <a:r>
              <a:rPr lang="en-US" dirty="0" err="1">
                <a:latin typeface="Amrys Light" panose="020E0304060008020204" pitchFamily="34" charset="0"/>
                <a:cs typeface="Amrys Light" panose="020E0304060008020204" pitchFamily="34" charset="0"/>
              </a:rPr>
              <a:t>css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)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28FDF-1B66-486C-2DCF-F25BE646FF32}"/>
              </a:ext>
            </a:extLst>
          </p:cNvPr>
          <p:cNvSpPr txBox="1"/>
          <p:nvPr/>
        </p:nvSpPr>
        <p:spPr>
          <a:xfrm>
            <a:off x="491490" y="6223761"/>
            <a:ext cx="6103620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Web 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կայքի հրապարակումը </a:t>
            </a:r>
            <a:r>
              <a:rPr lang="en-US" dirty="0">
                <a:latin typeface="Amrys Light" panose="020E0304060008020204" pitchFamily="34" charset="0"/>
                <a:cs typeface="Amrys Light" panose="020E0304060008020204" pitchFamily="34" charset="0"/>
              </a:rPr>
              <a:t>GitHub-</a:t>
            </a:r>
            <a:r>
              <a:rPr lang="hy-AM" dirty="0">
                <a:latin typeface="Amrys Light" panose="020E0304060008020204" pitchFamily="34" charset="0"/>
                <a:cs typeface="Amrys Light" panose="020E0304060008020204" pitchFamily="34" charset="0"/>
              </a:rPr>
              <a:t>ում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DA292C-1B22-330D-1680-2FD1D0109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408" y="1923366"/>
            <a:ext cx="1724025" cy="38195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6230901-CD6D-4D0F-983D-99B32F7A0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1612" y="866431"/>
            <a:ext cx="2047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3A3C2-B98D-35C7-CA6E-E97984C1F48B}"/>
              </a:ext>
            </a:extLst>
          </p:cNvPr>
          <p:cNvSpPr txBox="1"/>
          <p:nvPr/>
        </p:nvSpPr>
        <p:spPr>
          <a:xfrm>
            <a:off x="3044190" y="639899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UX Design</a:t>
            </a:r>
            <a:endParaRPr lang="hy-AM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2E456-A9A0-7A27-9C00-5BE2F946F843}"/>
              </a:ext>
            </a:extLst>
          </p:cNvPr>
          <p:cNvSpPr txBox="1"/>
          <p:nvPr/>
        </p:nvSpPr>
        <p:spPr>
          <a:xfrm>
            <a:off x="396240" y="2886659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UX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user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experience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օգտատիրոջ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փորձառություն։ </a:t>
            </a:r>
            <a:endParaRPr lang="en-US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71E87-A919-D665-A688-C12DA522BE1A}"/>
              </a:ext>
            </a:extLst>
          </p:cNvPr>
          <p:cNvSpPr txBox="1"/>
          <p:nvPr/>
        </p:nvSpPr>
        <p:spPr>
          <a:xfrm>
            <a:off x="415290" y="4410144"/>
            <a:ext cx="6103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Օգտատիրոջ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փորձը կախված է բազմաթիվ գործոններից՝ </a:t>
            </a:r>
            <a:endParaRPr lang="en-US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կայքի ճարտարապետություն, </a:t>
            </a:r>
            <a:endParaRPr lang="en-US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գրաֆիկ դիզայն, </a:t>
            </a:r>
            <a:endParaRPr lang="en-US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հասկանալի տեքստ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2C907-F71C-C4BA-B342-B346A67C0191}"/>
              </a:ext>
            </a:extLst>
          </p:cNvPr>
          <p:cNvSpPr txBox="1"/>
          <p:nvPr/>
        </p:nvSpPr>
        <p:spPr>
          <a:xfrm>
            <a:off x="415290" y="5957500"/>
            <a:ext cx="4598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* 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UX </a:t>
            </a:r>
            <a:r>
              <a:rPr lang="hy-AM" sz="12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դիզայները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2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պրոյեկտավորող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է, որն ուսումնասիրում է </a:t>
            </a:r>
            <a:r>
              <a:rPr lang="hy-AM" sz="12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օգտատերերի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կարիքները, մշակում է </a:t>
            </a:r>
            <a:r>
              <a:rPr lang="hy-AM" sz="12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ինտերֆեյսերի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աշխատանքի տրամաբանական սխեմաներ</a:t>
            </a:r>
            <a:r>
              <a:rPr lang="en-US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կազմում է տեխնիկական առաջադրանք UI </a:t>
            </a:r>
            <a:r>
              <a:rPr lang="hy-AM" sz="12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դիզայների</a:t>
            </a:r>
            <a:r>
              <a:rPr lang="hy-AM" sz="12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համար։</a:t>
            </a:r>
            <a:endParaRPr lang="hy-AM" sz="1200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44B4B-7421-7046-AC65-F263660E3C5C}"/>
              </a:ext>
            </a:extLst>
          </p:cNvPr>
          <p:cNvSpPr txBox="1"/>
          <p:nvPr/>
        </p:nvSpPr>
        <p:spPr>
          <a:xfrm>
            <a:off x="396240" y="3418352"/>
            <a:ext cx="678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Պարզ ու հասկանալի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շնորհիվ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օգտատերը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հեշտությամբ կատարում է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թիրախային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գործողությունը։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0DFD85A-3870-911F-04CD-9587A194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28" y="2634735"/>
            <a:ext cx="3185332" cy="31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7D91B6-CFCF-13FD-F866-14CF79B03B7F}"/>
              </a:ext>
            </a:extLst>
          </p:cNvPr>
          <p:cNvSpPr txBox="1"/>
          <p:nvPr/>
        </p:nvSpPr>
        <p:spPr>
          <a:xfrm>
            <a:off x="2907030" y="641599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UI Design</a:t>
            </a:r>
            <a:endParaRPr lang="hy-AM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E6CDA-4B4E-9A48-D4B4-AD7FCBF4A684}"/>
              </a:ext>
            </a:extLst>
          </p:cNvPr>
          <p:cNvSpPr txBox="1"/>
          <p:nvPr/>
        </p:nvSpPr>
        <p:spPr>
          <a:xfrm>
            <a:off x="621030" y="324433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User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interface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՝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օգտատիրոջ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25B5-C45A-E54B-6B2F-EABCA20028FC}"/>
              </a:ext>
            </a:extLst>
          </p:cNvPr>
          <p:cNvSpPr txBox="1"/>
          <p:nvPr/>
        </p:nvSpPr>
        <p:spPr>
          <a:xfrm>
            <a:off x="499110" y="4013041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UI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դիզայնը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ներառում է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գրաֆիկական հատվածի աշխատանքը՝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անիմացիա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ինլուստրացիա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կոճակներ, մենյու,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սլայդերներ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լուսանկարներ,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տառատեսակներ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։</a:t>
            </a:r>
            <a:endParaRPr lang="hy-AM" sz="16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6127E-7A95-8414-CF07-2CE6C9B33B30}"/>
              </a:ext>
            </a:extLst>
          </p:cNvPr>
          <p:cNvSpPr txBox="1"/>
          <p:nvPr/>
        </p:nvSpPr>
        <p:spPr>
          <a:xfrm>
            <a:off x="499110" y="5508515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UI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դիզայների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գլխավոր նպատակն է օգնել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օգտատիրոջն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արագ և առանց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սթրեսի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հասկանալ, թե ինչպես է պետք փոխազդել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պրոդուկտի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հետ։</a:t>
            </a:r>
            <a:endParaRPr lang="hy-AM" sz="16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155B1F-25D7-5C3E-EC7D-BBE641848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6312" r="9149" b="18227"/>
          <a:stretch/>
        </p:blipFill>
        <p:spPr bwMode="auto">
          <a:xfrm>
            <a:off x="7120890" y="2447786"/>
            <a:ext cx="4572000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9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D4E7ED-14E1-F319-A3E4-7FE1991C1DDC}"/>
              </a:ext>
            </a:extLst>
          </p:cNvPr>
          <p:cNvSpPr txBox="1"/>
          <p:nvPr/>
        </p:nvSpPr>
        <p:spPr>
          <a:xfrm>
            <a:off x="2556510" y="572334"/>
            <a:ext cx="6103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Figma</a:t>
            </a:r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 միջավայր</a:t>
            </a:r>
            <a:endParaRPr lang="hy-AM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B9413-A81F-1D07-EF32-9B3745AD0154}"/>
              </a:ext>
            </a:extLst>
          </p:cNvPr>
          <p:cNvSpPr txBox="1"/>
          <p:nvPr/>
        </p:nvSpPr>
        <p:spPr>
          <a:xfrm>
            <a:off x="598170" y="2505670"/>
            <a:ext cx="4857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Figma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»-ն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վեկտորային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գրաֆիկայի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խմբագիր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նախատիպերի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ստեղծման գործիք է, որը հիմնականում աշխատում է ինտերնետում</a:t>
            </a:r>
            <a:r>
              <a:rPr lang="hy-AM" dirty="0"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EFB72-E058-54B9-E792-4DFEC2B648B5}"/>
              </a:ext>
            </a:extLst>
          </p:cNvPr>
          <p:cNvSpPr txBox="1"/>
          <p:nvPr/>
        </p:nvSpPr>
        <p:spPr>
          <a:xfrm>
            <a:off x="960118" y="3611343"/>
            <a:ext cx="394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Այն կենտրոնանում է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UI-ի դիզայնի օգտագործման վրա։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5C51A-CFB9-CCCA-3485-1DF76C4BEEAF}"/>
              </a:ext>
            </a:extLst>
          </p:cNvPr>
          <p:cNvSpPr txBox="1"/>
          <p:nvPr/>
        </p:nvSpPr>
        <p:spPr>
          <a:xfrm>
            <a:off x="1344931" y="4451090"/>
            <a:ext cx="475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Figma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»-ի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ինտերֆեյսն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շատ մատչելի է համեմատ մրցակից հավելվածների, բացի այդ 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Figma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»-ում կարող են աշխատել թիմեր։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D1106-0C46-4618-C98F-91351FDC40E1}"/>
              </a:ext>
            </a:extLst>
          </p:cNvPr>
          <p:cNvSpPr txBox="1"/>
          <p:nvPr/>
        </p:nvSpPr>
        <p:spPr>
          <a:xfrm>
            <a:off x="1828800" y="5566826"/>
            <a:ext cx="4751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Աշխատանքի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ընթացքւմ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կատարված ցանկացած փոփոխություն հասանելի է դառնում մյուս մասնակիցներին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օնլայն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ռեժիմում։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B326D0-C122-81D1-5C13-0542B4D87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082" y="1947862"/>
            <a:ext cx="4495800" cy="4619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898DF-29A9-B833-D9D6-A9BB6EB43BC6}"/>
              </a:ext>
            </a:extLst>
          </p:cNvPr>
          <p:cNvSpPr txBox="1"/>
          <p:nvPr/>
        </p:nvSpPr>
        <p:spPr>
          <a:xfrm>
            <a:off x="11604311" y="6458248"/>
            <a:ext cx="535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link</a:t>
            </a: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7799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8670F-4CB2-11E6-CFA6-D3F3F0C141AC}"/>
              </a:ext>
            </a:extLst>
          </p:cNvPr>
          <p:cNvSpPr txBox="1"/>
          <p:nvPr/>
        </p:nvSpPr>
        <p:spPr>
          <a:xfrm>
            <a:off x="2505075" y="653534"/>
            <a:ext cx="7181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FRONT-END Web Development</a:t>
            </a:r>
            <a:endParaRPr lang="hy-AM" sz="4000" dirty="0"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D9B4-2711-A551-A792-EE4F1ED3FA32}"/>
              </a:ext>
            </a:extLst>
          </p:cNvPr>
          <p:cNvSpPr txBox="1"/>
          <p:nvPr/>
        </p:nvSpPr>
        <p:spPr>
          <a:xfrm>
            <a:off x="476250" y="2702877"/>
            <a:ext cx="446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Վեբ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կայքը դա որոշակի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դոմեյն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հասցեի տակ գործող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ինտերնետային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էջն է։ Տեխնիկապես, այն կազմված է HTML փաստաթղթերից։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D569B-7D62-0A65-0CFE-768670A42366}"/>
              </a:ext>
            </a:extLst>
          </p:cNvPr>
          <p:cNvSpPr txBox="1"/>
          <p:nvPr/>
        </p:nvSpPr>
        <p:spPr>
          <a:xfrm>
            <a:off x="476250" y="4021593"/>
            <a:ext cx="3745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Front-End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ծրագրավորողը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ապահովում է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կայքէջի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արտաքին տեսքը, որի մշակման գործընթացում օգտագործվում է HTML և CSS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C88F24-08B0-F0DE-8CA6-7DB9373E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10" y="2702877"/>
            <a:ext cx="4610100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9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5B8D1F-D1C9-92F9-CDDE-B3C8D6C96DAA}"/>
              </a:ext>
            </a:extLst>
          </p:cNvPr>
          <p:cNvSpPr txBox="1"/>
          <p:nvPr/>
        </p:nvSpPr>
        <p:spPr>
          <a:xfrm>
            <a:off x="2640330" y="333494"/>
            <a:ext cx="61036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HTML  </a:t>
            </a:r>
            <a:r>
              <a:rPr lang="hy-AM" sz="4000" b="1" dirty="0" err="1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նշագրման</a:t>
            </a:r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 լեզուն և նրա </a:t>
            </a:r>
            <a:r>
              <a:rPr lang="hy-AM" sz="4000" b="1" dirty="0" err="1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գործածումը</a:t>
            </a:r>
            <a:endParaRPr lang="hy-AM" sz="4000" dirty="0"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AF7A0A-80CD-D68D-F341-1EF8EC52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40" y="2974716"/>
            <a:ext cx="2606040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A5E96-246F-4A15-EA13-A51F4F54EA91}"/>
              </a:ext>
            </a:extLst>
          </p:cNvPr>
          <p:cNvSpPr txBox="1"/>
          <p:nvPr/>
        </p:nvSpPr>
        <p:spPr>
          <a:xfrm>
            <a:off x="834391" y="3277462"/>
            <a:ext cx="569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tabLst>
                <a:tab pos="228600" algn="l"/>
                <a:tab pos="449580" algn="l"/>
              </a:tabLst>
            </a:pP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HTML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նշագրման</a:t>
            </a: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 լեզու, որն օգտագործվում է </a:t>
            </a:r>
            <a:r>
              <a:rPr lang="hy-AM" dirty="0" err="1"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վեբ</a:t>
            </a:r>
            <a:r>
              <a:rPr lang="hy-AM" dirty="0"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 էջերի</a:t>
            </a: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 մեծամասնության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նշագրման</a:t>
            </a: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 համար։ HTML լեզուն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վերամշակվում</a:t>
            </a: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 է </a:t>
            </a:r>
            <a:r>
              <a:rPr lang="hy-AM" sz="1800" dirty="0" err="1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դիտարկիչի</a:t>
            </a:r>
            <a:r>
              <a:rPr lang="hy-AM" sz="1800" dirty="0">
                <a:effectLst/>
                <a:latin typeface="Amrys Light" panose="020E0304060008020204" pitchFamily="34" charset="0"/>
                <a:ea typeface="Calibri" panose="020F0502020204030204" pitchFamily="34" charset="0"/>
                <a:cs typeface="Amrys Light" panose="020E0304060008020204" pitchFamily="34" charset="0"/>
              </a:rPr>
              <a:t> կողմից և ցուցադրվում է մարդու կողմից հեշտ ընթեռնելի փաստաթղթի տեսքով։</a:t>
            </a:r>
            <a:endParaRPr lang="hy-AM" sz="1600" dirty="0">
              <a:effectLst/>
              <a:latin typeface="Amrys Light" panose="020E0304060008020204" pitchFamily="34" charset="0"/>
              <a:ea typeface="Calibri" panose="020F0502020204030204" pitchFamily="34" charset="0"/>
              <a:cs typeface="Amrys Light" panose="020E0304060008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EFE8B-5934-B991-5339-23BBADEAEA72}"/>
              </a:ext>
            </a:extLst>
          </p:cNvPr>
          <p:cNvSpPr txBox="1"/>
          <p:nvPr/>
        </p:nvSpPr>
        <p:spPr>
          <a:xfrm>
            <a:off x="811532" y="4726363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HTML-ի օգնությամբ հեշտությամբ կարելի է ստեղծել համեմատաբար պարզ, սակայն գեղեցիկ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ձևավորված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փաստաթուղթ։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ABCA5D77-6209-49CD-E2C7-9606C8B2C8DF}"/>
              </a:ext>
            </a:extLst>
          </p:cNvPr>
          <p:cNvSpPr txBox="1"/>
          <p:nvPr/>
        </p:nvSpPr>
        <p:spPr>
          <a:xfrm>
            <a:off x="11639550" y="1966583"/>
            <a:ext cx="5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լինկ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D6DB6-4DD4-79F5-72DF-D9173FF0D8E5}"/>
              </a:ext>
            </a:extLst>
          </p:cNvPr>
          <p:cNvSpPr txBox="1"/>
          <p:nvPr/>
        </p:nvSpPr>
        <p:spPr>
          <a:xfrm>
            <a:off x="1413510" y="426720"/>
            <a:ext cx="978789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  <a:tab pos="449580" algn="l"/>
              </a:tabLst>
            </a:pPr>
            <a:r>
              <a:rPr lang="hy-AM" sz="4000" b="1" dirty="0">
                <a:effectLst/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CSS </a:t>
            </a:r>
            <a:r>
              <a:rPr lang="hy-AM" sz="4000" b="1" dirty="0" err="1">
                <a:effectLst/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Կասկադային</a:t>
            </a:r>
            <a:r>
              <a:rPr lang="hy-AM" sz="4000" b="1" dirty="0">
                <a:effectLst/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 </a:t>
            </a:r>
            <a:r>
              <a:rPr lang="hy-AM" sz="4000" b="1" dirty="0" err="1">
                <a:effectLst/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ոճաթերթի</a:t>
            </a:r>
            <a:r>
              <a:rPr lang="hy-AM" sz="4000" b="1" dirty="0">
                <a:effectLst/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 կիրառումն</a:t>
            </a:r>
            <a:endParaRPr lang="hy-AM" sz="4000" dirty="0">
              <a:effectLst/>
              <a:latin typeface="Amrys Semibold" panose="020E0704060008020204" pitchFamily="34" charset="0"/>
              <a:ea typeface="Calibri" panose="020F0502020204030204" pitchFamily="34" charset="0"/>
              <a:cs typeface="Amrys Semibold" panose="020E0704060008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31994-2975-BA5D-8F86-97E88D9A2EBE}"/>
              </a:ext>
            </a:extLst>
          </p:cNvPr>
          <p:cNvSpPr txBox="1"/>
          <p:nvPr/>
        </p:nvSpPr>
        <p:spPr>
          <a:xfrm>
            <a:off x="7181850" y="2289631"/>
            <a:ext cx="4629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CSS (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կասկադային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ոճերի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թերթներ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),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կայքին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ձևավորում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տալու համար օգտագործվող տեխնոլոգիա ծրագրավորման ֆորմալ լեզվով։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57E0A-0E49-6F9D-6F38-DDBFFF2EF6F1}"/>
              </a:ext>
            </a:extLst>
          </p:cNvPr>
          <p:cNvSpPr txBox="1"/>
          <p:nvPr/>
        </p:nvSpPr>
        <p:spPr>
          <a:xfrm>
            <a:off x="7181850" y="3485972"/>
            <a:ext cx="377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CSS-ը հիմնականում օգտագործվում է ՀՏՄԼ ֆորմատի պատկանող 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վեբ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էջերի 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ձևավորման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համար,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09FAB0-195C-6A47-EEA2-06286C1AE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" y="2652307"/>
            <a:ext cx="1848300" cy="2590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A163B-E7C2-8220-CD06-0CE528D77C74}"/>
              </a:ext>
            </a:extLst>
          </p:cNvPr>
          <p:cNvSpPr txBox="1"/>
          <p:nvPr/>
        </p:nvSpPr>
        <p:spPr>
          <a:xfrm>
            <a:off x="5097780" y="4676954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CSS-ի հիմնական նպատակն է առանձնացնել HTML էջի պարունակությունը և նրա նկարագրությունը, դրանով իսկ էջին հաղորդել մատչելիություն, ճկունություն և նրա նկարագրությունը կառավարելու հնարավորություն, ինչպես նաև նվազեցնել հրամանների կրկնությունը և բարդությունը։ Բացի այդ CSS-ը թույլ է տալիս տվյալ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դոկումենտը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ներկայացնել տարբեր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ոճերով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8B3F77BD-ECB8-F32D-0FAD-780582937ADF}"/>
              </a:ext>
            </a:extLst>
          </p:cNvPr>
          <p:cNvSpPr txBox="1"/>
          <p:nvPr/>
        </p:nvSpPr>
        <p:spPr>
          <a:xfrm>
            <a:off x="120466" y="196448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dirty="0" err="1"/>
              <a:t>լինկ</a:t>
            </a: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89612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2CB63-580D-677A-AD3B-A590165701BB}"/>
              </a:ext>
            </a:extLst>
          </p:cNvPr>
          <p:cNvSpPr txBox="1"/>
          <p:nvPr/>
        </p:nvSpPr>
        <p:spPr>
          <a:xfrm>
            <a:off x="1609725" y="433957"/>
            <a:ext cx="89725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  <a:tab pos="449580" algn="l"/>
              </a:tabLst>
            </a:pPr>
            <a:r>
              <a:rPr lang="en-US" sz="4000" b="1" dirty="0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Web </a:t>
            </a:r>
            <a:r>
              <a:rPr lang="hy-AM" sz="4000" b="1" dirty="0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կայքի հրապարակումը </a:t>
            </a:r>
            <a:r>
              <a:rPr lang="en-US" sz="4000" b="1" dirty="0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GitHub-</a:t>
            </a:r>
            <a:r>
              <a:rPr lang="hy-AM" sz="4000" b="1" dirty="0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ում</a:t>
            </a:r>
            <a:endParaRPr lang="hy-AM" sz="4000" dirty="0">
              <a:effectLst/>
              <a:latin typeface="Amrys Semibold" panose="020E0704060008020204" pitchFamily="34" charset="0"/>
              <a:ea typeface="Calibri" panose="020F0502020204030204" pitchFamily="34" charset="0"/>
              <a:cs typeface="Amrys Semibold" panose="020E0704060008020204" pitchFamily="34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9F963AB-1627-E184-69AA-2C97E582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93" y="2851785"/>
            <a:ext cx="2862488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1FE255-C036-6B70-D5C7-A4888B2E28DA}"/>
              </a:ext>
            </a:extLst>
          </p:cNvPr>
          <p:cNvSpPr txBox="1"/>
          <p:nvPr/>
        </p:nvSpPr>
        <p:spPr>
          <a:xfrm>
            <a:off x="655176" y="2505670"/>
            <a:ext cx="4156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GitHub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IT-նախագծերի </a:t>
            </a:r>
            <a:r>
              <a:rPr lang="hy-AM" sz="1800" u="sng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հոսթինգի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 և նրանց համատեղ մշակման համար նախատեսված խոշորագույն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վեբ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-ծառայություն։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5966E-4829-7609-44D2-6DDEFC22B018}"/>
              </a:ext>
            </a:extLst>
          </p:cNvPr>
          <p:cNvSpPr txBox="1"/>
          <p:nvPr/>
        </p:nvSpPr>
        <p:spPr>
          <a:xfrm>
            <a:off x="655176" y="3649290"/>
            <a:ext cx="4328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Ծառայությունը լիովին անվճար է բաց ելքային կոդով նախագծերի համար և տրամադրում է դրանց բոլոր հնարավորությունները 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938FC-94BC-A988-D50C-48DFB93431F0}"/>
              </a:ext>
            </a:extLst>
          </p:cNvPr>
          <p:cNvSpPr txBox="1"/>
          <p:nvPr/>
        </p:nvSpPr>
        <p:spPr>
          <a:xfrm>
            <a:off x="655176" y="4840535"/>
            <a:ext cx="39930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Ծառայության կարգախոսը՝ 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Social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Coding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 է, հայերեն կարելի է թարգմանել որպես՝ «Գրում ենք կոդ միասին»։ Շապիկների վրա տպվում է լիովին այլ գրառում՝ 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Fork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you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!» (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Ճյուղավորվի՛ր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) 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04509AB-5E28-1164-7A27-564A94CA5EB5}"/>
              </a:ext>
            </a:extLst>
          </p:cNvPr>
          <p:cNvSpPr txBox="1"/>
          <p:nvPr/>
        </p:nvSpPr>
        <p:spPr>
          <a:xfrm>
            <a:off x="11295993" y="2097351"/>
            <a:ext cx="62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dirty="0" err="1"/>
              <a:t>լինկ</a:t>
            </a: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16115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947E54-042B-C050-64B2-7B18D3CBB4CE}"/>
              </a:ext>
            </a:extLst>
          </p:cNvPr>
          <p:cNvSpPr txBox="1"/>
          <p:nvPr/>
        </p:nvSpPr>
        <p:spPr>
          <a:xfrm>
            <a:off x="1737362" y="1409416"/>
            <a:ext cx="61036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  <a:tab pos="449580" algn="l"/>
              </a:tabLst>
            </a:pPr>
            <a:r>
              <a:rPr lang="en-US" sz="4000" b="1" dirty="0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Շ</a:t>
            </a:r>
            <a:r>
              <a:rPr lang="hy-AM" sz="4000" b="1" dirty="0" err="1">
                <a:latin typeface="Amrys Semibold" panose="020E0704060008020204" pitchFamily="34" charset="0"/>
                <a:ea typeface="Calibri" panose="020F0502020204030204" pitchFamily="34" charset="0"/>
                <a:cs typeface="Amrys Semibold" panose="020E0704060008020204" pitchFamily="34" charset="0"/>
              </a:rPr>
              <a:t>նորհակալություն</a:t>
            </a:r>
            <a:endParaRPr lang="hy-AM" sz="4000" dirty="0">
              <a:effectLst/>
              <a:latin typeface="Amrys Semibold" panose="020E0704060008020204" pitchFamily="34" charset="0"/>
              <a:ea typeface="Calibri" panose="020F0502020204030204" pitchFamily="34" charset="0"/>
              <a:cs typeface="Amrys Semibold" panose="020E0704060008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63E74D-B1E5-58F5-844F-B07224A8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721" y="2935605"/>
            <a:ext cx="838200" cy="1438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7A1B82-8EA2-5CB2-85B9-D7422925E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687" y="4373880"/>
            <a:ext cx="657225" cy="15261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8EFBE8-B4D8-0BA0-7C56-FDB89B56F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782" y="1435648"/>
            <a:ext cx="1945484" cy="49690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1D29E0-EFBD-A5D4-DE24-466DD5B00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5761" y="447391"/>
            <a:ext cx="847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30B72-6807-E12F-651D-48FE18E1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err="1">
                <a:latin typeface="Amrys Extrabold" panose="020E0904060008020204" pitchFamily="34" charset="0"/>
                <a:cs typeface="Amrys Extrabold" panose="020E0904060008020204" pitchFamily="34" charset="0"/>
              </a:rPr>
              <a:t>Համացանց</a:t>
            </a:r>
            <a:endParaRPr lang="hy-A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9CB4A-A666-30B5-4D3C-3FDEE6809F8C}"/>
              </a:ext>
            </a:extLst>
          </p:cNvPr>
          <p:cNvSpPr txBox="1"/>
          <p:nvPr/>
        </p:nvSpPr>
        <p:spPr>
          <a:xfrm>
            <a:off x="6623602" y="3263090"/>
            <a:ext cx="4758396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Համացանցը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տեղեկատվության հիանալի պահեստ է</a:t>
            </a:r>
            <a:r>
              <a:rPr lang="en-US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որը</a:t>
            </a:r>
            <a:r>
              <a:rPr lang="en-US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ունի հաղորդակցության գրեթե անսահման հնարավորություններ: Մարդը կարող է շփվել սոցիալական ցանցերում,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մեսենջերներով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գտնել նույն հետաքրքրություններ</a:t>
            </a:r>
            <a:r>
              <a:rPr lang="en-US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ունեցող ընկերներ։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9A3764-F17B-CA3C-5C1D-5E29185F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8591" r="8604" b="25732"/>
          <a:stretch/>
        </p:blipFill>
        <p:spPr>
          <a:xfrm>
            <a:off x="810000" y="2432094"/>
            <a:ext cx="3981156" cy="3797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0D67E-F8A3-B9FD-6EBB-9935EBC0BB17}"/>
              </a:ext>
            </a:extLst>
          </p:cNvPr>
          <p:cNvSpPr txBox="1"/>
          <p:nvPr/>
        </p:nvSpPr>
        <p:spPr>
          <a:xfrm>
            <a:off x="928468" y="2584493"/>
            <a:ext cx="917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y-AM" sz="1200" dirty="0">
                <a:solidFill>
                  <a:srgbClr val="000000"/>
                </a:solidFill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* ընկերներ</a:t>
            </a:r>
            <a:endParaRPr lang="hy-AM" sz="1200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4102E-DCBB-D65F-D001-38C8CDC8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err="1">
                <a:latin typeface="Amrys Extrabold" panose="020E0904060008020204" pitchFamily="34" charset="0"/>
                <a:cs typeface="Amrys Extrabold" panose="020E0904060008020204" pitchFamily="34" charset="0"/>
              </a:rPr>
              <a:t>Համացանց</a:t>
            </a:r>
            <a:endParaRPr lang="hy-AM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4FDFD-120F-D3A8-EAC6-0FDA0AF3EC10}"/>
              </a:ext>
            </a:extLst>
          </p:cNvPr>
          <p:cNvSpPr txBox="1"/>
          <p:nvPr/>
        </p:nvSpPr>
        <p:spPr>
          <a:xfrm>
            <a:off x="6299982" y="2714161"/>
            <a:ext cx="39002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Դուք կարող եք գովազդել ձեր արտադրանքը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ոստայնում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: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Համացանցը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 հիանալի վայր է, որտեղ գործարարները գովազդում են իրենց արտադրանքը և գտնում նոր հաճախորդներ:</a:t>
            </a:r>
            <a:endParaRPr lang="hy-AM" sz="16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497847-F785-93CF-3288-6B4B8195C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51" y="1431388"/>
            <a:ext cx="1914819" cy="44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6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1E3D2-D48D-1940-0665-B2A29C400E5E}"/>
              </a:ext>
            </a:extLst>
          </p:cNvPr>
          <p:cNvSpPr txBox="1"/>
          <p:nvPr/>
        </p:nvSpPr>
        <p:spPr>
          <a:xfrm>
            <a:off x="5996429" y="2878247"/>
            <a:ext cx="3657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Ընկերությունը համագործակցում է միայն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բաձրորակ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ապրանք արտադրող համաշխարհային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բրենդների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հետ</a:t>
            </a:r>
            <a:r>
              <a:rPr lang="en-US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: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F6EFAD-BD84-CE23-3FC7-F932E42E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4" y="433539"/>
            <a:ext cx="1659598" cy="1349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1F7D5-D8BC-D773-1F78-17C503242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80" y="974748"/>
            <a:ext cx="626361" cy="7683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38C904-4283-9A24-DAE6-5281D2E2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698" y="745345"/>
            <a:ext cx="766157" cy="7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7652AD-2AB5-DDF6-706A-A0B2FBA9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22" y="420602"/>
            <a:ext cx="1659598" cy="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42D0635-273C-2BFD-E190-FBC4E918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610" y="336715"/>
            <a:ext cx="1603316" cy="27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B0C4228C-D9BC-D53A-2967-A409DDCE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4" y="285737"/>
            <a:ext cx="1351738" cy="3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F4715C2-6C1F-FFC7-E5C7-EB38C781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97" y="919862"/>
            <a:ext cx="756410" cy="76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6D77C91-491D-2A2B-04FD-06D6A90D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43" y="713253"/>
            <a:ext cx="1767840" cy="3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DAE69B-C327-E183-70AC-27175CBEAECD}"/>
              </a:ext>
            </a:extLst>
          </p:cNvPr>
          <p:cNvSpPr txBox="1"/>
          <p:nvPr/>
        </p:nvSpPr>
        <p:spPr>
          <a:xfrm>
            <a:off x="1174651" y="2629268"/>
            <a:ext cx="3387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MooN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 խանութների ցանցը բջջային հեռախոսների վաճառքով զբաղվող ամենամեծ ցանցն է Հայաստանում: </a:t>
            </a:r>
            <a:endParaRPr lang="hy-AM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31912-A409-6276-105B-C5D805C0C597}"/>
              </a:ext>
            </a:extLst>
          </p:cNvPr>
          <p:cNvSpPr txBox="1"/>
          <p:nvPr/>
        </p:nvSpPr>
        <p:spPr>
          <a:xfrm>
            <a:off x="2379788" y="4368478"/>
            <a:ext cx="3716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6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Հանդիսանալով վերոնշյալ ընկերությունների պաշտոնական </a:t>
            </a:r>
            <a:r>
              <a:rPr lang="hy-AM" sz="16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ներկրողը</a:t>
            </a:r>
            <a:r>
              <a:rPr lang="hy-AM" sz="16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Հայաստանում` հաճախորդներին առաջարկում է միայն որակյալ ապրանք՝ տրամադրելով 1 տարվա պաշտոնական երաշխիք անմիջապես արտադրողից:</a:t>
            </a:r>
            <a:endParaRPr lang="hy-AM" sz="1600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689C3-BFB8-3309-CFCB-03065EF4A957}"/>
              </a:ext>
            </a:extLst>
          </p:cNvPr>
          <p:cNvSpPr txBox="1"/>
          <p:nvPr/>
        </p:nvSpPr>
        <p:spPr>
          <a:xfrm>
            <a:off x="7338168" y="4896910"/>
            <a:ext cx="3381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hy-AM" sz="16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Ընկերությունն իր հաճախորդին առաջարկում է ոչ միայն բջջային հեռախոսներ, այլ նաև բազմատեսակ տեխնիկա՝ հեռուստացույցներ, </a:t>
            </a:r>
            <a:r>
              <a:rPr lang="hy-AM" sz="16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պլանշետներ</a:t>
            </a:r>
            <a:r>
              <a:rPr lang="hy-AM" sz="16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և այլն:</a:t>
            </a:r>
          </a:p>
        </p:txBody>
      </p:sp>
    </p:spTree>
    <p:extLst>
      <p:ext uri="{BB962C8B-B14F-4D97-AF65-F5344CB8AC3E}">
        <p14:creationId xmlns:p14="http://schemas.microsoft.com/office/powerpoint/2010/main" val="34014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47549-D5C6-702E-E4DC-41D9BA64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5908"/>
            <a:ext cx="6385560" cy="197802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y-AM" sz="2400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«</a:t>
            </a:r>
            <a:r>
              <a:rPr lang="hy-AM" sz="2400" dirty="0" err="1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Moon</a:t>
            </a:r>
            <a:r>
              <a:rPr lang="hy-AM" sz="2400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» խանութների ցանցը ցանկանալով վաճառքը տեղափոխել նաև </a:t>
            </a:r>
            <a:r>
              <a:rPr lang="hy-AM" sz="2400" dirty="0" err="1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օնյալն</a:t>
            </a:r>
            <a:r>
              <a:rPr lang="hy-AM" sz="2400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 հարթակ իր դիմաց խնդիր է դնում ստեղծել </a:t>
            </a:r>
            <a:r>
              <a:rPr lang="hy-AM" sz="2400" dirty="0" err="1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վեբ</a:t>
            </a:r>
            <a:r>
              <a:rPr lang="hy-AM" sz="2400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 կայք որի միջոցով՝</a:t>
            </a:r>
            <a:br>
              <a:rPr lang="hy-AM" sz="2400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</a:br>
            <a:endParaRPr lang="hy-AM" sz="2400" dirty="0">
              <a:solidFill>
                <a:schemeClr val="tx1"/>
              </a:solidFill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8CEC5-2764-7A16-B10E-C72FE74E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78467"/>
            <a:ext cx="6187440" cy="262445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հաճախորդներ կարող են ծանոթանալ խանութ-սրահներում առկա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տեսականուն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ծանոթանալ նոր և զեղչված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տեսականուն</a:t>
            </a:r>
            <a:endParaRPr lang="hy-AM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ստանալ խանութների ցանցի, կոնտակտային տվյալների, կազմակերպության ստեղծման մասին տեղեկատվություն</a:t>
            </a:r>
          </a:p>
          <a:p>
            <a:pPr marL="0" indent="0">
              <a:lnSpc>
                <a:spcPct val="160000"/>
              </a:lnSpc>
              <a:buNone/>
            </a:pP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A65E5D-A36B-00AD-B32A-92AB183F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0" y="274542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64315-8BC8-A8D9-6C71-8CD16863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1028"/>
            <a:ext cx="12192000" cy="970450"/>
          </a:xfrm>
        </p:spPr>
        <p:txBody>
          <a:bodyPr/>
          <a:lstStyle/>
          <a:p>
            <a:pPr algn="ctr"/>
            <a:r>
              <a:rPr lang="hy-AM" sz="3800" b="1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Խնդրի իրականացումը և </a:t>
            </a:r>
            <a:br>
              <a:rPr lang="en-US" sz="3800" b="1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</a:br>
            <a:r>
              <a:rPr lang="hy-AM" sz="3800" b="1" dirty="0">
                <a:solidFill>
                  <a:schemeClr val="tx1"/>
                </a:solidFill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օգտագործված տեխնոլոգիաները</a:t>
            </a:r>
            <a:endParaRPr lang="hy-AM" sz="3800" dirty="0">
              <a:solidFill>
                <a:schemeClr val="tx1"/>
              </a:solidFill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B4D0C-69B2-7B71-067C-60194463AD88}"/>
              </a:ext>
            </a:extLst>
          </p:cNvPr>
          <p:cNvSpPr txBox="1"/>
          <p:nvPr/>
        </p:nvSpPr>
        <p:spPr>
          <a:xfrm>
            <a:off x="6888480" y="3118996"/>
            <a:ext cx="387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Ելնելով խնդրի պահանջներից անհրաժեշտ է ուսումնասիրել շուկան և բացահայտել ոլորտում առկա խնդիրները։ Ուսումնասիրելով մրցակից կազմակերպությունների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կայքերի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դրական և բացասական կողմերը, ստեղծել կայքի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լավագուն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ճարտարապետություն։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FB9360-5E73-5AD6-A301-581FE163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5526" y="2120265"/>
            <a:ext cx="4750474" cy="45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41761C-6E14-CC89-04AA-04CD9D38151C}"/>
              </a:ext>
            </a:extLst>
          </p:cNvPr>
          <p:cNvSpPr txBox="1"/>
          <p:nvPr/>
        </p:nvSpPr>
        <p:spPr>
          <a:xfrm>
            <a:off x="792527" y="2856935"/>
            <a:ext cx="50406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«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Miro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»-ն տեսողական համագործակցության առաջատար հարթակ է, որը թույլ է տալիս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հեռավար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գրասենյակային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հիբրիդային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թիմերին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շփվել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համագործակցել տարբեր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ձևաչափերով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գործիքներով, ալիքներով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ժամային գոտիներով ' առանց ֆիզիկական գտնվելու վայրի սահմանափակման, հանդիպումների վայրի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եւ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խորհուրդների:</a:t>
            </a:r>
            <a:endParaRPr lang="hy-AM" sz="16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B74-71D6-7480-653E-54B17DBE9FC2}"/>
              </a:ext>
            </a:extLst>
          </p:cNvPr>
          <p:cNvSpPr txBox="1"/>
          <p:nvPr/>
        </p:nvSpPr>
        <p:spPr>
          <a:xfrm>
            <a:off x="3044190" y="661575"/>
            <a:ext cx="61036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y-AM" sz="5000" dirty="0" err="1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Miro</a:t>
            </a:r>
            <a:endParaRPr lang="hy-AM" sz="5000" dirty="0"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pic>
        <p:nvPicPr>
          <p:cNvPr id="3074" name="Picture 2" descr="Collaborate on ideas with the Post-it® App and Miro integration">
            <a:extLst>
              <a:ext uri="{FF2B5EF4-FFF2-40B4-BE49-F238E27FC236}">
                <a16:creationId xmlns:a16="http://schemas.microsoft.com/office/drawing/2014/main" id="{8258A012-4C19-295D-7241-C24CC04A1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r="10292"/>
          <a:stretch/>
        </p:blipFill>
        <p:spPr bwMode="auto">
          <a:xfrm>
            <a:off x="6358844" y="2681763"/>
            <a:ext cx="4991146" cy="33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52BBD-7A02-01B2-44E3-45DC6EBD22FA}"/>
              </a:ext>
            </a:extLst>
          </p:cNvPr>
          <p:cNvSpPr txBox="1"/>
          <p:nvPr/>
        </p:nvSpPr>
        <p:spPr>
          <a:xfrm>
            <a:off x="792527" y="5259641"/>
            <a:ext cx="43281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«</a:t>
            </a:r>
            <a:r>
              <a:rPr lang="hy-AM" sz="14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Miro</a:t>
            </a: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»-ն համագործակցում է այնպիսի հավելվածների հետ, ինչպիսիք են </a:t>
            </a:r>
            <a:r>
              <a:rPr lang="hy-AM" sz="14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Zoom</a:t>
            </a: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r>
              <a:rPr lang="hy-AM" sz="14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Figma</a:t>
            </a: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r>
              <a:rPr lang="hy-AM" sz="14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Jira</a:t>
            </a: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, </a:t>
            </a:r>
            <a:r>
              <a:rPr lang="hy-AM" sz="14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Slack</a:t>
            </a:r>
            <a:r>
              <a:rPr lang="hy-AM" sz="14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-ը աշխատանքային հանդիպումները դարձնելով ավելի պարզ և մատչելի։</a:t>
            </a:r>
          </a:p>
        </p:txBody>
      </p:sp>
    </p:spTree>
    <p:extLst>
      <p:ext uri="{BB962C8B-B14F-4D97-AF65-F5344CB8AC3E}">
        <p14:creationId xmlns:p14="http://schemas.microsoft.com/office/powerpoint/2010/main" val="13912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AE913-FF3D-2280-9214-81741A6ADC95}"/>
              </a:ext>
            </a:extLst>
          </p:cNvPr>
          <p:cNvSpPr txBox="1"/>
          <p:nvPr/>
        </p:nvSpPr>
        <p:spPr>
          <a:xfrm>
            <a:off x="315979" y="2250634"/>
            <a:ext cx="4065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Հավելվածում կա ճարտարապետություն կառուցելու մի քանի եղանակ, հիմնական կիրառում ունեն </a:t>
            </a:r>
            <a:endParaRPr lang="en-US" sz="1800" dirty="0">
              <a:effectLst/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դիագրամավորումն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(ալգորիթմ) </a:t>
            </a:r>
            <a:endParaRPr lang="en-US" dirty="0">
              <a:latin typeface="Amrys Light" panose="020E0304060008020204" pitchFamily="34" charset="0"/>
              <a:ea typeface="Times New Roman" panose="02020603050405020304" pitchFamily="18" charset="0"/>
              <a:cs typeface="Amrys Light" panose="020E0304060008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մտքի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քարտեզագրումը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(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mind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mapping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)։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EB4E-489A-8E7A-C87B-B2E7F679F674}"/>
              </a:ext>
            </a:extLst>
          </p:cNvPr>
          <p:cNvSpPr txBox="1"/>
          <p:nvPr/>
        </p:nvSpPr>
        <p:spPr>
          <a:xfrm>
            <a:off x="6898203" y="5109477"/>
            <a:ext cx="5103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Այս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դեպում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օգտագործվել է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քարտեզագրման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եղանակը։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Էլիպսում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էջերի և անվանակոչման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վերնագրերն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են, իսկ ճյուղերում նրանց մաս կազմող տվյալներն են։ Իրար մաս չկազմող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Էլիպսներն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և ճյուղերը իրար են միացված հանգույցներով  ապահովելով էջերի </a:t>
            </a:r>
            <a:r>
              <a:rPr lang="hy-AM" sz="1800" dirty="0" err="1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միջև</a:t>
            </a:r>
            <a:r>
              <a:rPr lang="hy-AM" sz="1800" dirty="0">
                <a:effectLst/>
                <a:latin typeface="Amrys Light" panose="020E0304060008020204" pitchFamily="34" charset="0"/>
                <a:ea typeface="Times New Roman" panose="02020603050405020304" pitchFamily="18" charset="0"/>
                <a:cs typeface="Amrys Light" panose="020E0304060008020204" pitchFamily="34" charset="0"/>
              </a:rPr>
              <a:t> կապը։ </a:t>
            </a:r>
            <a:endParaRPr lang="hy-AM" dirty="0">
              <a:latin typeface="Amrys Light" panose="020E0304060008020204" pitchFamily="34" charset="0"/>
              <a:cs typeface="Amrys Light" panose="020E0304060008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6C773-E51C-4DA2-6357-8B7BC9C91AAB}"/>
              </a:ext>
            </a:extLst>
          </p:cNvPr>
          <p:cNvSpPr txBox="1"/>
          <p:nvPr/>
        </p:nvSpPr>
        <p:spPr>
          <a:xfrm>
            <a:off x="1396365" y="271195"/>
            <a:ext cx="939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Կայքի ճարտարապետության կառուցումը «</a:t>
            </a:r>
            <a:r>
              <a:rPr lang="hy-AM" sz="4000" b="1" dirty="0" err="1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Miro</a:t>
            </a:r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»  հավելվածի միջավայրում</a:t>
            </a:r>
            <a:endParaRPr lang="hy-AM" sz="4000" dirty="0"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pic>
        <p:nvPicPr>
          <p:cNvPr id="10" name="Рисунок 9" descr="Online Flowchart Maker. Create Flowcharts Easily | Miro">
            <a:extLst>
              <a:ext uri="{FF2B5EF4-FFF2-40B4-BE49-F238E27FC236}">
                <a16:creationId xmlns:a16="http://schemas.microsoft.com/office/drawing/2014/main" id="{937C8C22-8265-1A60-E949-51E73D778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5" t="9127"/>
          <a:stretch/>
        </p:blipFill>
        <p:spPr bwMode="auto">
          <a:xfrm>
            <a:off x="6171429" y="2250634"/>
            <a:ext cx="3278647" cy="24489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91FB87-D914-A2B5-6638-66EE0767EA7A}"/>
              </a:ext>
            </a:extLst>
          </p:cNvPr>
          <p:cNvSpPr txBox="1"/>
          <p:nvPr/>
        </p:nvSpPr>
        <p:spPr>
          <a:xfrm>
            <a:off x="7810752" y="159463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dirty="0">
                <a:hlinkClick r:id="rId4"/>
              </a:rPr>
              <a:t>https://miro.com/app/board/o9J_lJmEkQk=/</a:t>
            </a:r>
            <a:endParaRPr lang="hy-AM" dirty="0"/>
          </a:p>
        </p:txBody>
      </p:sp>
      <p:pic>
        <p:nvPicPr>
          <p:cNvPr id="4098" name="Picture 2" descr="Mind Map Maker | Start Mind Mapping Online | Miro">
            <a:extLst>
              <a:ext uri="{FF2B5EF4-FFF2-40B4-BE49-F238E27FC236}">
                <a16:creationId xmlns:a16="http://schemas.microsoft.com/office/drawing/2014/main" id="{668F756A-63E7-B730-EEAB-43CD6E7E8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b="17001"/>
          <a:stretch/>
        </p:blipFill>
        <p:spPr bwMode="auto">
          <a:xfrm>
            <a:off x="1310180" y="4137895"/>
            <a:ext cx="3875910" cy="24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3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0CD93-1287-A339-FD6E-3DD3C7EA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39652"/>
          </a:xfrm>
        </p:spPr>
        <p:txBody>
          <a:bodyPr/>
          <a:lstStyle/>
          <a:p>
            <a:pPr algn="ctr"/>
            <a:r>
              <a:rPr lang="hy-AM" sz="4000" b="1" dirty="0">
                <a:effectLst/>
                <a:latin typeface="Amrys Semibold" panose="020E0704060008020204" pitchFamily="34" charset="0"/>
                <a:ea typeface="Times New Roman" panose="02020603050405020304" pitchFamily="18" charset="0"/>
                <a:cs typeface="Amrys Semibold" panose="020E0704060008020204" pitchFamily="34" charset="0"/>
              </a:rPr>
              <a:t>Կայքի դիզայնի մշակումը</a:t>
            </a:r>
            <a:endParaRPr lang="hy-AM" sz="4000" dirty="0">
              <a:latin typeface="Amrys Semibold" panose="020E0704060008020204" pitchFamily="34" charset="0"/>
              <a:cs typeface="Amrys Semibold" panose="020E07040600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78F99-6369-EFC5-B593-7437CFDEBA8B}"/>
              </a:ext>
            </a:extLst>
          </p:cNvPr>
          <p:cNvSpPr txBox="1"/>
          <p:nvPr/>
        </p:nvSpPr>
        <p:spPr>
          <a:xfrm>
            <a:off x="521970" y="291355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800" dirty="0">
                <a:latin typeface="Amrys Semibold" panose="020E0704060008020204" pitchFamily="34" charset="0"/>
                <a:cs typeface="Amrys Semibold" panose="020E0704060008020204" pitchFamily="34" charset="0"/>
              </a:rPr>
              <a:t>Կան կայքի դիզայնի մշակման 2 եղանակ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B1DA8-73D7-B16F-F19F-0EBC632DF48B}"/>
              </a:ext>
            </a:extLst>
          </p:cNvPr>
          <p:cNvSpPr txBox="1"/>
          <p:nvPr/>
        </p:nvSpPr>
        <p:spPr>
          <a:xfrm>
            <a:off x="810000" y="3483967"/>
            <a:ext cx="467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0-ից հավաքել կայքի </a:t>
            </a:r>
            <a:r>
              <a:rPr lang="hy-AM" sz="1800" dirty="0" err="1">
                <a:latin typeface="Amrys Light" panose="020E0304060008020204" pitchFamily="34" charset="0"/>
                <a:cs typeface="Amrys Light" panose="020E0304060008020204" pitchFamily="34" charset="0"/>
              </a:rPr>
              <a:t>դիզայնը</a:t>
            </a: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՝ </a:t>
            </a:r>
            <a:r>
              <a:rPr lang="en-US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Figma, XD, Sketch, Photoshop </a:t>
            </a: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հավելվածների միջոցով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60350-9132-67EE-CE55-4A5B8F9430F2}"/>
              </a:ext>
            </a:extLst>
          </p:cNvPr>
          <p:cNvSpPr txBox="1"/>
          <p:nvPr/>
        </p:nvSpPr>
        <p:spPr>
          <a:xfrm>
            <a:off x="810000" y="4226064"/>
            <a:ext cx="467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Օգտագործել </a:t>
            </a:r>
            <a:r>
              <a:rPr lang="en-US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UI Kit-</a:t>
            </a: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եր ՝  </a:t>
            </a:r>
            <a:r>
              <a:rPr lang="en-US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Ant Design, </a:t>
            </a:r>
            <a:r>
              <a:rPr lang="en-US" sz="1800" dirty="0" err="1">
                <a:latin typeface="Amrys Light" panose="020E0304060008020204" pitchFamily="34" charset="0"/>
                <a:cs typeface="Amrys Light" panose="020E0304060008020204" pitchFamily="34" charset="0"/>
              </a:rPr>
              <a:t>Platforma</a:t>
            </a:r>
            <a:r>
              <a:rPr lang="en-US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, </a:t>
            </a:r>
            <a:r>
              <a:rPr lang="en-US" sz="1800" dirty="0" err="1">
                <a:latin typeface="Amrys Light" panose="020E0304060008020204" pitchFamily="34" charset="0"/>
                <a:cs typeface="Amrys Light" panose="020E0304060008020204" pitchFamily="34" charset="0"/>
              </a:rPr>
              <a:t>Mateiral</a:t>
            </a:r>
            <a:r>
              <a:rPr lang="en-US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 Design </a:t>
            </a:r>
            <a:r>
              <a:rPr lang="hy-AM" sz="1800" dirty="0">
                <a:latin typeface="Amrys Light" panose="020E0304060008020204" pitchFamily="34" charset="0"/>
                <a:cs typeface="Amrys Light" panose="020E0304060008020204" pitchFamily="34" charset="0"/>
              </a:rPr>
              <a:t>և այլ։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E879A1-E0E8-68A9-4B73-9BCE3CEB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20" y="2441503"/>
            <a:ext cx="629400" cy="9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DA689A3-F14E-9057-FE5E-DD3244C0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20" y="4872395"/>
            <a:ext cx="1224355" cy="11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F8B25D3-CF8C-6542-85DB-725E3900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09" y="2663484"/>
            <a:ext cx="1131257" cy="11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7EA45CC-9DC8-2334-0BC6-070855EA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66" y="3871568"/>
            <a:ext cx="1633269" cy="147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5BC31CE-4AFF-ED86-FE00-C2844A9E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347352"/>
            <a:ext cx="1079273" cy="10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0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536</TotalTime>
  <Words>883</Words>
  <Application>Microsoft Office PowerPoint</Application>
  <PresentationFormat>Широкоэкранный</PresentationFormat>
  <Paragraphs>76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Amrys Extrabold</vt:lpstr>
      <vt:lpstr>Amrys Light</vt:lpstr>
      <vt:lpstr>Amrys Semibold</vt:lpstr>
      <vt:lpstr>Arial</vt:lpstr>
      <vt:lpstr>Calibri</vt:lpstr>
      <vt:lpstr>Symbol</vt:lpstr>
      <vt:lpstr>Wingdings 2</vt:lpstr>
      <vt:lpstr>Цитаты</vt:lpstr>
      <vt:lpstr>Презентация PowerPoint</vt:lpstr>
      <vt:lpstr>Համացանց</vt:lpstr>
      <vt:lpstr>Համացանց</vt:lpstr>
      <vt:lpstr>Презентация PowerPoint</vt:lpstr>
      <vt:lpstr>«Moon» խանութների ցանցը ցանկանալով վաճառքը տեղափոխել նաև օնյալն հարթակ իր դիմաց խնդիր է դնում ստեղծել վեբ կայք որի միջոցով՝ </vt:lpstr>
      <vt:lpstr>Խնդրի իրականացումը և  օգտագործված տեխնոլոգիաները</vt:lpstr>
      <vt:lpstr>Презентация PowerPoint</vt:lpstr>
      <vt:lpstr>Презентация PowerPoint</vt:lpstr>
      <vt:lpstr>Կայքի դիզայնի մշակումը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Համացանց</dc:title>
  <dc:creator>Admin</dc:creator>
  <cp:lastModifiedBy>Admin</cp:lastModifiedBy>
  <cp:revision>4</cp:revision>
  <dcterms:created xsi:type="dcterms:W3CDTF">2022-05-12T14:58:20Z</dcterms:created>
  <dcterms:modified xsi:type="dcterms:W3CDTF">2022-05-13T05:43:11Z</dcterms:modified>
</cp:coreProperties>
</file>