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 2"/>
          <p:cNvSpPr txBox="1"/>
          <p:nvPr/>
        </p:nvSpPr>
        <p:spPr>
          <a:xfrm>
            <a:off x="909756" y="1782722"/>
            <a:ext cx="7324488" cy="2058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7800"/>
              </a:lnSpc>
              <a:defRPr sz="63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2022-2023 Sales Report</a:t>
            </a:r>
          </a:p>
        </p:txBody>
      </p:sp>
      <p:sp>
        <p:nvSpPr>
          <p:cNvPr id="24" name="Text 3"/>
          <p:cNvSpPr txBox="1"/>
          <p:nvPr/>
        </p:nvSpPr>
        <p:spPr>
          <a:xfrm>
            <a:off x="909756" y="4157067"/>
            <a:ext cx="7324488" cy="1642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Welcome to our comprehensive sales report covering the 2022-2023 fiscal year. This document provides a detailed analysis of our product sales, market trends, and key performance indicators for the Product Design and Buying teams.</a:t>
            </a:r>
          </a:p>
        </p:txBody>
      </p:sp>
      <p:sp>
        <p:nvSpPr>
          <p:cNvPr id="25" name="Shape 4"/>
          <p:cNvSpPr/>
          <p:nvPr/>
        </p:nvSpPr>
        <p:spPr>
          <a:xfrm>
            <a:off x="864036" y="6033372"/>
            <a:ext cx="394931" cy="394931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6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656" y="6040992"/>
            <a:ext cx="379691" cy="37969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 5"/>
          <p:cNvSpPr txBox="1"/>
          <p:nvPr/>
        </p:nvSpPr>
        <p:spPr>
          <a:xfrm>
            <a:off x="1428035" y="6014918"/>
            <a:ext cx="2633327" cy="50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400"/>
              </a:lnSpc>
              <a:defRPr b="1" sz="24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by Maria Agudelo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7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creenshot 2024-06-27 at 12.24.05.png" descr="Screenshot 2024-06-27 at 12.24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8323" y="-25778"/>
            <a:ext cx="7937501" cy="6794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 19"/>
          <p:cNvSpPr txBox="1"/>
          <p:nvPr/>
        </p:nvSpPr>
        <p:spPr>
          <a:xfrm>
            <a:off x="4102034" y="6947686"/>
            <a:ext cx="5478186" cy="82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3000"/>
              </a:lnSpc>
              <a:defRPr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33% of the sales come from eCommerce and 66.3% come from Brick and Mortar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 2"/>
          <p:cNvSpPr txBox="1"/>
          <p:nvPr/>
        </p:nvSpPr>
        <p:spPr>
          <a:xfrm>
            <a:off x="4510564" y="834865"/>
            <a:ext cx="3277194" cy="752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300"/>
              </a:lnSpc>
              <a:defRPr sz="42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2024 Outlook</a:t>
            </a:r>
          </a:p>
        </p:txBody>
      </p:sp>
      <p:pic>
        <p:nvPicPr>
          <p:cNvPr id="11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4844" y="1859041"/>
            <a:ext cx="1153240" cy="184523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 3"/>
          <p:cNvSpPr txBox="1"/>
          <p:nvPr/>
        </p:nvSpPr>
        <p:spPr>
          <a:xfrm>
            <a:off x="6009680" y="2089666"/>
            <a:ext cx="2475661" cy="41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Economic Recovery</a:t>
            </a:r>
          </a:p>
        </p:txBody>
      </p:sp>
      <p:sp>
        <p:nvSpPr>
          <p:cNvPr id="114" name="Text 4"/>
          <p:cNvSpPr txBox="1"/>
          <p:nvPr/>
        </p:nvSpPr>
        <p:spPr>
          <a:xfrm>
            <a:off x="6009680" y="2567107"/>
            <a:ext cx="7767757" cy="806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900"/>
              </a:lnSpc>
              <a:defRPr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With the expected gradual recovery of the global economy, we anticipate increased consumer confidence and spending power in 2024.</a:t>
            </a:r>
          </a:p>
        </p:txBody>
      </p:sp>
      <p:pic>
        <p:nvPicPr>
          <p:cNvPr id="115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4844" y="3704273"/>
            <a:ext cx="1153240" cy="184523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ext 5"/>
          <p:cNvSpPr txBox="1"/>
          <p:nvPr/>
        </p:nvSpPr>
        <p:spPr>
          <a:xfrm>
            <a:off x="6009680" y="3934897"/>
            <a:ext cx="2135254" cy="41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Emerging Trends</a:t>
            </a:r>
          </a:p>
        </p:txBody>
      </p:sp>
      <p:sp>
        <p:nvSpPr>
          <p:cNvPr id="117" name="Text 6"/>
          <p:cNvSpPr txBox="1"/>
          <p:nvPr/>
        </p:nvSpPr>
        <p:spPr>
          <a:xfrm>
            <a:off x="6009680" y="4351832"/>
            <a:ext cx="7767757" cy="806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900"/>
              </a:lnSpc>
              <a:defRPr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Capitalizing on rising sustainability awareness and the growth of personalized experiences.</a:t>
            </a:r>
          </a:p>
        </p:txBody>
      </p:sp>
      <p:pic>
        <p:nvPicPr>
          <p:cNvPr id="118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64844" y="5549503"/>
            <a:ext cx="1153240" cy="184523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 7"/>
          <p:cNvSpPr txBox="1"/>
          <p:nvPr/>
        </p:nvSpPr>
        <p:spPr>
          <a:xfrm>
            <a:off x="6009680" y="5780127"/>
            <a:ext cx="2698345" cy="416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21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Digital Transformation</a:t>
            </a:r>
          </a:p>
        </p:txBody>
      </p:sp>
      <p:sp>
        <p:nvSpPr>
          <p:cNvPr id="120" name="Text 8"/>
          <p:cNvSpPr txBox="1"/>
          <p:nvPr/>
        </p:nvSpPr>
        <p:spPr>
          <a:xfrm>
            <a:off x="6009680" y="6365541"/>
            <a:ext cx="7767757" cy="43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900"/>
              </a:lnSpc>
              <a:defRPr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Enhancing our e-commerce capabilities and capitalizing on the opportunity.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2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21456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 2"/>
          <p:cNvSpPr txBox="1"/>
          <p:nvPr/>
        </p:nvSpPr>
        <p:spPr>
          <a:xfrm>
            <a:off x="2806659" y="2702718"/>
            <a:ext cx="3492462" cy="60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100"/>
              </a:lnSpc>
              <a:defRPr sz="32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Recommendations</a:t>
            </a:r>
          </a:p>
        </p:txBody>
      </p:sp>
      <p:pic>
        <p:nvPicPr>
          <p:cNvPr id="126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0940" y="3489483"/>
            <a:ext cx="885826" cy="141732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 3"/>
          <p:cNvSpPr txBox="1"/>
          <p:nvPr/>
        </p:nvSpPr>
        <p:spPr>
          <a:xfrm>
            <a:off x="3958233" y="3666649"/>
            <a:ext cx="2961442" cy="34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000"/>
              </a:lnSpc>
              <a:defRPr sz="16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Focus on High-Margin Products</a:t>
            </a:r>
          </a:p>
        </p:txBody>
      </p:sp>
      <p:sp>
        <p:nvSpPr>
          <p:cNvPr id="128" name="Text 4"/>
          <p:cNvSpPr txBox="1"/>
          <p:nvPr/>
        </p:nvSpPr>
        <p:spPr>
          <a:xfrm>
            <a:off x="3958233" y="4033361"/>
            <a:ext cx="6638086" cy="63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2200"/>
              </a:lnSpc>
              <a:defRPr sz="13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-Focus on high-performing product categories such as Fashion, Core, and Fashion Basic.</a:t>
            </a:r>
          </a:p>
          <a:p>
            <a:pPr>
              <a:lnSpc>
                <a:spcPts val="2200"/>
              </a:lnSpc>
              <a:defRPr sz="13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Increase inventory for top-performing fits like Regular</a:t>
            </a:r>
          </a:p>
        </p:txBody>
      </p:sp>
      <p:pic>
        <p:nvPicPr>
          <p:cNvPr id="129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60940" y="4906803"/>
            <a:ext cx="885826" cy="141732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 5"/>
          <p:cNvSpPr txBox="1"/>
          <p:nvPr/>
        </p:nvSpPr>
        <p:spPr>
          <a:xfrm>
            <a:off x="3958233" y="5083969"/>
            <a:ext cx="2871252" cy="34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000"/>
              </a:lnSpc>
              <a:defRPr sz="16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Expand eCommerce Presence</a:t>
            </a:r>
          </a:p>
        </p:txBody>
      </p:sp>
      <p:sp>
        <p:nvSpPr>
          <p:cNvPr id="131" name="Text 6"/>
          <p:cNvSpPr txBox="1"/>
          <p:nvPr/>
        </p:nvSpPr>
        <p:spPr>
          <a:xfrm>
            <a:off x="3958233" y="5450680"/>
            <a:ext cx="7865507" cy="632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200"/>
              </a:lnSpc>
              <a:defRPr sz="13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Invest in optimizing the online shopping experience to capture more sales from the growing e-commerce market.</a:t>
            </a:r>
          </a:p>
        </p:txBody>
      </p:sp>
      <p:pic>
        <p:nvPicPr>
          <p:cNvPr id="132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60940" y="6324124"/>
            <a:ext cx="885826" cy="141732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 7"/>
          <p:cNvSpPr txBox="1"/>
          <p:nvPr/>
        </p:nvSpPr>
        <p:spPr>
          <a:xfrm>
            <a:off x="3958233" y="6501288"/>
            <a:ext cx="2972952" cy="34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000"/>
              </a:lnSpc>
              <a:defRPr sz="16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Improve Inventory Management</a:t>
            </a:r>
          </a:p>
        </p:txBody>
      </p:sp>
      <p:sp>
        <p:nvSpPr>
          <p:cNvPr id="134" name="Text 8"/>
          <p:cNvSpPr txBox="1"/>
          <p:nvPr/>
        </p:nvSpPr>
        <p:spPr>
          <a:xfrm>
            <a:off x="3958233" y="6868000"/>
            <a:ext cx="7865507" cy="632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200"/>
              </a:lnSpc>
              <a:defRPr sz="13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Implement data-driven inventory planning to ensure the right products are available at the right time to meet customer demand.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0" name="Screenshot 2024-06-27 at 11.36.45.png" descr="Screenshot 2024-06-27 at 11.36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141" y="1778654"/>
            <a:ext cx="6239455" cy="354887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 2"/>
          <p:cNvSpPr txBox="1"/>
          <p:nvPr/>
        </p:nvSpPr>
        <p:spPr>
          <a:xfrm>
            <a:off x="2043469" y="568761"/>
            <a:ext cx="4726780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700"/>
              </a:lnSpc>
              <a:defRPr sz="38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Time-Based Analysis </a:t>
            </a:r>
          </a:p>
        </p:txBody>
      </p:sp>
      <p:sp>
        <p:nvSpPr>
          <p:cNvPr id="32" name="Text 18"/>
          <p:cNvSpPr txBox="1"/>
          <p:nvPr/>
        </p:nvSpPr>
        <p:spPr>
          <a:xfrm>
            <a:off x="2043470" y="6669523"/>
            <a:ext cx="10543342" cy="106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Our quarterly sales data shows a distinct seasonal pattern, with Q4 being the strongest quarter due to the holiday shopping season. Q2 also sees a significant increase as customers prepare for the summer. Throughout 2023, we saw that our sales increased and that the summer collection was very successful.</a:t>
            </a:r>
          </a:p>
        </p:txBody>
      </p:sp>
      <p:pic>
        <p:nvPicPr>
          <p:cNvPr id="33" name="Screenshot 2024-06-27 at 11.37.19.png" descr="Screenshot 2024-06-27 at 11.37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9853" y="1729047"/>
            <a:ext cx="6556892" cy="3648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creenshot 2024-06-27 at 11.40.54.png" descr="Screenshot 2024-06-27 at 11.40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699" y="2106518"/>
            <a:ext cx="9138840" cy="462239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 2"/>
          <p:cNvSpPr txBox="1"/>
          <p:nvPr/>
        </p:nvSpPr>
        <p:spPr>
          <a:xfrm>
            <a:off x="1547335" y="623530"/>
            <a:ext cx="8265504" cy="739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200"/>
              </a:lnSpc>
              <a:defRPr sz="41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Top-Performing Product Categories</a:t>
            </a:r>
          </a:p>
        </p:txBody>
      </p:sp>
      <p:sp>
        <p:nvSpPr>
          <p:cNvPr id="37" name="Text 18"/>
          <p:cNvSpPr txBox="1"/>
          <p:nvPr/>
        </p:nvSpPr>
        <p:spPr>
          <a:xfrm>
            <a:off x="1584582" y="7120559"/>
            <a:ext cx="10543343" cy="40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Our Top performing product type was the Fashion category .It outperformed the other categories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0" name="Screenshot 2024-06-27 at 11.49.29.png" descr="Screenshot 2024-06-27 at 11.49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8715" y="1539989"/>
            <a:ext cx="9172970" cy="4795569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ext 2"/>
          <p:cNvSpPr txBox="1"/>
          <p:nvPr/>
        </p:nvSpPr>
        <p:spPr>
          <a:xfrm>
            <a:off x="1208126" y="659249"/>
            <a:ext cx="3023380" cy="778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Sales by Fit</a:t>
            </a:r>
          </a:p>
        </p:txBody>
      </p:sp>
      <p:sp>
        <p:nvSpPr>
          <p:cNvPr id="42" name="Text 17"/>
          <p:cNvSpPr txBox="1"/>
          <p:nvPr/>
        </p:nvSpPr>
        <p:spPr>
          <a:xfrm>
            <a:off x="1208126" y="6421516"/>
            <a:ext cx="12214029" cy="1210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Our sales analysis shows that the Regular Fit category continues to be the most popular among customers. Slim Fit garments make up 75.45% of sales,. These insights can help guide our product development and merchandising strategies for the upcoming year.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Text 2"/>
          <p:cNvSpPr txBox="1"/>
          <p:nvPr/>
        </p:nvSpPr>
        <p:spPr>
          <a:xfrm>
            <a:off x="894040" y="667821"/>
            <a:ext cx="3489683" cy="788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Sales by Size</a:t>
            </a:r>
          </a:p>
        </p:txBody>
      </p:sp>
      <p:pic>
        <p:nvPicPr>
          <p:cNvPr id="46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320" y="1744147"/>
            <a:ext cx="1211937" cy="1939172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ext 3"/>
          <p:cNvSpPr txBox="1"/>
          <p:nvPr/>
        </p:nvSpPr>
        <p:spPr>
          <a:xfrm>
            <a:off x="2482052" y="5807335"/>
            <a:ext cx="802777" cy="440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Small</a:t>
            </a:r>
          </a:p>
        </p:txBody>
      </p:sp>
      <p:sp>
        <p:nvSpPr>
          <p:cNvPr id="48" name="Text 4"/>
          <p:cNvSpPr txBox="1"/>
          <p:nvPr/>
        </p:nvSpPr>
        <p:spPr>
          <a:xfrm>
            <a:off x="2469475" y="6175705"/>
            <a:ext cx="7609284" cy="832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z="19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Small sizes were popular, with strong sales in our petite and junior collections. Customers sought comfortable, form-fitting garments.</a:t>
            </a:r>
          </a:p>
        </p:txBody>
      </p:sp>
      <p:pic>
        <p:nvPicPr>
          <p:cNvPr id="49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8320" y="3683317"/>
            <a:ext cx="1211937" cy="193917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 5"/>
          <p:cNvSpPr txBox="1"/>
          <p:nvPr/>
        </p:nvSpPr>
        <p:spPr>
          <a:xfrm>
            <a:off x="2334508" y="1982088"/>
            <a:ext cx="1097866" cy="440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Medium</a:t>
            </a:r>
          </a:p>
        </p:txBody>
      </p:sp>
      <p:sp>
        <p:nvSpPr>
          <p:cNvPr id="51" name="Text 6"/>
          <p:cNvSpPr txBox="1"/>
          <p:nvPr/>
        </p:nvSpPr>
        <p:spPr>
          <a:xfrm>
            <a:off x="2469475" y="2806341"/>
            <a:ext cx="7609284" cy="451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z="19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Medium sizes saw the highest overall volume,.</a:t>
            </a:r>
          </a:p>
        </p:txBody>
      </p:sp>
      <p:pic>
        <p:nvPicPr>
          <p:cNvPr id="52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8320" y="5622487"/>
            <a:ext cx="1211937" cy="1939172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Text 7"/>
          <p:cNvSpPr txBox="1"/>
          <p:nvPr/>
        </p:nvSpPr>
        <p:spPr>
          <a:xfrm>
            <a:off x="2474071" y="3894711"/>
            <a:ext cx="818739" cy="4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Large</a:t>
            </a:r>
          </a:p>
        </p:txBody>
      </p:sp>
      <p:sp>
        <p:nvSpPr>
          <p:cNvPr id="54" name="Text 8"/>
          <p:cNvSpPr txBox="1"/>
          <p:nvPr/>
        </p:nvSpPr>
        <p:spPr>
          <a:xfrm>
            <a:off x="2469475" y="4300523"/>
            <a:ext cx="7609284" cy="832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000"/>
              </a:lnSpc>
              <a:defRPr sz="19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Larger sizes experienced growing demand, reflecting our efforts to expand size inclusivity and cater to a diverse range of body types.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7" name="Screenshot 2024-06-27 at 11.54.27.png" descr="Screenshot 2024-06-27 at 11.54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8150" y="1496425"/>
            <a:ext cx="8674100" cy="43434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 2"/>
          <p:cNvSpPr txBox="1"/>
          <p:nvPr/>
        </p:nvSpPr>
        <p:spPr>
          <a:xfrm>
            <a:off x="1395531" y="638056"/>
            <a:ext cx="5291508" cy="752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300"/>
              </a:lnSpc>
              <a:defRPr sz="42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Sales by Color Family</a:t>
            </a:r>
          </a:p>
        </p:txBody>
      </p:sp>
      <p:sp>
        <p:nvSpPr>
          <p:cNvPr id="59" name="Text 14"/>
          <p:cNvSpPr txBox="1"/>
          <p:nvPr/>
        </p:nvSpPr>
        <p:spPr>
          <a:xfrm>
            <a:off x="1395591" y="6486766"/>
            <a:ext cx="11839218" cy="154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900"/>
              </a:lnSpc>
              <a:defRPr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Our data shows that neutral color families, such as blacks, whites, and navy, continue to drive the majority of our sales. These classic shades are a perennial favorite among our customers. However, we're also seeing strong demand for vibrant, saturated colors a - indicating that our customers are looking for a diverse range of options to express their personal style.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Shape 1"/>
          <p:cNvSpPr/>
          <p:nvPr/>
        </p:nvSpPr>
        <p:spPr>
          <a:xfrm>
            <a:off x="0" y="0"/>
            <a:ext cx="14630400" cy="8232458"/>
          </a:xfrm>
          <a:prstGeom prst="rect">
            <a:avLst/>
          </a:prstGeom>
          <a:solidFill>
            <a:srgbClr val="25283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Text 2"/>
          <p:cNvSpPr txBox="1"/>
          <p:nvPr/>
        </p:nvSpPr>
        <p:spPr>
          <a:xfrm>
            <a:off x="1728907" y="602456"/>
            <a:ext cx="6683088" cy="716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000"/>
              </a:lnSpc>
              <a:defRPr sz="40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Impact of Discounts on Sales</a:t>
            </a:r>
          </a:p>
        </p:txBody>
      </p:sp>
      <p:sp>
        <p:nvSpPr>
          <p:cNvPr id="64" name="Shape 3"/>
          <p:cNvSpPr/>
          <p:nvPr/>
        </p:nvSpPr>
        <p:spPr>
          <a:xfrm>
            <a:off x="1683186" y="1684972"/>
            <a:ext cx="1877260" cy="1242299"/>
          </a:xfrm>
          <a:prstGeom prst="roundRect">
            <a:avLst>
              <a:gd name="adj" fmla="val 5291"/>
            </a:avLst>
          </a:prstGeom>
          <a:solidFill>
            <a:srgbClr val="363A4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Text 4"/>
          <p:cNvSpPr txBox="1"/>
          <p:nvPr/>
        </p:nvSpPr>
        <p:spPr>
          <a:xfrm>
            <a:off x="1825916" y="2087047"/>
            <a:ext cx="252466" cy="498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400"/>
              </a:lnSpc>
              <a:defRPr sz="21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" name="Text 5"/>
          <p:cNvSpPr txBox="1"/>
          <p:nvPr/>
        </p:nvSpPr>
        <p:spPr>
          <a:xfrm>
            <a:off x="3825240" y="1904047"/>
            <a:ext cx="1897147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Discount Levels</a:t>
            </a:r>
          </a:p>
        </p:txBody>
      </p:sp>
      <p:sp>
        <p:nvSpPr>
          <p:cNvPr id="67" name="Text 6"/>
          <p:cNvSpPr txBox="1"/>
          <p:nvPr/>
        </p:nvSpPr>
        <p:spPr>
          <a:xfrm>
            <a:off x="3825240" y="2357676"/>
            <a:ext cx="9157393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High discounts drive higher sales volumes, but it's important to balance this with profit margins.</a:t>
            </a:r>
          </a:p>
        </p:txBody>
      </p:sp>
      <p:sp>
        <p:nvSpPr>
          <p:cNvPr id="68" name="Shape 7"/>
          <p:cNvSpPr/>
          <p:nvPr/>
        </p:nvSpPr>
        <p:spPr>
          <a:xfrm>
            <a:off x="3669982" y="2914351"/>
            <a:ext cx="9167695" cy="13693"/>
          </a:xfrm>
          <a:prstGeom prst="rect">
            <a:avLst/>
          </a:prstGeom>
          <a:solidFill>
            <a:srgbClr val="6EB9F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8"/>
          <p:cNvSpPr/>
          <p:nvPr/>
        </p:nvSpPr>
        <p:spPr>
          <a:xfrm>
            <a:off x="1683186" y="3036808"/>
            <a:ext cx="3754637" cy="1242299"/>
          </a:xfrm>
          <a:prstGeom prst="roundRect">
            <a:avLst>
              <a:gd name="adj" fmla="val 5291"/>
            </a:avLst>
          </a:prstGeom>
          <a:solidFill>
            <a:srgbClr val="363A4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Text 9"/>
          <p:cNvSpPr txBox="1"/>
          <p:nvPr/>
        </p:nvSpPr>
        <p:spPr>
          <a:xfrm>
            <a:off x="1849609" y="3438881"/>
            <a:ext cx="252467" cy="498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400"/>
              </a:lnSpc>
              <a:defRPr sz="21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1" name="Text 10"/>
          <p:cNvSpPr txBox="1"/>
          <p:nvPr/>
        </p:nvSpPr>
        <p:spPr>
          <a:xfrm>
            <a:off x="5702618" y="3255883"/>
            <a:ext cx="1670929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Profit Margins</a:t>
            </a:r>
          </a:p>
        </p:txBody>
      </p:sp>
      <p:sp>
        <p:nvSpPr>
          <p:cNvPr id="72" name="Text 11"/>
          <p:cNvSpPr txBox="1"/>
          <p:nvPr/>
        </p:nvSpPr>
        <p:spPr>
          <a:xfrm>
            <a:off x="5702618" y="3709511"/>
            <a:ext cx="10593001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Higher discounts generally reduce profit margins but we maintained mostly 1-10% discounts through 2022-23.</a:t>
            </a:r>
          </a:p>
        </p:txBody>
      </p:sp>
      <p:sp>
        <p:nvSpPr>
          <p:cNvPr id="73" name="Shape 12"/>
          <p:cNvSpPr/>
          <p:nvPr/>
        </p:nvSpPr>
        <p:spPr>
          <a:xfrm>
            <a:off x="5547359" y="4266188"/>
            <a:ext cx="7290318" cy="13693"/>
          </a:xfrm>
          <a:prstGeom prst="rect">
            <a:avLst/>
          </a:prstGeom>
          <a:solidFill>
            <a:srgbClr val="6EB9F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hape 13"/>
          <p:cNvSpPr/>
          <p:nvPr/>
        </p:nvSpPr>
        <p:spPr>
          <a:xfrm>
            <a:off x="1683186" y="4388644"/>
            <a:ext cx="5632014" cy="1592819"/>
          </a:xfrm>
          <a:prstGeom prst="roundRect">
            <a:avLst>
              <a:gd name="adj" fmla="val 4127"/>
            </a:avLst>
          </a:prstGeom>
          <a:solidFill>
            <a:srgbClr val="363A4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Text 14"/>
          <p:cNvSpPr txBox="1"/>
          <p:nvPr/>
        </p:nvSpPr>
        <p:spPr>
          <a:xfrm>
            <a:off x="1852348" y="4965977"/>
            <a:ext cx="252466" cy="498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400"/>
              </a:lnSpc>
              <a:defRPr sz="21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6" name="Text 15"/>
          <p:cNvSpPr txBox="1"/>
          <p:nvPr/>
        </p:nvSpPr>
        <p:spPr>
          <a:xfrm>
            <a:off x="7579994" y="4607719"/>
            <a:ext cx="2278148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Customer Behavior</a:t>
            </a:r>
          </a:p>
        </p:txBody>
      </p:sp>
      <p:sp>
        <p:nvSpPr>
          <p:cNvPr id="77" name="Text 16"/>
          <p:cNvSpPr txBox="1"/>
          <p:nvPr/>
        </p:nvSpPr>
        <p:spPr>
          <a:xfrm>
            <a:off x="7579995" y="5061346"/>
            <a:ext cx="5102423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Discount levels impact customer retention and repeat purchase behavior. Understanding this can help tailor discount strategies to improve customer loyalty.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404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creenshot 2024-06-27 at 12.10.22.png" descr="Screenshot 2024-06-27 at 12.10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238" y="2439619"/>
            <a:ext cx="6337431" cy="3350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Screenshot 2024-06-27 at 12.10.59.png" descr="Screenshot 2024-06-27 at 12.10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0559" y="2282431"/>
            <a:ext cx="6656480" cy="3519757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 17"/>
          <p:cNvSpPr txBox="1"/>
          <p:nvPr/>
        </p:nvSpPr>
        <p:spPr>
          <a:xfrm>
            <a:off x="2505575" y="6657251"/>
            <a:ext cx="11172588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No discounts category was able to drive the majority of our sales but adding a small discount increases the retention rate of our customers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875"/>
            </a:avLst>
          </a:prstGeom>
          <a:solidFill>
            <a:srgbClr val="252833">
              <a:alpha val="8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Text 3"/>
          <p:cNvSpPr txBox="1"/>
          <p:nvPr/>
        </p:nvSpPr>
        <p:spPr>
          <a:xfrm>
            <a:off x="1191578" y="661391"/>
            <a:ext cx="8270861" cy="77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eCommerce vs. Brick and Mortar</a:t>
            </a:r>
          </a:p>
        </p:txBody>
      </p:sp>
      <p:sp>
        <p:nvSpPr>
          <p:cNvPr id="88" name="Shape 4"/>
          <p:cNvSpPr/>
          <p:nvPr/>
        </p:nvSpPr>
        <p:spPr>
          <a:xfrm>
            <a:off x="1145858" y="4839653"/>
            <a:ext cx="12338685" cy="29886"/>
          </a:xfrm>
          <a:prstGeom prst="rect">
            <a:avLst/>
          </a:prstGeom>
          <a:solidFill>
            <a:srgbClr val="6EB9F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Shape 5"/>
          <p:cNvSpPr/>
          <p:nvPr/>
        </p:nvSpPr>
        <p:spPr>
          <a:xfrm>
            <a:off x="4155578" y="3999726"/>
            <a:ext cx="29886" cy="839986"/>
          </a:xfrm>
          <a:prstGeom prst="rect">
            <a:avLst/>
          </a:prstGeom>
          <a:solidFill>
            <a:srgbClr val="6EB9F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Shape 6"/>
          <p:cNvSpPr/>
          <p:nvPr/>
        </p:nvSpPr>
        <p:spPr>
          <a:xfrm>
            <a:off x="3900606" y="4569678"/>
            <a:ext cx="539949" cy="539949"/>
          </a:xfrm>
          <a:prstGeom prst="roundRect">
            <a:avLst>
              <a:gd name="adj" fmla="val 13335"/>
            </a:avLst>
          </a:prstGeom>
          <a:solidFill>
            <a:srgbClr val="363A4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Text 7"/>
          <p:cNvSpPr txBox="1"/>
          <p:nvPr/>
        </p:nvSpPr>
        <p:spPr>
          <a:xfrm>
            <a:off x="4026630" y="4670166"/>
            <a:ext cx="287783" cy="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2" name="Text 8"/>
          <p:cNvSpPr txBox="1"/>
          <p:nvPr/>
        </p:nvSpPr>
        <p:spPr>
          <a:xfrm>
            <a:off x="2588581" y="2111096"/>
            <a:ext cx="3163762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eCommerce Advantages</a:t>
            </a:r>
          </a:p>
        </p:txBody>
      </p:sp>
      <p:sp>
        <p:nvSpPr>
          <p:cNvPr id="93" name="Text 9"/>
          <p:cNvSpPr txBox="1"/>
          <p:nvPr/>
        </p:nvSpPr>
        <p:spPr>
          <a:xfrm>
            <a:off x="1431487" y="2607826"/>
            <a:ext cx="5478067" cy="1210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3000"/>
              </a:lnSpc>
              <a:defRPr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Wider product selection, convenient 24/7 access, personalized recommendations, and lower operational costs for retailers.</a:t>
            </a:r>
          </a:p>
        </p:txBody>
      </p:sp>
      <p:sp>
        <p:nvSpPr>
          <p:cNvPr id="94" name="Shape 10"/>
          <p:cNvSpPr/>
          <p:nvPr/>
        </p:nvSpPr>
        <p:spPr>
          <a:xfrm>
            <a:off x="7300138" y="4839592"/>
            <a:ext cx="29886" cy="839987"/>
          </a:xfrm>
          <a:prstGeom prst="rect">
            <a:avLst/>
          </a:prstGeom>
          <a:solidFill>
            <a:srgbClr val="6EB9F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Shape 11"/>
          <p:cNvSpPr/>
          <p:nvPr/>
        </p:nvSpPr>
        <p:spPr>
          <a:xfrm>
            <a:off x="7045166" y="4569678"/>
            <a:ext cx="539949" cy="539949"/>
          </a:xfrm>
          <a:prstGeom prst="roundRect">
            <a:avLst>
              <a:gd name="adj" fmla="val 13335"/>
            </a:avLst>
          </a:prstGeom>
          <a:solidFill>
            <a:srgbClr val="363A4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Text 12"/>
          <p:cNvSpPr txBox="1"/>
          <p:nvPr/>
        </p:nvSpPr>
        <p:spPr>
          <a:xfrm>
            <a:off x="7171190" y="4670166"/>
            <a:ext cx="287783" cy="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7" name="Text 13"/>
          <p:cNvSpPr txBox="1"/>
          <p:nvPr/>
        </p:nvSpPr>
        <p:spPr>
          <a:xfrm>
            <a:off x="5586064" y="5919549"/>
            <a:ext cx="3458033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Brick-and-Mortar Strengths</a:t>
            </a:r>
          </a:p>
        </p:txBody>
      </p:sp>
      <p:sp>
        <p:nvSpPr>
          <p:cNvPr id="98" name="Text 14"/>
          <p:cNvSpPr txBox="1"/>
          <p:nvPr/>
        </p:nvSpPr>
        <p:spPr>
          <a:xfrm>
            <a:off x="4576048" y="6416278"/>
            <a:ext cx="5478186" cy="1210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3000"/>
              </a:lnSpc>
              <a:defRPr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Tangible shopping experience, immediate product availability, personal interaction with sales staff, and the ability to try on items.</a:t>
            </a:r>
          </a:p>
        </p:txBody>
      </p:sp>
      <p:sp>
        <p:nvSpPr>
          <p:cNvPr id="99" name="Shape 15"/>
          <p:cNvSpPr/>
          <p:nvPr/>
        </p:nvSpPr>
        <p:spPr>
          <a:xfrm>
            <a:off x="10444816" y="3999726"/>
            <a:ext cx="29886" cy="839986"/>
          </a:xfrm>
          <a:prstGeom prst="rect">
            <a:avLst/>
          </a:prstGeom>
          <a:solidFill>
            <a:srgbClr val="6EB9F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Shape 16"/>
          <p:cNvSpPr/>
          <p:nvPr/>
        </p:nvSpPr>
        <p:spPr>
          <a:xfrm>
            <a:off x="10189844" y="4569678"/>
            <a:ext cx="539949" cy="539949"/>
          </a:xfrm>
          <a:prstGeom prst="roundRect">
            <a:avLst>
              <a:gd name="adj" fmla="val 13335"/>
            </a:avLst>
          </a:prstGeom>
          <a:solidFill>
            <a:srgbClr val="363A4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Text 17"/>
          <p:cNvSpPr txBox="1"/>
          <p:nvPr/>
        </p:nvSpPr>
        <p:spPr>
          <a:xfrm>
            <a:off x="10315928" y="4670166"/>
            <a:ext cx="287782" cy="43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2" name="Text 18"/>
          <p:cNvSpPr txBox="1"/>
          <p:nvPr/>
        </p:nvSpPr>
        <p:spPr>
          <a:xfrm>
            <a:off x="9374810" y="1727120"/>
            <a:ext cx="2169900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6EB9FC"/>
                </a:solidFill>
                <a:latin typeface="Lora"/>
                <a:ea typeface="Lora"/>
                <a:cs typeface="Lora"/>
                <a:sym typeface="Lora"/>
              </a:defRPr>
            </a:lvl1pPr>
          </a:lstStyle>
          <a:p>
            <a:pPr/>
            <a:r>
              <a:t>Hybrid Approach</a:t>
            </a:r>
          </a:p>
        </p:txBody>
      </p:sp>
      <p:sp>
        <p:nvSpPr>
          <p:cNvPr id="103" name="Text 19"/>
          <p:cNvSpPr txBox="1"/>
          <p:nvPr/>
        </p:nvSpPr>
        <p:spPr>
          <a:xfrm>
            <a:off x="7720726" y="2223848"/>
            <a:ext cx="5478186" cy="159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3000"/>
              </a:lnSpc>
              <a:defRPr>
                <a:solidFill>
                  <a:srgbClr val="D6E5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Many successful retailers combine both online and physical stores, leveraging the benefits of each channel to create a seamless omnichannel experience for customers.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