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16"/>
  </p:notesMasterIdLst>
  <p:handoutMasterIdLst>
    <p:handoutMasterId r:id="rId17"/>
  </p:handoutMasterIdLst>
  <p:sldIdLst>
    <p:sldId id="465" r:id="rId4"/>
    <p:sldId id="498" r:id="rId5"/>
    <p:sldId id="424" r:id="rId6"/>
    <p:sldId id="529" r:id="rId7"/>
    <p:sldId id="530" r:id="rId8"/>
    <p:sldId id="536" r:id="rId9"/>
    <p:sldId id="531" r:id="rId10"/>
    <p:sldId id="532" r:id="rId11"/>
    <p:sldId id="533" r:id="rId12"/>
    <p:sldId id="534" r:id="rId13"/>
    <p:sldId id="535" r:id="rId14"/>
    <p:sldId id="512" r:id="rId15"/>
  </p:sldIdLst>
  <p:sldSz cx="12192000" cy="6858000"/>
  <p:notesSz cx="6810375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3D2"/>
    <a:srgbClr val="DBD7BF"/>
    <a:srgbClr val="EDEBDF"/>
    <a:srgbClr val="C7C19D"/>
    <a:srgbClr val="D2CEAE"/>
    <a:srgbClr val="E1DEC9"/>
    <a:srgbClr val="EBEBEB"/>
    <a:srgbClr val="21154A"/>
    <a:srgbClr val="E3E9E8"/>
    <a:srgbClr val="FAD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7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0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F457470-328C-4C32-9B25-BE33D9C89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39BABA-622C-4E6F-ADAB-F1B258487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583F4-F2CF-4DEF-8AAA-916B8BD4619F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2504EB-BC8B-4F2E-95C8-91630362DB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2A1D58-C27D-4569-876C-0DDC916AEF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94A99-1E61-43B8-87BE-687EC3ADF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17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A983-C06C-49DA-9247-5A743363DC5F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C11C3-EE1B-4BD0-8768-E970EF5361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9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ond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FB878D9-24BF-4492-B96C-DA363E3D4958}"/>
              </a:ext>
            </a:extLst>
          </p:cNvPr>
          <p:cNvSpPr txBox="1"/>
          <p:nvPr userDrawn="1"/>
        </p:nvSpPr>
        <p:spPr>
          <a:xfrm>
            <a:off x="-20014" y="111686"/>
            <a:ext cx="54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b="1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defRPr>
            </a:lvl1pPr>
          </a:lstStyle>
          <a:p>
            <a:pPr lvl="0"/>
            <a:fld id="{E50C896B-190F-4C0F-ABAC-B91C9F677B2F}" type="slidenum">
              <a:rPr lang="fr-FR" sz="1600" smtClean="0">
                <a:solidFill>
                  <a:schemeClr val="bg1"/>
                </a:solidFill>
              </a:rPr>
              <a:pPr lvl="0"/>
              <a:t>‹N°›</a:t>
            </a:fld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EAB-17CE-46F9-986F-CEAE42DBB9AA}"/>
              </a:ext>
            </a:extLst>
          </p:cNvPr>
          <p:cNvSpPr/>
          <p:nvPr userDrawn="1"/>
        </p:nvSpPr>
        <p:spPr bwMode="auto">
          <a:xfrm rot="16200000">
            <a:off x="-1217833" y="1813920"/>
            <a:ext cx="29453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fr-FR" sz="9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IUT de Roanne</a:t>
            </a:r>
            <a:r>
              <a:rPr lang="fr-FR" sz="900" dirty="0">
                <a:solidFill>
                  <a:schemeClr val="bg1"/>
                </a:solidFill>
                <a:latin typeface="Sora ExtraLight" pitchFamily="2" charset="0"/>
                <a:cs typeface="Sora ExtraLight" pitchFamily="2" charset="0"/>
              </a:rPr>
              <a:t>    Université Jean Monnet</a:t>
            </a:r>
          </a:p>
        </p:txBody>
      </p:sp>
    </p:spTree>
    <p:extLst>
      <p:ext uri="{BB962C8B-B14F-4D97-AF65-F5344CB8AC3E}">
        <p14:creationId xmlns:p14="http://schemas.microsoft.com/office/powerpoint/2010/main" val="17995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calaire fond fonc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8526DA-816E-46B0-9406-49F71DDA596B}"/>
              </a:ext>
            </a:extLst>
          </p:cNvPr>
          <p:cNvSpPr/>
          <p:nvPr userDrawn="1"/>
        </p:nvSpPr>
        <p:spPr bwMode="auto">
          <a:xfrm rot="16200000">
            <a:off x="-1226459" y="1528785"/>
            <a:ext cx="29453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fr-FR" sz="9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IUT de Roanne</a:t>
            </a:r>
            <a:r>
              <a:rPr lang="fr-FR" sz="900" dirty="0">
                <a:solidFill>
                  <a:schemeClr val="bg1"/>
                </a:solidFill>
                <a:latin typeface="Sora ExtraLight" pitchFamily="2" charset="0"/>
                <a:cs typeface="Sora ExtraLight" pitchFamily="2" charset="0"/>
              </a:rPr>
              <a:t>    Université Jean Monnet</a:t>
            </a:r>
          </a:p>
        </p:txBody>
      </p:sp>
    </p:spTree>
    <p:extLst>
      <p:ext uri="{BB962C8B-B14F-4D97-AF65-F5344CB8AC3E}">
        <p14:creationId xmlns:p14="http://schemas.microsoft.com/office/powerpoint/2010/main" val="24379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86BB0-CAF5-4C2E-8837-50AC14E47B94}"/>
              </a:ext>
            </a:extLst>
          </p:cNvPr>
          <p:cNvSpPr/>
          <p:nvPr userDrawn="1"/>
        </p:nvSpPr>
        <p:spPr bwMode="auto">
          <a:xfrm rot="16200000">
            <a:off x="-1217833" y="1813920"/>
            <a:ext cx="29453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fr-FR" sz="900" dirty="0">
                <a:solidFill>
                  <a:srgbClr val="21154A"/>
                </a:solidFill>
                <a:latin typeface="Sora" pitchFamily="2" charset="0"/>
                <a:cs typeface="Sora" pitchFamily="2" charset="0"/>
              </a:rPr>
              <a:t>IUT de Roanne</a:t>
            </a:r>
            <a:r>
              <a:rPr lang="fr-FR" sz="9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    Université Jean Monnet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E453A-EBA5-4EE0-A787-63021380529C}"/>
              </a:ext>
            </a:extLst>
          </p:cNvPr>
          <p:cNvSpPr txBox="1"/>
          <p:nvPr userDrawn="1"/>
        </p:nvSpPr>
        <p:spPr>
          <a:xfrm>
            <a:off x="-20014" y="111686"/>
            <a:ext cx="54000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fr-FR"/>
            </a:defPPr>
            <a:lvl1pPr algn="ctr">
              <a:defRPr b="1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defRPr>
            </a:lvl1pPr>
          </a:lstStyle>
          <a:p>
            <a:pPr lvl="0"/>
            <a:fld id="{E50C896B-190F-4C0F-ABAC-B91C9F677B2F}" type="slidenum">
              <a:rPr lang="fr-FR" sz="1600" smtClean="0">
                <a:solidFill>
                  <a:srgbClr val="21154A"/>
                </a:solidFill>
              </a:rPr>
              <a:pPr lvl="0"/>
              <a:t>‹N°›</a:t>
            </a:fld>
            <a:endParaRPr lang="fr-FR" sz="1600" dirty="0">
              <a:solidFill>
                <a:srgbClr val="211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calaire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B37DC6-E271-4A8D-BBB6-BBA10614D3D5}"/>
              </a:ext>
            </a:extLst>
          </p:cNvPr>
          <p:cNvSpPr/>
          <p:nvPr userDrawn="1"/>
        </p:nvSpPr>
        <p:spPr bwMode="auto">
          <a:xfrm rot="16200000">
            <a:off x="-1226459" y="1528785"/>
            <a:ext cx="29453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fr-FR" sz="900" dirty="0">
                <a:solidFill>
                  <a:srgbClr val="21154A"/>
                </a:solidFill>
                <a:latin typeface="Sora" pitchFamily="2" charset="0"/>
                <a:cs typeface="Sora" pitchFamily="2" charset="0"/>
              </a:rPr>
              <a:t>IUT de Roanne</a:t>
            </a:r>
            <a:r>
              <a:rPr lang="fr-FR" sz="9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    Université Jean Monnet</a:t>
            </a:r>
          </a:p>
        </p:txBody>
      </p:sp>
    </p:spTree>
    <p:extLst>
      <p:ext uri="{BB962C8B-B14F-4D97-AF65-F5344CB8AC3E}">
        <p14:creationId xmlns:p14="http://schemas.microsoft.com/office/powerpoint/2010/main" val="12495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2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7FECCE96-9F33-4E98-AC6A-991CF754B9BA}"/>
              </a:ext>
            </a:extLst>
          </p:cNvPr>
          <p:cNvSpPr/>
          <p:nvPr userDrawn="1"/>
        </p:nvSpPr>
        <p:spPr>
          <a:xfrm>
            <a:off x="222986" y="3402000"/>
            <a:ext cx="54000" cy="54000"/>
          </a:xfrm>
          <a:prstGeom prst="ellipse">
            <a:avLst/>
          </a:prstGeom>
          <a:solidFill>
            <a:schemeClr val="bg1">
              <a:alpha val="5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85911-9DE5-468A-B55F-B9442DD54CCE}"/>
              </a:ext>
            </a:extLst>
          </p:cNvPr>
          <p:cNvSpPr/>
          <p:nvPr userDrawn="1"/>
        </p:nvSpPr>
        <p:spPr bwMode="auto">
          <a:xfrm rot="16200000">
            <a:off x="-1387805" y="4945429"/>
            <a:ext cx="3286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140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</a:rPr>
              <a:t>Lorem ipsum dolor sit amet</a:t>
            </a:r>
            <a:endParaRPr lang="fr-FR" sz="1400" dirty="0">
              <a:solidFill>
                <a:schemeClr val="bg1"/>
              </a:solidFill>
              <a:latin typeface="Sora ExtraLight" pitchFamily="2" charset="0"/>
              <a:cs typeface="Sora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7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322173A9-5C2A-4256-A212-5AEFCA6FD700}"/>
              </a:ext>
            </a:extLst>
          </p:cNvPr>
          <p:cNvSpPr/>
          <p:nvPr userDrawn="1"/>
        </p:nvSpPr>
        <p:spPr>
          <a:xfrm>
            <a:off x="222986" y="3402000"/>
            <a:ext cx="54000" cy="54000"/>
          </a:xfrm>
          <a:prstGeom prst="ellipse">
            <a:avLst/>
          </a:prstGeom>
          <a:solidFill>
            <a:srgbClr val="21154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1154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01355-A220-4090-ACF5-01FF4D24CAA9}"/>
              </a:ext>
            </a:extLst>
          </p:cNvPr>
          <p:cNvSpPr/>
          <p:nvPr userDrawn="1"/>
        </p:nvSpPr>
        <p:spPr bwMode="auto">
          <a:xfrm rot="16200000">
            <a:off x="-1387805" y="4945429"/>
            <a:ext cx="3286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fr-FR" sz="1400" dirty="0">
                <a:solidFill>
                  <a:srgbClr val="21154A"/>
                </a:solidFill>
                <a:latin typeface="Sora ExtraBold" pitchFamily="2" charset="0"/>
                <a:cs typeface="Sora ExtraLight" pitchFamily="2" charset="0"/>
              </a:rPr>
              <a:t>JFMI : Atelier Web</a:t>
            </a:r>
            <a:endParaRPr lang="fr-FR" sz="1400" dirty="0">
              <a:solidFill>
                <a:srgbClr val="21154A"/>
              </a:solidFill>
              <a:latin typeface="Sora ExtraLight" pitchFamily="2" charset="0"/>
              <a:cs typeface="Sora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2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ut-roanne.univ-st-etienne.fr/fr/index.html" TargetMode="External"/><Relationship Id="rId2" Type="http://schemas.openxmlformats.org/officeDocument/2006/relationships/hyperlink" Target="file:///C:\Users\mp101393\Documents\BUT%20R&amp;T\cord&#195;&#169;es%20&amp;%20recrutement\Cord&#195;&#169;es%20de%20la%20r&#195;&#169;ussite\JFMI\Atelier%20RT\Atelier%20Web\index3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iut-roanne.univ-st-etienne.fr/fr/unes-complementaires/newsletter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OIqHz6nNK4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mages/search/log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10960AC-3B71-4F58-8B07-00AD41F97A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5543" y="217714"/>
            <a:ext cx="7576456" cy="664028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367FF61-EAED-4F40-9E69-487C797D8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1DE2AD-2E19-4A11-AEAB-2A9B71D1CD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22" y="5845091"/>
            <a:ext cx="1962995" cy="8686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3E5B3C-3E6B-4924-979E-360D316E65F5}"/>
              </a:ext>
            </a:extLst>
          </p:cNvPr>
          <p:cNvSpPr/>
          <p:nvPr/>
        </p:nvSpPr>
        <p:spPr bwMode="auto">
          <a:xfrm>
            <a:off x="361950" y="190217"/>
            <a:ext cx="6642532" cy="415498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fr-FR" sz="4400" dirty="0">
                <a:solidFill>
                  <a:schemeClr val="accent1"/>
                </a:solidFill>
                <a:latin typeface="Sora ExtraBold" pitchFamily="2" charset="0"/>
                <a:cs typeface="Sora ExtraBold" pitchFamily="2" charset="0"/>
              </a:rPr>
              <a:t>Journée Filles, Maths et Informatique : une équation lumineuse</a:t>
            </a:r>
          </a:p>
          <a:p>
            <a:endParaRPr lang="fr-FR" sz="4400" dirty="0">
              <a:solidFill>
                <a:schemeClr val="accent1"/>
              </a:solidFill>
              <a:latin typeface="Sora ExtraBold" pitchFamily="2" charset="0"/>
              <a:cs typeface="Sora ExtraBold" pitchFamily="2" charset="0"/>
            </a:endParaRPr>
          </a:p>
          <a:p>
            <a:r>
              <a:rPr lang="fr-FR" sz="4400" dirty="0">
                <a:solidFill>
                  <a:schemeClr val="accent1"/>
                </a:solidFill>
                <a:latin typeface="Sora ExtraBold" pitchFamily="2" charset="0"/>
                <a:cs typeface="Sora ExtraBold" pitchFamily="2" charset="0"/>
              </a:rPr>
              <a:t>Atelier </a:t>
            </a:r>
          </a:p>
          <a:p>
            <a:r>
              <a:rPr lang="fr-FR" sz="4000" dirty="0">
                <a:solidFill>
                  <a:schemeClr val="accent1"/>
                </a:solidFill>
                <a:latin typeface="Sora ExtraBold" pitchFamily="2" charset="0"/>
                <a:cs typeface="Sora ExtraLight" pitchFamily="2" charset="0"/>
              </a:rPr>
              <a:t>Je deviens Webmaster</a:t>
            </a:r>
            <a:endParaRPr lang="fr-FR" sz="4000" dirty="0">
              <a:latin typeface="Sora ExtraBold" pitchFamily="2" charset="0"/>
              <a:cs typeface="Sora ExtraLight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CA8172-3ADF-4DE4-B4EB-249D25A9A8F2}"/>
              </a:ext>
            </a:extLst>
          </p:cNvPr>
          <p:cNvSpPr txBox="1"/>
          <p:nvPr/>
        </p:nvSpPr>
        <p:spPr>
          <a:xfrm>
            <a:off x="464265" y="4734533"/>
            <a:ext cx="4589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  <a:latin typeface="Sora ExtraLight" pitchFamily="2" charset="0"/>
              </a:rPr>
              <a:t>6 décembre 2024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B8D961C-CE06-4A61-8FB1-59BB79FE4329}"/>
              </a:ext>
            </a:extLst>
          </p:cNvPr>
          <p:cNvCxnSpPr/>
          <p:nvPr/>
        </p:nvCxnSpPr>
        <p:spPr>
          <a:xfrm>
            <a:off x="464265" y="4645880"/>
            <a:ext cx="3371850" cy="0"/>
          </a:xfrm>
          <a:prstGeom prst="line">
            <a:avLst/>
          </a:prstGeom>
          <a:ln>
            <a:solidFill>
              <a:srgbClr val="2115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4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82915" y="147393"/>
            <a:ext cx="5523912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r>
              <a:rPr lang="fr-FR" sz="2400" b="1" dirty="0">
                <a:solidFill>
                  <a:schemeClr val="accent6"/>
                </a:solidFill>
                <a:latin typeface="Barlow" panose="00000500000000000000" pitchFamily="2" charset="0"/>
              </a:rPr>
              <a:t>Découvrez le site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Il y a un bouton en bas de la page qui vous permet de remonter en haut du site :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Cliquer sur :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r>
              <a:rPr lang="fr-FR" sz="1600" b="1" dirty="0">
                <a:hlinkClick r:id="rId2"/>
              </a:rPr>
              <a:t>Retour en haut ↑</a:t>
            </a:r>
            <a:endParaRPr lang="fr-FR" sz="1600" b="1" dirty="0"/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Et il y a aussi des lien vers le site internet de l’IUT :</a:t>
            </a:r>
          </a:p>
          <a:p>
            <a:pPr lvl="0"/>
            <a:r>
              <a:rPr lang="fr-FR" sz="1600" dirty="0">
                <a:hlinkClick r:id="rId3"/>
              </a:rPr>
              <a:t>lien URL</a:t>
            </a:r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Et un autre vers </a:t>
            </a:r>
          </a:p>
          <a:p>
            <a:r>
              <a:rPr lang="fr-FR" sz="1600" dirty="0">
                <a:hlinkClick r:id="rId4"/>
              </a:rPr>
              <a:t>NEWSLETTER</a:t>
            </a:r>
            <a:r>
              <a:rPr lang="fr-FR" sz="1600" dirty="0"/>
              <a:t> - </a:t>
            </a:r>
            <a:r>
              <a:rPr lang="fr-FR" sz="1600" b="1" dirty="0"/>
              <a:t>LES TEMPS FORTS DE L'IUT </a:t>
            </a:r>
          </a:p>
          <a:p>
            <a:endParaRPr lang="fr-FR" sz="1600" b="1" dirty="0"/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6F76D2-EAA0-4E84-8F92-8F398C7B3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539" y="298315"/>
            <a:ext cx="4680559" cy="42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82915" y="147393"/>
            <a:ext cx="51421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Il ne vous reste plus qu’a modifier les textes suivant :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r>
              <a:rPr lang="fr-FR" sz="1600" b="1" dirty="0"/>
              <a:t>mettez votre NOM et Prénom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/>
              <a:t>Vous pouvez mettre une phrase ……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/>
              <a:t>Est-ce cet atelier vous a plus ? </a:t>
            </a:r>
            <a:br>
              <a:rPr lang="fr-FR" sz="1600" dirty="0"/>
            </a:br>
            <a:r>
              <a:rPr lang="fr-FR" sz="1600" dirty="0"/>
              <a:t>OUI ou NON </a:t>
            </a:r>
            <a:br>
              <a:rPr lang="fr-FR" sz="1600" dirty="0"/>
            </a:br>
            <a:r>
              <a:rPr lang="fr-FR" sz="1600" dirty="0"/>
              <a:t>et pourquoi ? </a:t>
            </a:r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6F76D2-EAA0-4E84-8F92-8F398C7B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1076"/>
            <a:ext cx="6073822" cy="55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7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9527504-7173-4C87-B18C-9F204624FDE5}"/>
              </a:ext>
            </a:extLst>
          </p:cNvPr>
          <p:cNvSpPr txBox="1"/>
          <p:nvPr/>
        </p:nvSpPr>
        <p:spPr>
          <a:xfrm>
            <a:off x="6787997" y="626407"/>
            <a:ext cx="497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4106CF-F981-47A8-B90E-738C8754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1845723"/>
            <a:ext cx="6705599" cy="5012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546" y="0"/>
            <a:ext cx="10658453" cy="6858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16220" y="6059068"/>
            <a:ext cx="4695414" cy="61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700"/>
              </a:lnSpc>
            </a:pPr>
            <a:r>
              <a:rPr lang="fr-FR" sz="20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Merci de votre participation.</a:t>
            </a:r>
          </a:p>
        </p:txBody>
      </p:sp>
      <p:pic>
        <p:nvPicPr>
          <p:cNvPr id="1026" name="Picture 2" descr="C:\Users\TABLETTE-GIM1\Nextcloud\Documents\IUT\_CDM_communication\charte graphique\Charte graphique 2023-24\LOGO 2023\IUT.ROANNE-LOGO-BLAN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4364" y="2668437"/>
            <a:ext cx="3435928" cy="152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9527504-7173-4C87-B18C-9F204624FDE5}"/>
              </a:ext>
            </a:extLst>
          </p:cNvPr>
          <p:cNvSpPr txBox="1"/>
          <p:nvPr/>
        </p:nvSpPr>
        <p:spPr>
          <a:xfrm>
            <a:off x="6787997" y="626407"/>
            <a:ext cx="497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4106CF-F981-47A8-B90E-738C8754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1845723"/>
            <a:ext cx="6705599" cy="5012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546" y="0"/>
            <a:ext cx="10658453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EC6E84-32B7-4BA0-9E5B-8562AB971D7A}"/>
              </a:ext>
            </a:extLst>
          </p:cNvPr>
          <p:cNvSpPr txBox="1"/>
          <p:nvPr/>
        </p:nvSpPr>
        <p:spPr>
          <a:xfrm>
            <a:off x="2383435" y="3044279"/>
            <a:ext cx="741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Sora ExtraLight" pitchFamily="2" charset="0"/>
                <a:cs typeface="Sora ExtraLight" pitchFamily="2" charset="0"/>
              </a:rPr>
              <a:t>Le contexte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C83F3B-0948-4907-A1ED-10C25FAD7863}"/>
              </a:ext>
            </a:extLst>
          </p:cNvPr>
          <p:cNvSpPr txBox="1"/>
          <p:nvPr/>
        </p:nvSpPr>
        <p:spPr>
          <a:xfrm>
            <a:off x="11258703" y="-1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880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507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986599" y="786585"/>
            <a:ext cx="828486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introduction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contexte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Lors de cet atelier Web, vous prendrez le rôle de votre choix parmi les propositions suivantes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Noter bien le numéro !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  <a:cs typeface="Sora" pitchFamily="2" charset="0"/>
              </a:rPr>
              <a:t>1/ Vous êtes la nouvelle responsable du marketing digital de l’IUT de Roanne</a:t>
            </a:r>
          </a:p>
          <a:p>
            <a:pPr lvl="0"/>
            <a:endParaRPr lang="fr-FR" sz="1600" b="1" dirty="0">
              <a:solidFill>
                <a:schemeClr val="accent6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  <a:cs typeface="Sora" pitchFamily="2" charset="0"/>
              </a:rPr>
              <a:t>2/ Vous êtes la nouvelle responsable du service informatique de l’IUT de Roanne</a:t>
            </a:r>
          </a:p>
          <a:p>
            <a:pPr lvl="0"/>
            <a:endParaRPr lang="fr-FR" sz="1600" b="1" dirty="0">
              <a:solidFill>
                <a:schemeClr val="accent6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  <a:cs typeface="Sora" pitchFamily="2" charset="0"/>
              </a:rPr>
              <a:t>3/ Vous êtes jeune dirigeante. Pendant vos études à l’IUT de Roanne, vous avez créé une entreprise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Dans le dossier  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C:\Users\admin\documents\JFMI\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Sont présents les fichiers qui correspondent au choix que vous avez fait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1/ index1.html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2/ index2.html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cs typeface="Sora" pitchFamily="2" charset="0"/>
              </a:rPr>
              <a:t>3/ index3.html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9527504-7173-4C87-B18C-9F204624FDE5}"/>
              </a:ext>
            </a:extLst>
          </p:cNvPr>
          <p:cNvSpPr txBox="1"/>
          <p:nvPr/>
        </p:nvSpPr>
        <p:spPr>
          <a:xfrm>
            <a:off x="6787997" y="626407"/>
            <a:ext cx="4973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4106CF-F981-47A8-B90E-738C87547A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1845723"/>
            <a:ext cx="6705599" cy="5012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33546" y="0"/>
            <a:ext cx="10658453" cy="68580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EC6E84-32B7-4BA0-9E5B-8562AB971D7A}"/>
              </a:ext>
            </a:extLst>
          </p:cNvPr>
          <p:cNvSpPr txBox="1"/>
          <p:nvPr/>
        </p:nvSpPr>
        <p:spPr>
          <a:xfrm>
            <a:off x="2383435" y="3044279"/>
            <a:ext cx="7412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Sora ExtraLight" pitchFamily="2" charset="0"/>
                <a:cs typeface="Sora ExtraLight" pitchFamily="2" charset="0"/>
              </a:rPr>
              <a:t>Création du site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C83F3B-0948-4907-A1ED-10C25FAD7863}"/>
              </a:ext>
            </a:extLst>
          </p:cNvPr>
          <p:cNvSpPr txBox="1"/>
          <p:nvPr/>
        </p:nvSpPr>
        <p:spPr>
          <a:xfrm>
            <a:off x="11258703" y="-1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8800" dirty="0">
                <a:solidFill>
                  <a:schemeClr val="bg1"/>
                </a:solidFill>
                <a:latin typeface="Sora ExtraBold" pitchFamily="2" charset="0"/>
                <a:cs typeface="Sora ExtraBold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12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27690" y="640078"/>
            <a:ext cx="8577830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Ouvrez Firefox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 Soit en cliquant sur le symbole en bas ou sur le bureau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 Soit en tapant Firefox dans ma barre de recherche puis appuyer sur entrée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Double cliquer (clic gauche) avec votre souris, le fichier index.html s’affiche dans le navigateur Firefox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Puis sur le fichier indexX.html  (1,2 ou 3), faites un clic droit et sélectionner « ouvrir avec » et sélectionner « Visual Studio Code »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Ce logiciel permet de coder des pages Web, mais aussi des programmes de différents langages.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6C6828D-7FC3-44F6-B920-E5C65193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42" y="3080755"/>
            <a:ext cx="59531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82915" y="147393"/>
            <a:ext cx="514217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Découvrez le site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Il y a un lien 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hypertext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 vers une vidéo YouTube présentant l’IUT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endParaRPr lang="fr-FR" sz="1600" b="1" dirty="0"/>
          </a:p>
          <a:p>
            <a:r>
              <a:rPr lang="fr-FR" sz="1600" b="1" dirty="0">
                <a:hlinkClick r:id="rId2"/>
              </a:rPr>
              <a:t>https://youtu.be/vOIqHz6nNK4</a:t>
            </a:r>
            <a:endParaRPr lang="fr-FR" sz="1600" b="1" dirty="0"/>
          </a:p>
          <a:p>
            <a:endParaRPr lang="fr-FR" sz="1600" b="1" dirty="0"/>
          </a:p>
          <a:p>
            <a:endParaRPr lang="fr-FR" sz="1600" b="1" dirty="0"/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0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29649" y="298314"/>
            <a:ext cx="5596395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b="1" dirty="0">
                <a:solidFill>
                  <a:srgbClr val="21154A"/>
                </a:solidFill>
                <a:latin typeface="Barlow" panose="00000500000000000000" pitchFamily="2" charset="0"/>
              </a:rPr>
              <a:t>Remarques : 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Toutes les modifications que vous allez faire sur le fichier index ne seront visibles que par vous, elles ne seront pas visibles sur internet.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Dans le code, rechercher la balise &lt;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head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&gt;.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Dans celle-ci, vous trouverez la balise &lt;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title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Remplacer « mettez votre NOM » par votre  « Nom ».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La balise &lt;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title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 dans la balise &lt;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head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&gt; permet de définir le champs suivant :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6F76D2-EAA0-4E84-8F92-8F398C7B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44" y="298315"/>
            <a:ext cx="5041054" cy="459328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96D2B13-B6B1-4A03-999D-9FC30778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14" y="4479485"/>
            <a:ext cx="2974851" cy="2080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247C34-5B01-4DD3-AA22-B80229D9213E}"/>
              </a:ext>
            </a:extLst>
          </p:cNvPr>
          <p:cNvSpPr/>
          <p:nvPr/>
        </p:nvSpPr>
        <p:spPr>
          <a:xfrm>
            <a:off x="1510474" y="4332302"/>
            <a:ext cx="2006353" cy="5592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CB92D70-09CD-42AE-89ED-9003947F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04" y="1065587"/>
            <a:ext cx="5596601" cy="21614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717089" y="138516"/>
            <a:ext cx="736159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Choisissez 2 images dans la banque d’images libres de droit en allant sur ce site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https://pixabay.com/fr/images/search/logo/</a:t>
            </a:r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Vous avez besoin :</a:t>
            </a:r>
          </a:p>
          <a:p>
            <a:pPr marL="285750" lvl="0" indent="-285750">
              <a:buFontTx/>
              <a:buChar char="-"/>
            </a:pP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1 image correspondant à votre avatar recherche « avatar »</a:t>
            </a:r>
          </a:p>
          <a:p>
            <a:pPr marL="285750" lvl="0" indent="-285750">
              <a:buFontTx/>
              <a:buChar char="-"/>
            </a:pP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1 image qui est en lien avec le rôle que vous avez choisi</a:t>
            </a:r>
          </a:p>
          <a:p>
            <a:pPr marL="285750" lvl="0" indent="-285750">
              <a:buFontTx/>
              <a:buChar char="-"/>
            </a:pPr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Voici de nouveau les rôles :</a:t>
            </a: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1/ Vous êtes la nouvelle responsable du marketing digital de l’IUT de Roanne</a:t>
            </a:r>
          </a:p>
          <a:p>
            <a:pPr lvl="0"/>
            <a:endParaRPr lang="fr-FR" sz="1600" b="1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2/ Vous êtes la nouvelle responsable du service informatique de l’IUT de Roanne</a:t>
            </a:r>
          </a:p>
          <a:p>
            <a:pPr lvl="0"/>
            <a:endParaRPr lang="fr-FR" sz="1600" b="1" dirty="0">
              <a:solidFill>
                <a:schemeClr val="accent6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3/ Vous êtes jeune dirigeante. Pendant vos études à l’IUT de Roanne, vous avez créé une entreprise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Clic sur l’image puis cliquer sur « Télécharger » depuis le site internet.</a:t>
            </a:r>
          </a:p>
          <a:p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L’image sera dans le dossier téléchargement de votre PC, laisser la taille par défaut.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Copier /coller l’image dans le dossier suivant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C:\Users\admin\documents\JFMI\images </a:t>
            </a:r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249F2-FA82-4E56-9CFB-7FA1CDD61B37}"/>
              </a:ext>
            </a:extLst>
          </p:cNvPr>
          <p:cNvSpPr/>
          <p:nvPr/>
        </p:nvSpPr>
        <p:spPr>
          <a:xfrm>
            <a:off x="11013272" y="1517730"/>
            <a:ext cx="923277" cy="39061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9D6DF41-689B-4A01-9F6E-3C84207C7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055" y="4046703"/>
            <a:ext cx="1691196" cy="20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D3CD38-2BEC-420B-9360-9D0F7A96BF28}"/>
              </a:ext>
            </a:extLst>
          </p:cNvPr>
          <p:cNvSpPr/>
          <p:nvPr/>
        </p:nvSpPr>
        <p:spPr bwMode="auto">
          <a:xfrm>
            <a:off x="1382915" y="147393"/>
            <a:ext cx="514217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dirty="0">
                <a:solidFill>
                  <a:srgbClr val="21154A"/>
                </a:solidFill>
                <a:latin typeface="Sora ExtraLight" pitchFamily="2" charset="0"/>
                <a:cs typeface="Sora ExtraLight" pitchFamily="2" charset="0"/>
              </a:rPr>
              <a:t>Atelier</a:t>
            </a:r>
          </a:p>
          <a:p>
            <a:pPr lvl="0"/>
            <a:r>
              <a:rPr lang="fr-FR" sz="4000" dirty="0">
                <a:solidFill>
                  <a:srgbClr val="21154A"/>
                </a:solidFill>
                <a:latin typeface="Sora ExtraBold" pitchFamily="2" charset="0"/>
                <a:cs typeface="Sora ExtraBold" pitchFamily="2" charset="0"/>
              </a:rPr>
              <a:t>Les </a:t>
            </a:r>
            <a:r>
              <a:rPr lang="fr-FR" sz="4000" dirty="0">
                <a:solidFill>
                  <a:srgbClr val="6F938C"/>
                </a:solidFill>
                <a:latin typeface="Sora ExtraBold" pitchFamily="2" charset="0"/>
                <a:cs typeface="Sora ExtraBold" pitchFamily="2" charset="0"/>
              </a:rPr>
              <a:t>manipulations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Dans le fichier index1-2 ou 3.html, repérer la balise &lt;</a:t>
            </a:r>
            <a:r>
              <a:rPr lang="fr-FR" sz="1600" dirty="0" err="1">
                <a:solidFill>
                  <a:srgbClr val="21154A"/>
                </a:solidFill>
                <a:latin typeface="Barlow" panose="00000500000000000000" pitchFamily="2" charset="0"/>
              </a:rPr>
              <a:t>img</a:t>
            </a:r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 et entre les double QOTE (les guillemets) mettre le nom du fichier précédé du dossier qui contient les images donc  images\ :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Exemple pour l’image précédente mettre :</a:t>
            </a: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images\girl-7432855_1280.jpg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Il ne faut pas oublier l’extension du fichier : .jpg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</a:endParaRPr>
          </a:p>
          <a:p>
            <a:pPr lvl="0"/>
            <a:r>
              <a:rPr lang="fr-FR" sz="1600" dirty="0">
                <a:solidFill>
                  <a:srgbClr val="21154A"/>
                </a:solidFill>
                <a:latin typeface="Barlow" panose="00000500000000000000" pitchFamily="2" charset="0"/>
              </a:rPr>
              <a:t>Ça donnera dans mon cas :</a:t>
            </a:r>
          </a:p>
          <a:p>
            <a:pPr lvl="0"/>
            <a:endParaRPr lang="fr-FR" sz="13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6F76D2-EAA0-4E84-8F92-8F398C7B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3" y="298314"/>
            <a:ext cx="5308846" cy="48372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7D46BCE-A229-4D36-AE9F-F3485D0B45AA}"/>
              </a:ext>
            </a:extLst>
          </p:cNvPr>
          <p:cNvSpPr txBox="1"/>
          <p:nvPr/>
        </p:nvSpPr>
        <p:spPr>
          <a:xfrm>
            <a:off x="3838591" y="5344357"/>
            <a:ext cx="79455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154A"/>
                </a:solidFill>
                <a:latin typeface="Barlow" panose="00000500000000000000" pitchFamily="2" charset="0"/>
              </a:rPr>
              <a:t>&lt;</a:t>
            </a:r>
            <a:r>
              <a:rPr lang="en-US" dirty="0" err="1">
                <a:solidFill>
                  <a:srgbClr val="21154A"/>
                </a:solidFill>
                <a:latin typeface="Barlow" panose="00000500000000000000" pitchFamily="2" charset="0"/>
              </a:rPr>
              <a:t>img</a:t>
            </a:r>
            <a:r>
              <a:rPr lang="en-US" dirty="0">
                <a:solidFill>
                  <a:srgbClr val="21154A"/>
                </a:solidFill>
                <a:latin typeface="Barlow" panose="00000500000000000000" pitchFamily="2" charset="0"/>
              </a:rPr>
              <a:t> </a:t>
            </a:r>
            <a:r>
              <a:rPr lang="en-US" dirty="0" err="1">
                <a:solidFill>
                  <a:srgbClr val="21154A"/>
                </a:solidFill>
                <a:latin typeface="Barlow" panose="00000500000000000000" pitchFamily="2" charset="0"/>
              </a:rPr>
              <a:t>src</a:t>
            </a:r>
            <a:r>
              <a:rPr lang="en-US" dirty="0">
                <a:solidFill>
                  <a:srgbClr val="21154A"/>
                </a:solidFill>
                <a:latin typeface="Barlow" panose="00000500000000000000" pitchFamily="2" charset="0"/>
              </a:rPr>
              <a:t>="images\girl-7432855_1280.jpg" height="300" width="200"&gt;</a:t>
            </a:r>
          </a:p>
          <a:p>
            <a:pPr lvl="0"/>
            <a:endParaRPr lang="fr-FR" sz="1600" dirty="0">
              <a:solidFill>
                <a:srgbClr val="21154A"/>
              </a:solidFill>
              <a:latin typeface="Barlow" panose="00000500000000000000" pitchFamily="2" charset="0"/>
              <a:cs typeface="Sora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024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6">
      <a:dk1>
        <a:sysClr val="windowText" lastClr="000000"/>
      </a:dk1>
      <a:lt1>
        <a:sysClr val="window" lastClr="FFFFFF"/>
      </a:lt1>
      <a:dk2>
        <a:srgbClr val="64847E"/>
      </a:dk2>
      <a:lt2>
        <a:srgbClr val="3C2985"/>
      </a:lt2>
      <a:accent1>
        <a:srgbClr val="6F938C"/>
      </a:accent1>
      <a:accent2>
        <a:srgbClr val="86B2A9"/>
      </a:accent2>
      <a:accent3>
        <a:srgbClr val="FEDB03"/>
      </a:accent3>
      <a:accent4>
        <a:srgbClr val="EAAA00"/>
      </a:accent4>
      <a:accent5>
        <a:srgbClr val="21154A"/>
      </a:accent5>
      <a:accent6>
        <a:srgbClr val="C7504F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Personnalisé 6">
      <a:dk1>
        <a:sysClr val="windowText" lastClr="000000"/>
      </a:dk1>
      <a:lt1>
        <a:sysClr val="window" lastClr="FFFFFF"/>
      </a:lt1>
      <a:dk2>
        <a:srgbClr val="64847E"/>
      </a:dk2>
      <a:lt2>
        <a:srgbClr val="3C2985"/>
      </a:lt2>
      <a:accent1>
        <a:srgbClr val="6F938C"/>
      </a:accent1>
      <a:accent2>
        <a:srgbClr val="86B2A9"/>
      </a:accent2>
      <a:accent3>
        <a:srgbClr val="FEDB03"/>
      </a:accent3>
      <a:accent4>
        <a:srgbClr val="EAAA00"/>
      </a:accent4>
      <a:accent5>
        <a:srgbClr val="21154A"/>
      </a:accent5>
      <a:accent6>
        <a:srgbClr val="C7504F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de">
  <a:themeElements>
    <a:clrScheme name="Personnalisé 6">
      <a:dk1>
        <a:sysClr val="windowText" lastClr="000000"/>
      </a:dk1>
      <a:lt1>
        <a:sysClr val="window" lastClr="FFFFFF"/>
      </a:lt1>
      <a:dk2>
        <a:srgbClr val="64847E"/>
      </a:dk2>
      <a:lt2>
        <a:srgbClr val="3C2985"/>
      </a:lt2>
      <a:accent1>
        <a:srgbClr val="6F938C"/>
      </a:accent1>
      <a:accent2>
        <a:srgbClr val="86B2A9"/>
      </a:accent2>
      <a:accent3>
        <a:srgbClr val="FEDB03"/>
      </a:accent3>
      <a:accent4>
        <a:srgbClr val="EAAA00"/>
      </a:accent4>
      <a:accent5>
        <a:srgbClr val="21154A"/>
      </a:accent5>
      <a:accent6>
        <a:srgbClr val="C7504F"/>
      </a:accent6>
      <a:hlink>
        <a:srgbClr val="000000"/>
      </a:hlink>
      <a:folHlink>
        <a:srgbClr val="0000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715</Words>
  <Application>Microsoft Office PowerPoint</Application>
  <PresentationFormat>Grand écran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Barlow</vt:lpstr>
      <vt:lpstr>Calibri</vt:lpstr>
      <vt:lpstr>Sora</vt:lpstr>
      <vt:lpstr>Sora ExtraBold</vt:lpstr>
      <vt:lpstr>Sora ExtraLight</vt:lpstr>
      <vt:lpstr>Thème Office</vt:lpstr>
      <vt:lpstr>Conception personnalisée</vt:lpstr>
      <vt:lpstr>vide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Lefevre</dc:creator>
  <cp:lastModifiedBy>Pierre-Jean Matichard</cp:lastModifiedBy>
  <cp:revision>389</cp:revision>
  <cp:lastPrinted>2023-10-10T08:50:58Z</cp:lastPrinted>
  <dcterms:created xsi:type="dcterms:W3CDTF">2023-07-15T07:52:26Z</dcterms:created>
  <dcterms:modified xsi:type="dcterms:W3CDTF">2024-11-25T15:22:31Z</dcterms:modified>
</cp:coreProperties>
</file>