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64" r:id="rId4"/>
    <p:sldId id="269" r:id="rId5"/>
    <p:sldId id="270" r:id="rId6"/>
    <p:sldId id="265" r:id="rId7"/>
    <p:sldId id="266" r:id="rId8"/>
    <p:sldId id="267" r:id="rId9"/>
    <p:sldId id="268" r:id="rId10"/>
    <p:sldId id="259" r:id="rId11"/>
    <p:sldId id="263" r:id="rId12"/>
    <p:sldId id="260" r:id="rId13"/>
    <p:sldId id="261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  <a:srgbClr val="B30000"/>
    <a:srgbClr val="21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A6E5D-6D10-4E16-A3E9-A88F3826BDA2}" type="datetimeFigureOut">
              <a:rPr lang="en-GB" smtClean="0"/>
              <a:t>23/04/2025</a:t>
            </a:fld>
            <a:endParaRPr lang="en-GB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5749A-946B-4EB7-9C22-9F0DF3D00D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585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F5E7F75-EDCB-C071-0FF4-34AC04CFD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6D27C6C-3F60-DB32-D8FF-6234A06844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F99E6D2-6462-17B1-65DF-DE3C98563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C6FA-E79A-43D2-80F1-2C64F5B1E0D5}" type="datetime1">
              <a:rPr lang="en-GB" smtClean="0"/>
              <a:t>23/04/2025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08D696D-1D67-C612-EFE2-AA2A01CB2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Készítette: Falka Marietta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2A57891-E984-4BA3-770E-90EACD7F2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DF46-4AFC-4F3E-BBA6-C260DF383D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221029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116E1BD-A7DB-4436-2693-37AB560DC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B911FBC-D82D-5571-438A-E3BFEF6D4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C4DDA21-724B-21AA-867D-71F160313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0F2EC-6CA7-471D-B49B-A171954589BE}" type="datetime1">
              <a:rPr lang="en-GB" smtClean="0"/>
              <a:t>23/04/2025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D326816-DF06-F817-B2FD-EBE1E9803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Készítette: Falka Marietta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A5AD421-0A2D-6C05-C2DD-D102A3295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DF46-4AFC-4F3E-BBA6-C260DF383D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66185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6E395FA4-5865-05F2-0C4B-5DC62E62EF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53485D9-6641-2C4C-E9D6-F28E55AA6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9EE122E-698C-F11A-BFC2-4655C7223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A2C1-1829-45EE-8AE8-E79DF4A91191}" type="datetime1">
              <a:rPr lang="en-GB" smtClean="0"/>
              <a:t>23/04/2025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AD1904B-BC79-BC04-3100-1E057D7E5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Készítette: Falka Marietta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82F2CFE-5F3E-6BEB-37BA-DA83A7D46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DF46-4AFC-4F3E-BBA6-C260DF383D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77300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7E528C75-CC31-53D3-7ACA-330F79398384}"/>
              </a:ext>
            </a:extLst>
          </p:cNvPr>
          <p:cNvSpPr/>
          <p:nvPr userDrawn="1"/>
        </p:nvSpPr>
        <p:spPr>
          <a:xfrm>
            <a:off x="156000" y="250688"/>
            <a:ext cx="11880000" cy="1440000"/>
          </a:xfrm>
          <a:prstGeom prst="rect">
            <a:avLst/>
          </a:prstGeom>
          <a:gradFill flip="none" rotWithShape="1">
            <a:gsLst>
              <a:gs pos="0">
                <a:srgbClr val="211717"/>
              </a:gs>
              <a:gs pos="100000">
                <a:srgbClr val="B30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E39B80E-C0C6-BDB0-8337-70C6A46D5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AB5C75F-8F69-4B6C-FF83-EDBC2C302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6918FE0-5743-0432-CA09-01C4B6346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3B54-5A55-4071-A028-E545CB188C82}" type="datetime1">
              <a:rPr lang="en-GB" smtClean="0"/>
              <a:t>23/04/2025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D7051A0-F62C-4349-E372-4B88180F9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Készítette: Falka Marietta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FED81EC-D486-1C2E-A2DE-FFE1E0B2F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DF46-4AFC-4F3E-BBA6-C260DF383D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575657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16F368-02D6-991A-6CBD-D5780A53B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489896E-E0A9-B23E-757C-22802CF32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F39D6FF-9BFE-B747-A02E-4DD0A5BB2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4DFE-280B-49C2-A3A5-AFEB18DCDDE2}" type="datetime1">
              <a:rPr lang="en-GB" smtClean="0"/>
              <a:t>23/04/2025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62F9CAC-E2FE-B334-EFAC-4B2C38640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Készítette: Falka Marietta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B423BC9-E945-1FC4-7EF5-EE5E87844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DF46-4AFC-4F3E-BBA6-C260DF383D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40242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98098EA-462A-DEF9-6268-ACE8ACC39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E30D3FC-6140-6542-73E7-BC0F0DABF7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0F2AFA9-C421-9A1D-43FB-3AFCF237B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B0D3661-E846-9A84-0A0D-B26B7A7CA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A753B-7DF2-47CD-B97E-7874F0CB08F9}" type="datetime1">
              <a:rPr lang="en-GB" smtClean="0"/>
              <a:t>23/04/2025</a:t>
            </a:fld>
            <a:endParaRPr lang="en-GB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BA787A7-478F-2DDA-046C-382CFA03F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Készítette: Falka Marietta</a:t>
            </a:r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2B88F8C-FC1F-16DE-7AA4-19128EDFA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DF46-4AFC-4F3E-BBA6-C260DF383D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870204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8E46C2D-C6F8-BDA3-C438-CE299DB9B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1AE7595-4B64-F892-A882-5839DCE18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46078FB-E4DA-0408-83F6-FB2B12B96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7BC0255B-E17C-9901-961D-57D44367D8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6148C52F-57B5-ECDF-64D9-6603EE8CDF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B1B3039A-7D40-9E8B-E1CA-1B59F95C7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78A26-3FD2-4F69-B6FB-BE4681A5AF91}" type="datetime1">
              <a:rPr lang="en-GB" smtClean="0"/>
              <a:t>23/04/2025</a:t>
            </a:fld>
            <a:endParaRPr lang="en-GB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99B3B343-C32A-64D3-7C3F-CAAF9D692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Készítette: Falka Marietta</a:t>
            </a:r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598D5537-8666-7D0B-E575-B3F0D548A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DF46-4AFC-4F3E-BBA6-C260DF383D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385797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4D6360B-ED8F-85B7-1B5B-1BC0F95C5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9A302CA5-771D-961A-AFEA-D7DD720A7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3C7C-75C3-4B5E-8033-E9BD0DD16BCF}" type="datetime1">
              <a:rPr lang="en-GB" smtClean="0"/>
              <a:t>23/04/2025</a:t>
            </a:fld>
            <a:endParaRPr lang="en-GB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3BF0BBCF-0EDD-0678-B54D-48F944C60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Készítette: Falka Marietta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B752E0D5-A560-F4A5-E97C-93C728D25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DF46-4AFC-4F3E-BBA6-C260DF383D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480150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7600617F-1C11-5D82-2BA4-421469385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35EA4-1386-46C5-ADBE-B6501211AB8F}" type="datetime1">
              <a:rPr lang="en-GB" smtClean="0"/>
              <a:t>23/04/2025</a:t>
            </a:fld>
            <a:endParaRPr lang="en-GB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58CEFDD6-587D-32EE-57A0-243203838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Készítette: Falka Marietta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EB80581-3FB0-F5F2-07A4-2202BBAEC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DF46-4AFC-4F3E-BBA6-C260DF383D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174182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55ADDC2-FD39-94C9-115B-E67D91D0D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D63055B-13D3-65AC-3F95-9A295EB4C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8B820B9-4B0A-2641-0736-63A0E53600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E61D355-B785-5BBA-1656-234F9020D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7D41D-1DA3-4218-BA95-93D8251EABDE}" type="datetime1">
              <a:rPr lang="en-GB" smtClean="0"/>
              <a:t>23/04/2025</a:t>
            </a:fld>
            <a:endParaRPr lang="en-GB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EA59653-F60F-9F85-2863-C06E2DE56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Készítette: Falka Marietta</a:t>
            </a:r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328E17E-30D8-5E23-F08D-1D6504721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DF46-4AFC-4F3E-BBA6-C260DF383D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150003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A66612-800F-2AF0-4897-F9188EFFC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161BE503-C48C-5101-B27E-7628CBB241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05E67D4-0315-5F4E-90EC-6795B19275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9AF94ED-31C8-1E16-C2D4-FE5CEEA02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D102D-3DCD-4ACA-BBA2-5A238AB684F8}" type="datetime1">
              <a:rPr lang="en-GB" smtClean="0"/>
              <a:t>23/04/2025</a:t>
            </a:fld>
            <a:endParaRPr lang="en-GB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59293A6-6547-4873-111C-762206AF4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Készítette: Falka Marietta</a:t>
            </a:r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301CEBC-663E-E7B5-21A0-010CF5400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DF46-4AFC-4F3E-BBA6-C260DF383D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344010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3F92D7DD-B57C-8EAD-6DE6-6F4CAC074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  <a:endParaRPr lang="en-GB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6119F96-3FB2-F92D-DFDE-710604437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GB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2027FA8-B0F4-275A-092C-60B566EC52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1AFEC6-F94B-46D6-A722-0AA05D5018C8}" type="datetime1">
              <a:rPr lang="en-GB" smtClean="0"/>
              <a:t>23/04/2025</a:t>
            </a:fld>
            <a:endParaRPr lang="en-GB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2C49D82-C501-EC88-2540-D90BE51D73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dirty="0"/>
              <a:t>K</a:t>
            </a:r>
            <a:r>
              <a:rPr lang="hu-HU" dirty="0" err="1"/>
              <a:t>észítette</a:t>
            </a:r>
            <a:r>
              <a:rPr lang="hu-HU" dirty="0"/>
              <a:t>: Falka Marietta</a:t>
            </a:r>
            <a:endParaRPr lang="en-GB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A2F2C95-1B17-075B-EE49-C8CADF9D76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B2DF46-4AFC-4F3E-BBA6-C260DF383D5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7867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 Nova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Arial Nova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Arial Nova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Arial Nova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 Nova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 Nova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>
            <a:extLst>
              <a:ext uri="{FF2B5EF4-FFF2-40B4-BE49-F238E27FC236}">
                <a16:creationId xmlns:a16="http://schemas.microsoft.com/office/drawing/2014/main" id="{14159A82-DBCE-3A90-0653-4A998139C8AC}"/>
              </a:ext>
            </a:extLst>
          </p:cNvPr>
          <p:cNvSpPr/>
          <p:nvPr/>
        </p:nvSpPr>
        <p:spPr>
          <a:xfrm>
            <a:off x="156000" y="2259000"/>
            <a:ext cx="11880000" cy="2340000"/>
          </a:xfrm>
          <a:prstGeom prst="rect">
            <a:avLst/>
          </a:prstGeom>
          <a:gradFill>
            <a:gsLst>
              <a:gs pos="0">
                <a:srgbClr val="211717"/>
              </a:gs>
              <a:gs pos="100000">
                <a:srgbClr val="B3000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05CD152-3F52-CC5F-1AAF-E64453B48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32100"/>
            <a:ext cx="9144000" cy="1193800"/>
          </a:xfrm>
        </p:spPr>
        <p:txBody>
          <a:bodyPr/>
          <a:lstStyle/>
          <a:p>
            <a:r>
              <a:rPr lang="en-US" dirty="0"/>
              <a:t>KaposTransit</a:t>
            </a:r>
            <a:endParaRPr lang="en-GB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34845928-4085-03AD-2FDA-81746C079C72}"/>
              </a:ext>
            </a:extLst>
          </p:cNvPr>
          <p:cNvSpPr txBox="1"/>
          <p:nvPr/>
        </p:nvSpPr>
        <p:spPr>
          <a:xfrm>
            <a:off x="4749830" y="6488668"/>
            <a:ext cx="269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Készítette: Falka Marietta</a:t>
            </a:r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557568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CB0E84E-25B6-EB0A-CC1D-A2E85AE98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Source</a:t>
            </a:r>
            <a:r>
              <a:rPr lang="hu-HU" dirty="0"/>
              <a:t> </a:t>
            </a:r>
            <a:r>
              <a:rPr lang="hu-HU" dirty="0" err="1"/>
              <a:t>code</a:t>
            </a:r>
            <a:endParaRPr lang="en-GB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F0A3F5A2-4D95-114C-0B25-800A1F5C4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Készítette: Falka Marietta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E9AA8317-DD13-A310-CED8-386FCC24F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DF46-4AFC-4F3E-BBA6-C260DF383D5C}" type="slidenum">
              <a:rPr lang="en-GB" smtClean="0"/>
              <a:t>10</a:t>
            </a:fld>
            <a:endParaRPr lang="en-GB"/>
          </a:p>
        </p:txBody>
      </p:sp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CC0DCA48-4566-2C4C-93F7-3C62D0EDA7CB}"/>
              </a:ext>
            </a:extLst>
          </p:cNvPr>
          <p:cNvSpPr/>
          <p:nvPr/>
        </p:nvSpPr>
        <p:spPr>
          <a:xfrm>
            <a:off x="1056000" y="2003910"/>
            <a:ext cx="10080000" cy="1080000"/>
          </a:xfrm>
          <a:prstGeom prst="round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Complies</a:t>
            </a: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 with clean </a:t>
            </a:r>
            <a:r>
              <a:rPr kumimoji="0" lang="hu-HU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code</a:t>
            </a: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 </a:t>
            </a:r>
            <a:r>
              <a:rPr kumimoji="0" lang="hu-HU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principles</a:t>
            </a:r>
            <a:endParaRPr kumimoji="0" lang="hu-HU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C6126340-A422-0AD9-05CB-06166060A5B3}"/>
              </a:ext>
            </a:extLst>
          </p:cNvPr>
          <p:cNvSpPr/>
          <p:nvPr/>
        </p:nvSpPr>
        <p:spPr>
          <a:xfrm>
            <a:off x="1673157" y="3253077"/>
            <a:ext cx="9360000" cy="828000"/>
          </a:xfrm>
          <a:prstGeom prst="round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pPr>
            <a:r>
              <a:rPr lang="hu-HU" sz="2400" dirty="0" err="1">
                <a:solidFill>
                  <a:prstClr val="black"/>
                </a:solidFill>
                <a:latin typeface="Arial Nova" panose="020B0504020202020204" pitchFamily="34" charset="0"/>
              </a:rPr>
              <a:t>Variable</a:t>
            </a:r>
            <a:r>
              <a:rPr lang="hu-HU" sz="2400" dirty="0">
                <a:solidFill>
                  <a:prstClr val="black"/>
                </a:solidFill>
                <a:latin typeface="Arial Nova" panose="020B0504020202020204" pitchFamily="34" charset="0"/>
              </a:rPr>
              <a:t> </a:t>
            </a:r>
            <a:r>
              <a:rPr lang="hu-HU" sz="2400" dirty="0" err="1">
                <a:solidFill>
                  <a:prstClr val="black"/>
                </a:solidFill>
                <a:latin typeface="Arial Nova" panose="020B0504020202020204" pitchFamily="34" charset="0"/>
              </a:rPr>
              <a:t>names</a:t>
            </a:r>
            <a:endParaRPr kumimoji="0" lang="hu-H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ova" panose="020B0504020202020204" pitchFamily="34" charset="0"/>
            </a:endParaRPr>
          </a:p>
        </p:txBody>
      </p:sp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32857AE9-4070-251E-43D1-AC46D518AD6C}"/>
              </a:ext>
            </a:extLst>
          </p:cNvPr>
          <p:cNvSpPr/>
          <p:nvPr/>
        </p:nvSpPr>
        <p:spPr>
          <a:xfrm>
            <a:off x="1673157" y="4245231"/>
            <a:ext cx="9360000" cy="828000"/>
          </a:xfrm>
          <a:prstGeom prst="round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pPr>
            <a:r>
              <a:rPr kumimoji="0" lang="hu-H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Function</a:t>
            </a:r>
            <a:r>
              <a:rPr kumimoji="0" lang="hu-H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 </a:t>
            </a:r>
            <a:r>
              <a:rPr kumimoji="0" lang="hu-H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names</a:t>
            </a:r>
            <a:endParaRPr kumimoji="0" lang="hu-H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  <p:sp>
        <p:nvSpPr>
          <p:cNvPr id="9" name="Téglalap: lekerekített 8">
            <a:extLst>
              <a:ext uri="{FF2B5EF4-FFF2-40B4-BE49-F238E27FC236}">
                <a16:creationId xmlns:a16="http://schemas.microsoft.com/office/drawing/2014/main" id="{6EE901BC-93FD-6BEF-3661-5F51FDB1905B}"/>
              </a:ext>
            </a:extLst>
          </p:cNvPr>
          <p:cNvSpPr/>
          <p:nvPr/>
        </p:nvSpPr>
        <p:spPr>
          <a:xfrm>
            <a:off x="1673157" y="5237385"/>
            <a:ext cx="9360000" cy="828000"/>
          </a:xfrm>
          <a:prstGeom prst="round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pPr>
            <a:r>
              <a:rPr kumimoji="0" lang="hu-H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Code</a:t>
            </a:r>
            <a:r>
              <a:rPr kumimoji="0" lang="hu-H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 </a:t>
            </a:r>
            <a:r>
              <a:rPr kumimoji="0" lang="hu-H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formatting</a:t>
            </a:r>
            <a:endParaRPr kumimoji="0" lang="hu-H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82743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59E07A-DC5C-1A6B-C305-1B324F28EA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62AF0B7-3040-225C-D368-628F28712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hu-HU" dirty="0"/>
              <a:t>Forráskód</a:t>
            </a:r>
            <a:endParaRPr lang="en-GB" dirty="0"/>
          </a:p>
        </p:txBody>
      </p:sp>
      <p:pic>
        <p:nvPicPr>
          <p:cNvPr id="6" name="Kép 5" descr="A képen szöveg, képernyőkép, szoftver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8091B180-C72F-EE1E-3FCC-DCC8FBD8F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222" y="1825625"/>
            <a:ext cx="7667555" cy="4351338"/>
          </a:xfrm>
          <a:prstGeom prst="rect">
            <a:avLst/>
          </a:prstGeom>
          <a:noFill/>
        </p:spPr>
      </p:pic>
      <p:sp>
        <p:nvSpPr>
          <p:cNvPr id="4" name="Élőláb helye 3">
            <a:extLst>
              <a:ext uri="{FF2B5EF4-FFF2-40B4-BE49-F238E27FC236}">
                <a16:creationId xmlns:a16="http://schemas.microsoft.com/office/drawing/2014/main" id="{A6229F51-6B88-F718-3EDB-790F80294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Készítette: Falka Marietta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628FC919-1EFA-C7F9-C336-877045736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0B2DF46-4AFC-4F3E-BBA6-C260DF383D5C}" type="slidenum">
              <a:rPr lang="en-GB" smtClean="0"/>
              <a:pPr>
                <a:spcAft>
                  <a:spcPts val="600"/>
                </a:spcAft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949466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F7D921C-440A-85AB-9544-955EF830A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Team </a:t>
            </a:r>
            <a:r>
              <a:rPr lang="hu-HU" dirty="0" err="1"/>
              <a:t>development</a:t>
            </a:r>
            <a:endParaRPr lang="en-GB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56B809C4-19E5-BADA-BD94-C544500CB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Készítette: Falka Marietta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5E8F21F-4BAE-CD4D-78D6-F1554E319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DF46-4AFC-4F3E-BBA6-C260DF383D5C}" type="slidenum">
              <a:rPr lang="en-GB" smtClean="0"/>
              <a:t>12</a:t>
            </a:fld>
            <a:endParaRPr lang="en-GB"/>
          </a:p>
        </p:txBody>
      </p:sp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8B2C08FD-A663-F65B-AE9B-13BB5AED7AFF}"/>
              </a:ext>
            </a:extLst>
          </p:cNvPr>
          <p:cNvSpPr/>
          <p:nvPr/>
        </p:nvSpPr>
        <p:spPr>
          <a:xfrm>
            <a:off x="1181240" y="1986368"/>
            <a:ext cx="10080000" cy="1080000"/>
          </a:xfrm>
          <a:prstGeom prst="round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GitHub </a:t>
            </a:r>
            <a:r>
              <a:rPr kumimoji="0" lang="hu-HU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repository</a:t>
            </a:r>
            <a:endParaRPr kumimoji="0" lang="hu-HU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C68A39B1-600C-2C02-D8DE-614C3BDBE96F}"/>
              </a:ext>
            </a:extLst>
          </p:cNvPr>
          <p:cNvSpPr/>
          <p:nvPr/>
        </p:nvSpPr>
        <p:spPr>
          <a:xfrm>
            <a:off x="1181240" y="3483519"/>
            <a:ext cx="10080000" cy="1080000"/>
          </a:xfrm>
          <a:prstGeom prst="round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Visual </a:t>
            </a:r>
            <a:r>
              <a:rPr kumimoji="0" lang="hu-HU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Studio</a:t>
            </a: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 </a:t>
            </a:r>
            <a:r>
              <a:rPr kumimoji="0" lang="hu-HU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Code</a:t>
            </a: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 </a:t>
            </a:r>
            <a:r>
              <a:rPr kumimoji="0" lang="hu-HU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Extension</a:t>
            </a: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: </a:t>
            </a:r>
            <a:r>
              <a:rPr kumimoji="0" lang="hu-HU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Live</a:t>
            </a: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 </a:t>
            </a:r>
            <a:r>
              <a:rPr kumimoji="0" lang="hu-HU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Share</a:t>
            </a:r>
            <a:endParaRPr kumimoji="0" lang="hu-HU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D1EFCEB7-0EDC-B818-58C7-A01BDA4C7EC0}"/>
              </a:ext>
            </a:extLst>
          </p:cNvPr>
          <p:cNvSpPr/>
          <p:nvPr/>
        </p:nvSpPr>
        <p:spPr>
          <a:xfrm>
            <a:off x="1181240" y="4980670"/>
            <a:ext cx="10080000" cy="1080000"/>
          </a:xfrm>
          <a:prstGeom prst="round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Team </a:t>
            </a:r>
            <a:r>
              <a:rPr kumimoji="0" lang="hu-HU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collaboration</a:t>
            </a:r>
            <a:endParaRPr kumimoji="0" lang="hu-HU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0" name="Kép 9" descr="A képen Grafika, szimbólum, clipart, embléma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EF205DDE-6D4E-8057-D1B6-FAA34A8C8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472" y="3483519"/>
            <a:ext cx="1193288" cy="1080000"/>
          </a:xfrm>
          <a:prstGeom prst="rect">
            <a:avLst/>
          </a:prstGeom>
        </p:spPr>
      </p:pic>
      <p:pic>
        <p:nvPicPr>
          <p:cNvPr id="14" name="Kép 13" descr="A képen macska, emlős, sziluett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002575A3-AB4A-90B6-0F52-D22B7DAB1E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099" y="2058368"/>
            <a:ext cx="982033" cy="936000"/>
          </a:xfrm>
          <a:prstGeom prst="rect">
            <a:avLst/>
          </a:prstGeom>
        </p:spPr>
      </p:pic>
      <p:pic>
        <p:nvPicPr>
          <p:cNvPr id="20" name="Kép 19" descr="A képen Grafika, tervezés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9E0B4590-2C9A-6D4E-943F-35D9E0F3F9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099" y="498067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013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6D2777-E1F6-B48E-EF6C-2FA482A2F8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B64901B-CF2B-56DE-7543-1977137E2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Future</a:t>
            </a:r>
            <a:r>
              <a:rPr lang="hu-HU" dirty="0"/>
              <a:t> </a:t>
            </a:r>
            <a:r>
              <a:rPr lang="hu-HU" dirty="0" err="1"/>
              <a:t>development</a:t>
            </a:r>
            <a:endParaRPr lang="en-GB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8DA194A0-F71E-1EA3-28EB-22967C020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Készítette: Falka Marietta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5026D65B-3AF0-FDE6-1FBC-D12EDDE9B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DF46-4AFC-4F3E-BBA6-C260DF383D5C}" type="slidenum">
              <a:rPr lang="en-GB" smtClean="0"/>
              <a:t>13</a:t>
            </a:fld>
            <a:endParaRPr lang="en-GB"/>
          </a:p>
        </p:txBody>
      </p:sp>
      <p:sp>
        <p:nvSpPr>
          <p:cNvPr id="3" name="Téglalap: lekerekített 2">
            <a:extLst>
              <a:ext uri="{FF2B5EF4-FFF2-40B4-BE49-F238E27FC236}">
                <a16:creationId xmlns:a16="http://schemas.microsoft.com/office/drawing/2014/main" id="{B0D87A37-EE48-8D15-A17B-F1D91C1CADCC}"/>
              </a:ext>
            </a:extLst>
          </p:cNvPr>
          <p:cNvSpPr/>
          <p:nvPr/>
        </p:nvSpPr>
        <p:spPr>
          <a:xfrm>
            <a:off x="947100" y="1894865"/>
            <a:ext cx="10080000" cy="828000"/>
          </a:xfrm>
          <a:prstGeom prst="round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Online </a:t>
            </a:r>
            <a:r>
              <a:rPr kumimoji="0" lang="hu-HU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ticket</a:t>
            </a: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 </a:t>
            </a:r>
            <a:r>
              <a:rPr kumimoji="0" lang="hu-HU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system</a:t>
            </a:r>
            <a:endParaRPr kumimoji="0" lang="hu-HU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  <p:sp>
        <p:nvSpPr>
          <p:cNvPr id="9" name="Téglalap: lekerekített 8">
            <a:extLst>
              <a:ext uri="{FF2B5EF4-FFF2-40B4-BE49-F238E27FC236}">
                <a16:creationId xmlns:a16="http://schemas.microsoft.com/office/drawing/2014/main" id="{0AE5E888-6255-8C7D-21FF-75BD3057A3DD}"/>
              </a:ext>
            </a:extLst>
          </p:cNvPr>
          <p:cNvSpPr/>
          <p:nvPr/>
        </p:nvSpPr>
        <p:spPr>
          <a:xfrm>
            <a:off x="948860" y="3066505"/>
            <a:ext cx="10080000" cy="828000"/>
          </a:xfrm>
          <a:prstGeom prst="round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Real-</a:t>
            </a:r>
            <a:r>
              <a:rPr kumimoji="0" lang="hu-HU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time</a:t>
            </a: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 </a:t>
            </a:r>
            <a:r>
              <a:rPr kumimoji="0" lang="hu-HU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tracking</a:t>
            </a:r>
            <a:endParaRPr kumimoji="0" lang="hu-HU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  <p:sp>
        <p:nvSpPr>
          <p:cNvPr id="10" name="Téglalap: lekerekített 9">
            <a:extLst>
              <a:ext uri="{FF2B5EF4-FFF2-40B4-BE49-F238E27FC236}">
                <a16:creationId xmlns:a16="http://schemas.microsoft.com/office/drawing/2014/main" id="{8AA35E17-56D0-3F59-B685-FF10D4ED36AA}"/>
              </a:ext>
            </a:extLst>
          </p:cNvPr>
          <p:cNvSpPr/>
          <p:nvPr/>
        </p:nvSpPr>
        <p:spPr>
          <a:xfrm>
            <a:off x="952381" y="5409784"/>
            <a:ext cx="10080000" cy="828000"/>
          </a:xfrm>
          <a:prstGeom prst="round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Service </a:t>
            </a:r>
            <a:r>
              <a:rPr kumimoji="0" lang="hu-HU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expansion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Téglalap: lekerekített 10">
            <a:extLst>
              <a:ext uri="{FF2B5EF4-FFF2-40B4-BE49-F238E27FC236}">
                <a16:creationId xmlns:a16="http://schemas.microsoft.com/office/drawing/2014/main" id="{3CCBC94C-2085-F466-F5D8-C2D5D23F2341}"/>
              </a:ext>
            </a:extLst>
          </p:cNvPr>
          <p:cNvSpPr/>
          <p:nvPr/>
        </p:nvSpPr>
        <p:spPr>
          <a:xfrm>
            <a:off x="950620" y="4238145"/>
            <a:ext cx="10080000" cy="828000"/>
          </a:xfrm>
          <a:prstGeom prst="round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Mobile </a:t>
            </a:r>
            <a:r>
              <a:rPr kumimoji="0" lang="hu-HU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application</a:t>
            </a:r>
            <a:endParaRPr kumimoji="0" lang="hu-HU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16650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3244F6-5EAE-1DAD-3643-220CD84019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>
            <a:extLst>
              <a:ext uri="{FF2B5EF4-FFF2-40B4-BE49-F238E27FC236}">
                <a16:creationId xmlns:a16="http://schemas.microsoft.com/office/drawing/2014/main" id="{533EC82A-87AC-0386-7344-7EDA8AC16211}"/>
              </a:ext>
            </a:extLst>
          </p:cNvPr>
          <p:cNvSpPr/>
          <p:nvPr/>
        </p:nvSpPr>
        <p:spPr>
          <a:xfrm>
            <a:off x="156000" y="2259000"/>
            <a:ext cx="11880000" cy="2340000"/>
          </a:xfrm>
          <a:prstGeom prst="rect">
            <a:avLst/>
          </a:prstGeom>
          <a:gradFill>
            <a:gsLst>
              <a:gs pos="0">
                <a:srgbClr val="211717"/>
              </a:gs>
              <a:gs pos="100000">
                <a:srgbClr val="B30000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E36234-1717-74D3-51D2-41943ADDD5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32100"/>
            <a:ext cx="9144000" cy="1193800"/>
          </a:xfrm>
        </p:spPr>
        <p:txBody>
          <a:bodyPr/>
          <a:lstStyle/>
          <a:p>
            <a:r>
              <a:rPr lang="hu-HU" dirty="0"/>
              <a:t>Köszönöm a figyelmet</a:t>
            </a:r>
            <a:endParaRPr lang="en-GB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9EABB064-7688-ACB4-27A9-2FA7AE553909}"/>
              </a:ext>
            </a:extLst>
          </p:cNvPr>
          <p:cNvSpPr txBox="1"/>
          <p:nvPr/>
        </p:nvSpPr>
        <p:spPr>
          <a:xfrm>
            <a:off x="4749830" y="6488668"/>
            <a:ext cx="269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Készítette: Falka Marietta</a:t>
            </a:r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29913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452F750-A7F0-27A7-8565-D89C7BCF2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Projekt célja</a:t>
            </a:r>
            <a:endParaRPr lang="en-GB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6484CA56-CF9A-51F9-AA91-37E3C62EC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Készítette: Falka Marietta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F06593F-1A1B-9EC5-EDE0-20BDD3F16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DF46-4AFC-4F3E-BBA6-C260DF383D5C}" type="slidenum">
              <a:rPr lang="en-GB" smtClean="0"/>
              <a:t>2</a:t>
            </a:fld>
            <a:endParaRPr lang="en-GB"/>
          </a:p>
        </p:txBody>
      </p:sp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3B33C856-F747-84BB-51C2-503C88CB7649}"/>
              </a:ext>
            </a:extLst>
          </p:cNvPr>
          <p:cNvSpPr/>
          <p:nvPr/>
        </p:nvSpPr>
        <p:spPr>
          <a:xfrm>
            <a:off x="947100" y="1894865"/>
            <a:ext cx="10080000" cy="828000"/>
          </a:xfrm>
          <a:prstGeom prst="round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Mindennapi utazási nehézségek</a:t>
            </a:r>
          </a:p>
        </p:txBody>
      </p:sp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96575EB7-D715-54BB-EDD2-958B3C807F74}"/>
              </a:ext>
            </a:extLst>
          </p:cNvPr>
          <p:cNvSpPr/>
          <p:nvPr/>
        </p:nvSpPr>
        <p:spPr>
          <a:xfrm>
            <a:off x="948860" y="3066505"/>
            <a:ext cx="10080000" cy="828000"/>
          </a:xfrm>
          <a:prstGeom prst="round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Elégedetlenségek az előző oldallal</a:t>
            </a:r>
          </a:p>
        </p:txBody>
      </p:sp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DECD8594-059B-4179-8D62-71A5352D2983}"/>
              </a:ext>
            </a:extLst>
          </p:cNvPr>
          <p:cNvSpPr/>
          <p:nvPr/>
        </p:nvSpPr>
        <p:spPr>
          <a:xfrm>
            <a:off x="952381" y="5409784"/>
            <a:ext cx="10080000" cy="828000"/>
          </a:xfrm>
          <a:prstGeom prst="round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Jobbá tenni a városi közlekedést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  <p:sp>
        <p:nvSpPr>
          <p:cNvPr id="9" name="Téglalap: lekerekített 8">
            <a:extLst>
              <a:ext uri="{FF2B5EF4-FFF2-40B4-BE49-F238E27FC236}">
                <a16:creationId xmlns:a16="http://schemas.microsoft.com/office/drawing/2014/main" id="{E0092A57-85BC-AC8B-D809-D663DF35160E}"/>
              </a:ext>
            </a:extLst>
          </p:cNvPr>
          <p:cNvSpPr/>
          <p:nvPr/>
        </p:nvSpPr>
        <p:spPr>
          <a:xfrm>
            <a:off x="950620" y="4238145"/>
            <a:ext cx="10080000" cy="828000"/>
          </a:xfrm>
          <a:prstGeom prst="round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Egy korszerű, könnyebben használható felhasználói felület létre hozása</a:t>
            </a:r>
          </a:p>
        </p:txBody>
      </p:sp>
    </p:spTree>
    <p:extLst>
      <p:ext uri="{BB962C8B-B14F-4D97-AF65-F5344CB8AC3E}">
        <p14:creationId xmlns:p14="http://schemas.microsoft.com/office/powerpoint/2010/main" val="9977846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694FDB-BBAE-7EBE-B72F-25E19A1F85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A197577-0988-91B5-A138-3346BBCCD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Főbb vonalakra kategorizált menetrend</a:t>
            </a:r>
            <a:endParaRPr lang="en-GB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92684619-0E0B-A6A5-EA08-641172888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Készítette: Falka Marietta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33023C22-E70C-2438-B980-13856B1F6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DF46-4AFC-4F3E-BBA6-C260DF383D5C}" type="slidenum">
              <a:rPr lang="en-GB" smtClean="0"/>
              <a:t>3</a:t>
            </a:fld>
            <a:endParaRPr lang="en-GB"/>
          </a:p>
        </p:txBody>
      </p:sp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5BC011E4-DF6F-F7D3-B68A-B2CD1476A137}"/>
              </a:ext>
            </a:extLst>
          </p:cNvPr>
          <p:cNvSpPr/>
          <p:nvPr/>
        </p:nvSpPr>
        <p:spPr>
          <a:xfrm>
            <a:off x="947100" y="1894865"/>
            <a:ext cx="10080000" cy="828000"/>
          </a:xfrm>
          <a:prstGeom prst="round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Jaratok.php</a:t>
            </a:r>
            <a:endParaRPr kumimoji="0" lang="hu-HU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A8C82280-5D0E-C81E-BB3F-D2F8F16B6B5E}"/>
              </a:ext>
            </a:extLst>
          </p:cNvPr>
          <p:cNvSpPr/>
          <p:nvPr/>
        </p:nvSpPr>
        <p:spPr>
          <a:xfrm>
            <a:off x="948860" y="3066505"/>
            <a:ext cx="10080000" cy="828000"/>
          </a:xfrm>
          <a:prstGeom prst="round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Indulasidok.php</a:t>
            </a:r>
            <a:endParaRPr kumimoji="0" lang="hu-HU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B96E2905-F04C-2691-289A-3C2F63F14A1F}"/>
              </a:ext>
            </a:extLst>
          </p:cNvPr>
          <p:cNvSpPr/>
          <p:nvPr/>
        </p:nvSpPr>
        <p:spPr>
          <a:xfrm>
            <a:off x="952381" y="5409784"/>
            <a:ext cx="10080000" cy="828000"/>
          </a:xfrm>
          <a:prstGeom prst="round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Buszjaratok</a:t>
            </a:r>
            <a:r>
              <a:rPr lang="hu-HU" sz="2800" dirty="0">
                <a:solidFill>
                  <a:prstClr val="black"/>
                </a:solidFill>
                <a:latin typeface="Arial Nova" panose="020B0504020202020204" pitchFamily="34" charset="0"/>
              </a:rPr>
              <a:t> tábla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  <p:sp>
        <p:nvSpPr>
          <p:cNvPr id="9" name="Téglalap: lekerekített 8">
            <a:extLst>
              <a:ext uri="{FF2B5EF4-FFF2-40B4-BE49-F238E27FC236}">
                <a16:creationId xmlns:a16="http://schemas.microsoft.com/office/drawing/2014/main" id="{065608FD-9C27-98E0-0395-2D97968A5C09}"/>
              </a:ext>
            </a:extLst>
          </p:cNvPr>
          <p:cNvSpPr/>
          <p:nvPr/>
        </p:nvSpPr>
        <p:spPr>
          <a:xfrm>
            <a:off x="950620" y="4238145"/>
            <a:ext cx="10080000" cy="828000"/>
          </a:xfrm>
          <a:prstGeom prst="round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Megalloidok.php</a:t>
            </a:r>
            <a:endParaRPr kumimoji="0" lang="hu-HU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33275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2AE8F2-43AF-B035-FFAC-8C1D9445A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D1BFD8C-38FA-E770-EFD3-DB18ECA9D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Főoldal</a:t>
            </a:r>
            <a:endParaRPr lang="en-GB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AA0942A8-C3A1-7AD9-3D77-9C27C2792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Készítette: Falka Marietta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596BB6BD-AC30-E140-958F-F5C66FAF1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DF46-4AFC-4F3E-BBA6-C260DF383D5C}" type="slidenum">
              <a:rPr lang="en-GB" smtClean="0"/>
              <a:t>4</a:t>
            </a:fld>
            <a:endParaRPr lang="en-GB"/>
          </a:p>
        </p:txBody>
      </p:sp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C080A43D-52C2-AB2E-7000-3F03695FC88E}"/>
              </a:ext>
            </a:extLst>
          </p:cNvPr>
          <p:cNvSpPr/>
          <p:nvPr/>
        </p:nvSpPr>
        <p:spPr>
          <a:xfrm>
            <a:off x="947100" y="1894865"/>
            <a:ext cx="10080000" cy="828000"/>
          </a:xfrm>
          <a:prstGeom prst="round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Bejelentkezés után </a:t>
            </a:r>
          </a:p>
        </p:txBody>
      </p:sp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D97361F9-7FB1-655C-3AF6-1C111C4E0C22}"/>
              </a:ext>
            </a:extLst>
          </p:cNvPr>
          <p:cNvSpPr/>
          <p:nvPr/>
        </p:nvSpPr>
        <p:spPr>
          <a:xfrm>
            <a:off x="948860" y="3458225"/>
            <a:ext cx="10080000" cy="828000"/>
          </a:xfrm>
          <a:prstGeom prst="round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Aktuális hírek röviden</a:t>
            </a:r>
          </a:p>
        </p:txBody>
      </p:sp>
      <p:sp>
        <p:nvSpPr>
          <p:cNvPr id="9" name="Téglalap: lekerekített 8">
            <a:extLst>
              <a:ext uri="{FF2B5EF4-FFF2-40B4-BE49-F238E27FC236}">
                <a16:creationId xmlns:a16="http://schemas.microsoft.com/office/drawing/2014/main" id="{DEE38B2A-9628-9D3F-C317-9FE229857F4E}"/>
              </a:ext>
            </a:extLst>
          </p:cNvPr>
          <p:cNvSpPr/>
          <p:nvPr/>
        </p:nvSpPr>
        <p:spPr>
          <a:xfrm>
            <a:off x="947100" y="5021585"/>
            <a:ext cx="10080000" cy="828000"/>
          </a:xfrm>
          <a:prstGeom prst="round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Egyszerre 6 hír,</a:t>
            </a:r>
            <a:r>
              <a:rPr kumimoji="0" lang="hu-HU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 még több hír gombra nyomva összes hír kilistázása</a:t>
            </a:r>
            <a:endParaRPr kumimoji="0" lang="hu-HU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56920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DB43D5-CF2A-8A30-0104-DB3A32F41F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5E92849-9F76-6C9F-8D9A-09E28309E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Hírek oldal</a:t>
            </a:r>
            <a:endParaRPr lang="en-GB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BC6D0C6A-C5E9-FBC2-6210-88CE83A7E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Készítette: Falka Marietta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53BAEDC2-9CF1-E128-6541-B54148267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DF46-4AFC-4F3E-BBA6-C260DF383D5C}" type="slidenum">
              <a:rPr lang="en-GB" smtClean="0"/>
              <a:t>5</a:t>
            </a:fld>
            <a:endParaRPr lang="en-GB"/>
          </a:p>
        </p:txBody>
      </p:sp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68A828FB-C025-5735-7F82-EB1A1048AF37}"/>
              </a:ext>
            </a:extLst>
          </p:cNvPr>
          <p:cNvSpPr/>
          <p:nvPr/>
        </p:nvSpPr>
        <p:spPr>
          <a:xfrm>
            <a:off x="947100" y="1894865"/>
            <a:ext cx="10080000" cy="828000"/>
          </a:xfrm>
          <a:prstGeom prst="round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Részletek</a:t>
            </a:r>
            <a:r>
              <a:rPr kumimoji="0" lang="hu-HU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 gomb megnyomására át irányít erre az oldalra</a:t>
            </a:r>
            <a:endParaRPr kumimoji="0" lang="hu-HU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DF4F4AF5-FB75-19C5-2D53-EFCAF43DDC97}"/>
              </a:ext>
            </a:extLst>
          </p:cNvPr>
          <p:cNvSpPr/>
          <p:nvPr/>
        </p:nvSpPr>
        <p:spPr>
          <a:xfrm>
            <a:off x="948860" y="3458225"/>
            <a:ext cx="10080000" cy="828000"/>
          </a:xfrm>
          <a:prstGeom prst="round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sz="2800" dirty="0">
                <a:solidFill>
                  <a:prstClr val="black"/>
                </a:solidFill>
                <a:latin typeface="Arial Nova" panose="020B0504020202020204" pitchFamily="34" charset="0"/>
              </a:rPr>
              <a:t>Az adott hír részletes kiírása</a:t>
            </a:r>
            <a:endParaRPr kumimoji="0" lang="hu-HU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  <p:sp>
        <p:nvSpPr>
          <p:cNvPr id="9" name="Téglalap: lekerekített 8">
            <a:extLst>
              <a:ext uri="{FF2B5EF4-FFF2-40B4-BE49-F238E27FC236}">
                <a16:creationId xmlns:a16="http://schemas.microsoft.com/office/drawing/2014/main" id="{5CBF2B54-7C58-7ABB-A8EA-84F219C04706}"/>
              </a:ext>
            </a:extLst>
          </p:cNvPr>
          <p:cNvSpPr/>
          <p:nvPr/>
        </p:nvSpPr>
        <p:spPr>
          <a:xfrm>
            <a:off x="947100" y="5021585"/>
            <a:ext cx="10080000" cy="828000"/>
          </a:xfrm>
          <a:prstGeom prst="round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Hirek</a:t>
            </a: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 és </a:t>
            </a:r>
            <a:r>
              <a:rPr kumimoji="0" lang="hu-HU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kepek</a:t>
            </a: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 tábla</a:t>
            </a:r>
          </a:p>
        </p:txBody>
      </p:sp>
    </p:spTree>
    <p:extLst>
      <p:ext uri="{BB962C8B-B14F-4D97-AF65-F5344CB8AC3E}">
        <p14:creationId xmlns:p14="http://schemas.microsoft.com/office/powerpoint/2010/main" val="1001113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79E94A-8C43-A376-F682-21667CEE2C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429F665-8B03-472D-F093-5FB34FAF7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Tesztelés</a:t>
            </a:r>
            <a:endParaRPr lang="en-GB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72CB7787-FF6D-E305-9A5A-6BAD03493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Készítette: Falka Marietta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4EFD421-1709-9011-F161-E0C7D948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DF46-4AFC-4F3E-BBA6-C260DF383D5C}" type="slidenum">
              <a:rPr lang="en-GB" smtClean="0"/>
              <a:t>6</a:t>
            </a:fld>
            <a:endParaRPr lang="en-GB"/>
          </a:p>
        </p:txBody>
      </p:sp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FB92A128-CD5C-FF04-3AAA-5571852AACA6}"/>
              </a:ext>
            </a:extLst>
          </p:cNvPr>
          <p:cNvSpPr/>
          <p:nvPr/>
        </p:nvSpPr>
        <p:spPr>
          <a:xfrm>
            <a:off x="947100" y="1894865"/>
            <a:ext cx="10080000" cy="828000"/>
          </a:xfrm>
          <a:prstGeom prst="round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Automatizált tesztelés</a:t>
            </a:r>
          </a:p>
        </p:txBody>
      </p:sp>
      <p:sp>
        <p:nvSpPr>
          <p:cNvPr id="9" name="Téglalap: lekerekített 8">
            <a:extLst>
              <a:ext uri="{FF2B5EF4-FFF2-40B4-BE49-F238E27FC236}">
                <a16:creationId xmlns:a16="http://schemas.microsoft.com/office/drawing/2014/main" id="{65A1136C-C451-7833-214C-932658218501}"/>
              </a:ext>
            </a:extLst>
          </p:cNvPr>
          <p:cNvSpPr/>
          <p:nvPr/>
        </p:nvSpPr>
        <p:spPr>
          <a:xfrm>
            <a:off x="947100" y="4609914"/>
            <a:ext cx="10080000" cy="828000"/>
          </a:xfrm>
          <a:prstGeom prst="round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Manuális tesztelés</a:t>
            </a:r>
          </a:p>
        </p:txBody>
      </p:sp>
      <p:sp>
        <p:nvSpPr>
          <p:cNvPr id="3" name="Téglalap: lekerekített 2">
            <a:extLst>
              <a:ext uri="{FF2B5EF4-FFF2-40B4-BE49-F238E27FC236}">
                <a16:creationId xmlns:a16="http://schemas.microsoft.com/office/drawing/2014/main" id="{FEDE4EA6-2712-894A-BC71-FB390EF474A3}"/>
              </a:ext>
            </a:extLst>
          </p:cNvPr>
          <p:cNvSpPr/>
          <p:nvPr/>
        </p:nvSpPr>
        <p:spPr>
          <a:xfrm>
            <a:off x="1502409" y="2799880"/>
            <a:ext cx="9360000" cy="828000"/>
          </a:xfrm>
          <a:prstGeom prst="round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pPr>
            <a:r>
              <a:rPr lang="hu-HU" sz="2400" dirty="0" err="1">
                <a:solidFill>
                  <a:prstClr val="black"/>
                </a:solidFill>
                <a:latin typeface="Arial Nova" panose="020B0504020202020204" pitchFamily="34" charset="0"/>
              </a:rPr>
              <a:t>Playwright</a:t>
            </a:r>
            <a:endParaRPr kumimoji="0" lang="hu-H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ova" panose="020B0504020202020204" pitchFamily="34" charset="0"/>
            </a:endParaRPr>
          </a:p>
        </p:txBody>
      </p:sp>
      <p:sp>
        <p:nvSpPr>
          <p:cNvPr id="10" name="Téglalap: lekerekített 9">
            <a:extLst>
              <a:ext uri="{FF2B5EF4-FFF2-40B4-BE49-F238E27FC236}">
                <a16:creationId xmlns:a16="http://schemas.microsoft.com/office/drawing/2014/main" id="{5013AA8A-A528-7758-DCE2-B6617C7D5C5E}"/>
              </a:ext>
            </a:extLst>
          </p:cNvPr>
          <p:cNvSpPr/>
          <p:nvPr/>
        </p:nvSpPr>
        <p:spPr>
          <a:xfrm>
            <a:off x="1502409" y="3704895"/>
            <a:ext cx="9360000" cy="828000"/>
          </a:xfrm>
          <a:prstGeom prst="round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pPr>
            <a:r>
              <a:rPr lang="hu-HU" sz="2400" dirty="0">
                <a:solidFill>
                  <a:prstClr val="black"/>
                </a:solidFill>
                <a:latin typeface="Arial Nova" panose="020B0504020202020204" pitchFamily="34" charset="0"/>
              </a:rPr>
              <a:t>Tesztelési </a:t>
            </a:r>
            <a:r>
              <a:rPr lang="hu-HU" sz="2400" dirty="0" err="1">
                <a:solidFill>
                  <a:prstClr val="black"/>
                </a:solidFill>
                <a:latin typeface="Arial Nova" panose="020B0504020202020204" pitchFamily="34" charset="0"/>
              </a:rPr>
              <a:t>framework</a:t>
            </a:r>
            <a:r>
              <a:rPr lang="hu-HU" sz="2400" dirty="0">
                <a:solidFill>
                  <a:prstClr val="black"/>
                </a:solidFill>
                <a:latin typeface="Arial Nova" panose="020B0504020202020204" pitchFamily="34" charset="0"/>
              </a:rPr>
              <a:t>, end-to-end teszteléshez webalkalmazásokhoz</a:t>
            </a:r>
            <a:endParaRPr kumimoji="0" lang="hu-H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ova" panose="020B0504020202020204" pitchFamily="34" charset="0"/>
            </a:endParaRPr>
          </a:p>
        </p:txBody>
      </p:sp>
      <p:sp>
        <p:nvSpPr>
          <p:cNvPr id="11" name="Téglalap: lekerekített 10">
            <a:extLst>
              <a:ext uri="{FF2B5EF4-FFF2-40B4-BE49-F238E27FC236}">
                <a16:creationId xmlns:a16="http://schemas.microsoft.com/office/drawing/2014/main" id="{468DBA2D-24C4-1FDA-865C-60B8A9FD85A3}"/>
              </a:ext>
            </a:extLst>
          </p:cNvPr>
          <p:cNvSpPr/>
          <p:nvPr/>
        </p:nvSpPr>
        <p:spPr>
          <a:xfrm>
            <a:off x="1574816" y="5514929"/>
            <a:ext cx="9360000" cy="828000"/>
          </a:xfrm>
          <a:prstGeom prst="round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pPr>
            <a:r>
              <a:rPr lang="hu-HU" sz="2400" dirty="0">
                <a:solidFill>
                  <a:prstClr val="black"/>
                </a:solidFill>
                <a:latin typeface="Arial Nova" panose="020B0504020202020204" pitchFamily="34" charset="0"/>
              </a:rPr>
              <a:t>Tesztesetek.xlsx</a:t>
            </a:r>
            <a:endParaRPr kumimoji="0" lang="hu-H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4586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3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4896E3-F6F3-AE41-14DD-AC3BB4BF7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F05223-45E3-83A7-8416-588D4C49A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Automatizált tesztelés</a:t>
            </a:r>
            <a:endParaRPr lang="en-GB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598DED4F-E91E-1572-98EE-E0A43AA5A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Készítette: Falka Marietta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A6130F7-F9B4-A161-2B78-22FFFF6F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2DF46-4AFC-4F3E-BBA6-C260DF383D5C}" type="slidenum">
              <a:rPr lang="en-GB" smtClean="0"/>
              <a:t>7</a:t>
            </a:fld>
            <a:endParaRPr lang="en-GB"/>
          </a:p>
        </p:txBody>
      </p:sp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65BE6AF2-CA73-DAB0-2594-8AF1B426298B}"/>
              </a:ext>
            </a:extLst>
          </p:cNvPr>
          <p:cNvSpPr/>
          <p:nvPr/>
        </p:nvSpPr>
        <p:spPr>
          <a:xfrm>
            <a:off x="947100" y="1894865"/>
            <a:ext cx="10080000" cy="828000"/>
          </a:xfrm>
          <a:prstGeom prst="round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Oldalak betöltése</a:t>
            </a:r>
          </a:p>
        </p:txBody>
      </p:sp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65BF35A3-783F-884C-B2B2-DF9877306328}"/>
              </a:ext>
            </a:extLst>
          </p:cNvPr>
          <p:cNvSpPr/>
          <p:nvPr/>
        </p:nvSpPr>
        <p:spPr>
          <a:xfrm>
            <a:off x="948860" y="3066505"/>
            <a:ext cx="10080000" cy="828000"/>
          </a:xfrm>
          <a:prstGeom prst="round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API végpontok és válaszainak ellenőrzése</a:t>
            </a:r>
          </a:p>
        </p:txBody>
      </p:sp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6E824485-6FBF-3890-12B9-024CD040175C}"/>
              </a:ext>
            </a:extLst>
          </p:cNvPr>
          <p:cNvSpPr/>
          <p:nvPr/>
        </p:nvSpPr>
        <p:spPr>
          <a:xfrm>
            <a:off x="952381" y="5409784"/>
            <a:ext cx="10080000" cy="828000"/>
          </a:xfrm>
          <a:prstGeom prst="round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Info</a:t>
            </a:r>
            <a:r>
              <a:rPr kumimoji="0" lang="hu-HU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 oldal linkeinek ellenőrzése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  <p:sp>
        <p:nvSpPr>
          <p:cNvPr id="9" name="Téglalap: lekerekített 8">
            <a:extLst>
              <a:ext uri="{FF2B5EF4-FFF2-40B4-BE49-F238E27FC236}">
                <a16:creationId xmlns:a16="http://schemas.microsoft.com/office/drawing/2014/main" id="{469741D4-2E4D-4C3A-7C56-0206CC2BBE4F}"/>
              </a:ext>
            </a:extLst>
          </p:cNvPr>
          <p:cNvSpPr/>
          <p:nvPr/>
        </p:nvSpPr>
        <p:spPr>
          <a:xfrm>
            <a:off x="950620" y="4238145"/>
            <a:ext cx="10080000" cy="828000"/>
          </a:xfrm>
          <a:prstGeom prst="round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Komponensek tesztelése</a:t>
            </a:r>
          </a:p>
        </p:txBody>
      </p:sp>
    </p:spTree>
    <p:extLst>
      <p:ext uri="{BB962C8B-B14F-4D97-AF65-F5344CB8AC3E}">
        <p14:creationId xmlns:p14="http://schemas.microsoft.com/office/powerpoint/2010/main" val="5201553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6718E9-EFB7-EF16-311E-24F10225A4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6213C7-45A7-37F1-14F2-D220A7BA9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hu-HU" dirty="0"/>
              <a:t>Automatizált tesztelés</a:t>
            </a:r>
            <a:endParaRPr lang="en-GB" dirty="0"/>
          </a:p>
        </p:txBody>
      </p:sp>
      <p:pic>
        <p:nvPicPr>
          <p:cNvPr id="6" name="Kép 5" descr="A képen szöveg, képernyőkép, Betűtípus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B4C98266-B3E1-C012-171E-131324E7B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237" y="1825625"/>
            <a:ext cx="6043525" cy="4351338"/>
          </a:xfrm>
          <a:prstGeom prst="rect">
            <a:avLst/>
          </a:prstGeom>
          <a:noFill/>
        </p:spPr>
      </p:pic>
      <p:sp>
        <p:nvSpPr>
          <p:cNvPr id="4" name="Élőláb helye 3">
            <a:extLst>
              <a:ext uri="{FF2B5EF4-FFF2-40B4-BE49-F238E27FC236}">
                <a16:creationId xmlns:a16="http://schemas.microsoft.com/office/drawing/2014/main" id="{642B4DEA-FA9F-D0F3-93B8-455FFA85E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Készítette: Falka Marietta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2D98A083-AF7C-38F7-4258-38746F198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0B2DF46-4AFC-4F3E-BBA6-C260DF383D5C}" type="slidenum">
              <a:rPr lang="en-GB" smtClean="0"/>
              <a:pPr>
                <a:spcAft>
                  <a:spcPts val="600"/>
                </a:spcAft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490895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61130F-1666-465A-D538-24C2E4C721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1EBFCC3-DA25-6F36-8074-1CC832B66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hu-HU" dirty="0"/>
              <a:t>Manuális tesztelés</a:t>
            </a:r>
            <a:endParaRPr lang="en-GB" dirty="0"/>
          </a:p>
        </p:txBody>
      </p:sp>
      <p:pic>
        <p:nvPicPr>
          <p:cNvPr id="6" name="Kép 5" descr="A képen szöveg, szám, dokumentum, kézírás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50C985AB-DA17-9840-F781-079F015C40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089" y="1825625"/>
            <a:ext cx="8925821" cy="4351338"/>
          </a:xfrm>
          <a:prstGeom prst="rect">
            <a:avLst/>
          </a:prstGeom>
          <a:noFill/>
        </p:spPr>
      </p:pic>
      <p:sp>
        <p:nvSpPr>
          <p:cNvPr id="4" name="Élőláb helye 3">
            <a:extLst>
              <a:ext uri="{FF2B5EF4-FFF2-40B4-BE49-F238E27FC236}">
                <a16:creationId xmlns:a16="http://schemas.microsoft.com/office/drawing/2014/main" id="{5893160C-0489-973F-925C-22B32C0B6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Készítette: Falka Marietta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17E3F984-5BC0-2560-DE40-C99F39685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0B2DF46-4AFC-4F3E-BBA6-C260DF383D5C}" type="slidenum">
              <a:rPr lang="en-GB" smtClean="0"/>
              <a:pPr>
                <a:spcAft>
                  <a:spcPts val="600"/>
                </a:spcAft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215771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1363</TotalTime>
  <Words>219</Words>
  <Application>Microsoft Office PowerPoint</Application>
  <PresentationFormat>Szélesvásznú</PresentationFormat>
  <Paragraphs>74</Paragraphs>
  <Slides>14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18" baseType="lpstr">
      <vt:lpstr>Aptos</vt:lpstr>
      <vt:lpstr>Arial</vt:lpstr>
      <vt:lpstr>Arial Nova</vt:lpstr>
      <vt:lpstr>Office-téma</vt:lpstr>
      <vt:lpstr>KaposTransit</vt:lpstr>
      <vt:lpstr>Projekt célja</vt:lpstr>
      <vt:lpstr>Főbb vonalakra kategorizált menetrend</vt:lpstr>
      <vt:lpstr>Főoldal</vt:lpstr>
      <vt:lpstr>Hírek oldal</vt:lpstr>
      <vt:lpstr>Tesztelés</vt:lpstr>
      <vt:lpstr>Automatizált tesztelés</vt:lpstr>
      <vt:lpstr>Automatizált tesztelés</vt:lpstr>
      <vt:lpstr>Manuális tesztelés</vt:lpstr>
      <vt:lpstr>Source code</vt:lpstr>
      <vt:lpstr>Forráskód</vt:lpstr>
      <vt:lpstr>Team development</vt:lpstr>
      <vt:lpstr>Future development</vt:lpstr>
      <vt:lpstr>Köszönöm a figyelmet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Marietta Falka</dc:creator>
  <cp:lastModifiedBy>GyL_2005@sulid.hu</cp:lastModifiedBy>
  <cp:revision>9</cp:revision>
  <dcterms:created xsi:type="dcterms:W3CDTF">2025-02-27T15:33:54Z</dcterms:created>
  <dcterms:modified xsi:type="dcterms:W3CDTF">2025-04-23T13:07:25Z</dcterms:modified>
</cp:coreProperties>
</file>