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55" r:id="rId2"/>
    <p:sldId id="373" r:id="rId3"/>
    <p:sldId id="374" r:id="rId4"/>
    <p:sldId id="375" r:id="rId5"/>
    <p:sldId id="376" r:id="rId6"/>
    <p:sldId id="377" r:id="rId7"/>
    <p:sldId id="378" r:id="rId8"/>
    <p:sldId id="395" r:id="rId9"/>
    <p:sldId id="396" r:id="rId10"/>
    <p:sldId id="397" r:id="rId11"/>
    <p:sldId id="400" r:id="rId12"/>
    <p:sldId id="398" r:id="rId13"/>
    <p:sldId id="399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90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21721-3F79-4AF9-A3E2-9307F78C5DD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C3882-3503-42A3-B247-054BF145E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7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guide-to-lstms-and-gru-s-a-step-by-step-explanation-44e9eb85bf21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yjjo.tistory.com/18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guide-to-lstms-and-gru-s-a-step-by-step-explanation-44e9eb85bf21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yjjo.tistory.com/1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GRU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텐서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연산이 적다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그래서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보다 훈련하는 것이 조금 빠르다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sng" strike="noStrike" dirty="0">
                <a:solidFill>
                  <a:srgbClr val="2200CC"/>
                </a:solidFill>
                <a:effectLst/>
                <a:latin typeface="Arial" panose="020B0604020202020204" pitchFamily="34" charset="0"/>
                <a:hlinkClick r:id="rId3"/>
              </a:rPr>
              <a:t>https://towardsdatascience.com/illustrated-guide-to-lstms-and-gru-s-a-step-by-step-explanation-44e9eb85bf21</a:t>
            </a:r>
            <a:endParaRPr lang="ko-KR" altLang="en-US" b="0" dirty="0">
              <a:effectLst/>
            </a:endParaRPr>
          </a:p>
          <a:p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gpU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작동원리 </a:t>
            </a:r>
            <a:r>
              <a:rPr lang="en-US" altLang="ko-KR" sz="1800" b="0" i="0" u="sng" strike="noStrike" dirty="0">
                <a:solidFill>
                  <a:srgbClr val="2200CC"/>
                </a:solidFill>
                <a:effectLst/>
                <a:latin typeface="Arial" panose="020B0604020202020204" pitchFamily="34" charset="0"/>
                <a:hlinkClick r:id="rId4"/>
              </a:rPr>
              <a:t>https://yjjo.tistory.com/18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C3882-3503-42A3-B247-054BF145EE8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GRU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텐서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연산이 적다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그래서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보다 훈련하는 것이 조금 빠르다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sng" strike="noStrike" dirty="0">
                <a:solidFill>
                  <a:srgbClr val="2200CC"/>
                </a:solidFill>
                <a:effectLst/>
                <a:latin typeface="Arial" panose="020B0604020202020204" pitchFamily="34" charset="0"/>
                <a:hlinkClick r:id="rId3"/>
              </a:rPr>
              <a:t>https://towardsdatascience.com/illustrated-guide-to-lstms-and-gru-s-a-step-by-step-explanation-44e9eb85bf21</a:t>
            </a:r>
            <a:endParaRPr lang="ko-KR" altLang="en-US" b="0" dirty="0">
              <a:effectLst/>
            </a:endParaRPr>
          </a:p>
          <a:p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gpU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작동원리 </a:t>
            </a:r>
            <a:r>
              <a:rPr lang="en-US" altLang="ko-KR" sz="1800" b="0" i="0" u="sng" strike="noStrike" dirty="0">
                <a:solidFill>
                  <a:srgbClr val="2200CC"/>
                </a:solidFill>
                <a:effectLst/>
                <a:latin typeface="Arial" panose="020B0604020202020204" pitchFamily="34" charset="0"/>
                <a:hlinkClick r:id="rId4"/>
              </a:rPr>
              <a:t>https://yjjo.tistory.com/18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C3882-3503-42A3-B247-054BF145EE8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6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336" y="1871248"/>
            <a:ext cx="8335328" cy="3590727"/>
          </a:xfrm>
          <a:prstGeom prst="rect">
            <a:avLst/>
          </a:prstGeom>
        </p:spPr>
        <p:txBody>
          <a:bodyPr vert="horz" wrap="square" lIns="0" tIns="447040" rIns="0" bIns="0" rtlCol="0">
            <a:spAutoFit/>
          </a:bodyPr>
          <a:lstStyle/>
          <a:p>
            <a:pPr>
              <a:spcBef>
                <a:spcPts val="3520"/>
              </a:spcBef>
            </a:pPr>
            <a:r>
              <a:rPr lang="en-US" altLang="ko-KR" sz="7200" spc="355" dirty="0"/>
              <a:t>RNN</a:t>
            </a:r>
            <a:br>
              <a:rPr lang="en-US" altLang="ko-KR" sz="7200" spc="355" dirty="0"/>
            </a:br>
            <a:r>
              <a:rPr lang="en-US" altLang="ko-KR" sz="4000" spc="355" dirty="0"/>
              <a:t>(Recurrent Neural Network)</a:t>
            </a:r>
            <a:br>
              <a:rPr lang="en-US" altLang="ko-KR" spc="355" dirty="0"/>
            </a:br>
            <a:br>
              <a:rPr lang="en-US" altLang="ko-KR" spc="355" dirty="0"/>
            </a:br>
            <a:r>
              <a:rPr lang="en-US" altLang="ko-KR" sz="2000" spc="355" dirty="0"/>
              <a:t>hreeee@yonsei.ac.kr</a:t>
            </a:r>
            <a:br>
              <a:rPr lang="en-US" altLang="ko-KR" spc="355" dirty="0"/>
            </a:br>
            <a:r>
              <a:rPr lang="ko-KR" altLang="en-US" sz="2000" spc="355" dirty="0"/>
              <a:t>강사 백혜림</a:t>
            </a:r>
            <a:endParaRPr sz="2000" spc="35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393035"/>
            <a:ext cx="643034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/>
              <a:t>RNN(Recurrent Neural Network)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D540-0EB6-404E-B429-FCD745FB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03" y="2080770"/>
            <a:ext cx="9489207" cy="318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146814"/>
            <a:ext cx="6430345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 dirty="0"/>
              <a:t>RNN(Recurrent Neural Network) one to many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3E5EE77-6995-4752-9469-D80E86E27429}"/>
              </a:ext>
            </a:extLst>
          </p:cNvPr>
          <p:cNvSpPr txBox="1"/>
          <p:nvPr/>
        </p:nvSpPr>
        <p:spPr>
          <a:xfrm>
            <a:off x="872070" y="1212014"/>
            <a:ext cx="10447860" cy="39818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하나의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입력에 대해서 여러 개의 출력 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ex)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이미지 </a:t>
            </a:r>
            <a:r>
              <a:rPr lang="ko-KR" altLang="en-US" sz="20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캡셔닝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(image captioning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46EB0-9E1D-4E80-A80E-36A5971B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00" y="2106026"/>
            <a:ext cx="3866399" cy="42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146814"/>
            <a:ext cx="6430345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 dirty="0"/>
              <a:t>RNN(Recurrent Neural Network) many to one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CF837-029B-4413-967E-31600BF9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98" y="1869465"/>
            <a:ext cx="4470734" cy="4317627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43E5EE77-6995-4752-9469-D80E86E27429}"/>
              </a:ext>
            </a:extLst>
          </p:cNvPr>
          <p:cNvSpPr txBox="1"/>
          <p:nvPr/>
        </p:nvSpPr>
        <p:spPr>
          <a:xfrm>
            <a:off x="872070" y="1212014"/>
            <a:ext cx="10447860" cy="795731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단어 시퀀스에 대해서 하나의 출력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ex)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감성 분류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(sentiment classification),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스팸 메일 분류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(spam detection)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916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146814"/>
            <a:ext cx="6430345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 dirty="0"/>
              <a:t>RNN(Recurrent Neural Network) many to many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3E5EE77-6995-4752-9469-D80E86E27429}"/>
              </a:ext>
            </a:extLst>
          </p:cNvPr>
          <p:cNvSpPr txBox="1"/>
          <p:nvPr/>
        </p:nvSpPr>
        <p:spPr>
          <a:xfrm>
            <a:off x="872070" y="1212014"/>
            <a:ext cx="10447860" cy="39818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입력 문장으로부터 대답 문장을 출력 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ex)</a:t>
            </a:r>
            <a:r>
              <a:rPr lang="ko-KR" altLang="en-US" sz="20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챗봇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번역기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20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개체명인식기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20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품사태깅등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CE761-F6D3-4D22-BC38-74FA00CF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2007223"/>
            <a:ext cx="4822408" cy="47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393035"/>
            <a:ext cx="643034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 dirty="0"/>
              <a:t>RNN(Recurrent Neural Network)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14511-43E5-4949-A748-AEC1B61E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08" y="1609224"/>
            <a:ext cx="2592555" cy="40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8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393035"/>
            <a:ext cx="643034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 dirty="0"/>
              <a:t>RNN(Recurrent Neural Network)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14511-43E5-4949-A748-AEC1B61E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82" y="1609224"/>
            <a:ext cx="2592555" cy="40291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1DD06B-33F0-45E3-92B0-CA0A4BB0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94" y="2933383"/>
            <a:ext cx="5460011" cy="13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5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393035"/>
            <a:ext cx="643034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 dirty="0"/>
              <a:t>RNN(Recurrent Neural Network)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14511-43E5-4949-A748-AEC1B61E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82" y="1609224"/>
            <a:ext cx="2592555" cy="40291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1DD06B-33F0-45E3-92B0-CA0A4BB0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77" y="1609224"/>
            <a:ext cx="5460011" cy="1380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7AF9EE-8025-473C-887D-922751E66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887" y="3295518"/>
            <a:ext cx="2342900" cy="2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0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393035"/>
            <a:ext cx="643034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 dirty="0"/>
              <a:t>RNN(Recurrent Neural Network)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0D6DF4-3844-49D5-8F8A-9D851C87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30" y="1904557"/>
            <a:ext cx="9919140" cy="31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0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393035"/>
            <a:ext cx="643034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sz="3200" spc="260" dirty="0" err="1"/>
              <a:t>Keras</a:t>
            </a:r>
            <a:r>
              <a:rPr lang="ko-KR" altLang="en-US" sz="3200" spc="260" dirty="0"/>
              <a:t>로 </a:t>
            </a:r>
            <a:r>
              <a:rPr lang="en-US" sz="3200" spc="260" dirty="0"/>
              <a:t>RNN</a:t>
            </a:r>
            <a:r>
              <a:rPr lang="ko-KR" altLang="en-US" sz="3200" spc="260" dirty="0"/>
              <a:t>구현하기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455FA7-F553-4F02-874B-F921C971DAEC}"/>
              </a:ext>
            </a:extLst>
          </p:cNvPr>
          <p:cNvSpPr txBox="1"/>
          <p:nvPr/>
        </p:nvSpPr>
        <p:spPr>
          <a:xfrm>
            <a:off x="872070" y="1212014"/>
            <a:ext cx="10447860" cy="459741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b="1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케라스로</a:t>
            </a:r>
            <a:r>
              <a:rPr lang="ko-KR" altLang="en-US" sz="24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RNN</a:t>
            </a:r>
            <a:r>
              <a:rPr lang="ko-KR" altLang="en-US" sz="24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층을 추가하는 코드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23F2A-87E4-42B6-AF18-ED8A89F0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30" y="1970089"/>
            <a:ext cx="9689548" cy="950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C88A4A-8C9E-45CD-A93F-A52C4D20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31" y="3218662"/>
            <a:ext cx="9689548" cy="23388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DD723-3363-4771-AD8B-A44C5924C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244" y="0"/>
            <a:ext cx="6278756" cy="36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0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505350"/>
            <a:ext cx="6638893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sz="4000" spc="260" dirty="0"/>
              <a:t>Bi-RNN (Bidirectional Recurrent Neural Network)</a:t>
            </a:r>
            <a:endParaRPr 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D28A5-7497-4157-B473-F179F38C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69" y="2252662"/>
            <a:ext cx="7942936" cy="35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1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33" y="393035"/>
            <a:ext cx="64303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260" dirty="0">
                <a:latin typeface="+mj-lt"/>
              </a:rPr>
              <a:t>RNN(Recurrent Neural Network)</a:t>
            </a:r>
            <a:endParaRPr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070" y="1212014"/>
            <a:ext cx="10447860" cy="2665473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RNN</a:t>
            </a:r>
            <a:r>
              <a:rPr lang="ko-KR" altLang="en-US" sz="24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은 시퀀스 모델이다</a:t>
            </a:r>
            <a:r>
              <a:rPr lang="en-US" altLang="ko-KR" sz="24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입력과 출력을 시퀀스 단위로 처리하는 모델</a:t>
            </a:r>
            <a:endParaRPr lang="en-US" altLang="ko-KR" sz="24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시퀀스와 시퀀스 </a:t>
            </a:r>
            <a:r>
              <a:rPr lang="ko-KR" altLang="en-US" sz="2400" b="1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벡트</a:t>
            </a:r>
            <a:endParaRPr lang="en-US" altLang="ko-KR" sz="240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marR="0" lvl="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시퀀스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(sequence)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는 순서가 있는 나열 또는 그러한 상태를 의미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자연어에서는 구문 문장 </a:t>
            </a: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문단등의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의미를 가진 것을 말함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.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marR="0" lvl="0" algn="l" defTabSz="914400" rtl="0" eaLnBrk="1" fontAlgn="auto" latinLnBrk="1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시퀀스 벡터는 이러한 순서를 보존하여 벡터 공간에 나타낸 것을 의미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71EE91-F1D9-4DEB-B12F-4E3E0481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33" y="4629394"/>
            <a:ext cx="10838667" cy="10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F68CA-48A1-4776-93C2-D67BE454D8D5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52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505350"/>
            <a:ext cx="6638893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sz="4000" spc="260" dirty="0"/>
              <a:t>Deep Bi-RNN (Bidirectional Recurrent Neural Network)</a:t>
            </a:r>
            <a:endParaRPr 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4AF11-209B-4908-B1B6-84B0919B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71" y="1866900"/>
            <a:ext cx="7453457" cy="44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0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61EE8A-DC02-4DE3-9AEA-5A17303C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F1AF7-3CED-48FC-B302-2C0333489D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2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43646-C522-4DFD-92D0-FC8F157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7C301E-3422-4BB5-AF52-40C62EDDB5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4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43646-C522-4DFD-92D0-FC8F157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DECE62-2BF6-49C5-ACC7-1D87A819070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411" cy="65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48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E1D2A8-E6BD-4035-96E6-45B6FED2C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62"/>
            <a:ext cx="11947406" cy="64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05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A56222-9114-46D9-BBCF-00E36C676C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8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2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3BDFFD-8375-46E5-97AA-F1352F972C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8" y="0"/>
            <a:ext cx="12070682" cy="65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0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AEBA88-1716-48EC-BC66-2B1FC09F28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" y="-1"/>
            <a:ext cx="12054641" cy="650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14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5878-A131-48FF-B4C1-50CFA8EC3EA7}"/>
              </a:ext>
            </a:extLst>
          </p:cNvPr>
          <p:cNvSpPr txBox="1"/>
          <p:nvPr/>
        </p:nvSpPr>
        <p:spPr>
          <a:xfrm>
            <a:off x="2189747" y="2336410"/>
            <a:ext cx="781250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Embedding </a:t>
            </a:r>
            <a:r>
              <a:rPr lang="ko-KR" altLang="en-US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벡터의 차원수의 크기가 동일할 경우</a:t>
            </a:r>
            <a:r>
              <a:rPr lang="en-US" altLang="ko-KR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노드에서는 </a:t>
            </a:r>
            <a:r>
              <a:rPr lang="en-US" altLang="ko-KR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units=64), Weight</a:t>
            </a:r>
            <a:r>
              <a:rPr lang="ko-KR" altLang="en-US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의 크기가 위에서 사용했던 </a:t>
            </a:r>
            <a:r>
              <a:rPr lang="en-US" altLang="ko-KR" sz="2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SimpleRNN</a:t>
            </a:r>
            <a:r>
              <a:rPr lang="ko-KR" altLang="en-US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배나 되는 것을 볼 수 있는데</a:t>
            </a:r>
            <a:r>
              <a:rPr lang="en-US" altLang="ko-KR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왜 이런 </a:t>
            </a:r>
            <a:r>
              <a:rPr lang="en-US" altLang="ko-KR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RNN </a:t>
            </a:r>
            <a:r>
              <a:rPr lang="ko-KR" altLang="en-US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레이어가 등장하게 된 것일까요</a:t>
            </a:r>
            <a:r>
              <a:rPr lang="en-US" altLang="ko-KR" sz="2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sz="2800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2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B48B6F-602F-4525-B0D5-6DFD898E6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7" y="0"/>
            <a:ext cx="10761245" cy="68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63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AF68CA-48A1-4776-93C2-D67BE454D8D5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0D12E34-D1A0-43F1-B99A-AE7F3285F8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8336" y="2468643"/>
            <a:ext cx="8335328" cy="1559401"/>
          </a:xfrm>
          <a:prstGeom prst="rect">
            <a:avLst/>
          </a:prstGeom>
        </p:spPr>
        <p:txBody>
          <a:bodyPr vert="horz" wrap="square" lIns="0" tIns="447040" rIns="0" bIns="0" rtlCol="0">
            <a:spAutoFit/>
          </a:bodyPr>
          <a:lstStyle/>
          <a:p>
            <a:pPr>
              <a:spcBef>
                <a:spcPts val="3520"/>
              </a:spcBef>
            </a:pPr>
            <a:r>
              <a:rPr lang="ko-KR" altLang="en-US" sz="7200" spc="355" dirty="0"/>
              <a:t>나는 밥을 </a:t>
            </a:r>
            <a:r>
              <a:rPr lang="en-US" altLang="ko-KR" sz="7200" spc="355" dirty="0"/>
              <a:t>( )</a:t>
            </a:r>
            <a:r>
              <a:rPr lang="ko-KR" altLang="en-US" sz="7200" spc="355" dirty="0"/>
              <a:t>는다</a:t>
            </a:r>
            <a:r>
              <a:rPr lang="en-US" altLang="ko-KR" sz="7200" spc="355" dirty="0"/>
              <a:t>.</a:t>
            </a:r>
            <a:endParaRPr sz="2000" spc="355" dirty="0"/>
          </a:p>
        </p:txBody>
      </p:sp>
    </p:spTree>
    <p:extLst>
      <p:ext uri="{BB962C8B-B14F-4D97-AF65-F5344CB8AC3E}">
        <p14:creationId xmlns:p14="http://schemas.microsoft.com/office/powerpoint/2010/main" val="1147425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53B6312-2D22-444F-AFB4-FE27892CC7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1979"/>
            <a:ext cx="11478628" cy="60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ABE738-FADE-4BAB-AC72-87C7F12BFB82}"/>
              </a:ext>
            </a:extLst>
          </p:cNvPr>
          <p:cNvSpPr txBox="1"/>
          <p:nvPr/>
        </p:nvSpPr>
        <p:spPr>
          <a:xfrm>
            <a:off x="866273" y="61543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Forget Gate</a:t>
            </a:r>
            <a:endParaRPr lang="en-US" altLang="ko-KR" sz="2800" b="0" dirty="0">
              <a:effectLst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6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0117DC-DA07-486F-8041-FFF5C5BE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80" y="552600"/>
            <a:ext cx="1367728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Gate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7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52CC7A-2B49-4C19-8E46-CADBEE7763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10581"/>
            <a:ext cx="10905415" cy="51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01162-6327-41EC-8B7B-81E143ABC7E4}"/>
              </a:ext>
            </a:extLst>
          </p:cNvPr>
          <p:cNvSpPr txBox="1"/>
          <p:nvPr/>
        </p:nvSpPr>
        <p:spPr>
          <a:xfrm>
            <a:off x="829385" y="693949"/>
            <a:ext cx="71856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Gate</a:t>
            </a:r>
            <a:endParaRPr lang="en-US" altLang="ko-KR" sz="2800" b="0" dirty="0">
              <a:effectLst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1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BD24797-96CA-4011-9E0F-CBA50DA9F6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68" y="846138"/>
            <a:ext cx="10517663" cy="553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5975EE-D69E-4F0B-A20F-75495DBC7C13}"/>
              </a:ext>
            </a:extLst>
          </p:cNvPr>
          <p:cNvSpPr txBox="1"/>
          <p:nvPr/>
        </p:nvSpPr>
        <p:spPr>
          <a:xfrm>
            <a:off x="876816" y="84199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Cell State</a:t>
            </a:r>
            <a:endParaRPr lang="en-US" altLang="ko-KR" sz="2800" b="0" dirty="0">
              <a:effectLst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942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2AED65B-677D-4148-8273-8A9C18CF69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" y="1203960"/>
            <a:ext cx="10637308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6F4D6-E82A-43E4-B08D-6FEFF5BB0AE6}"/>
              </a:ext>
            </a:extLst>
          </p:cNvPr>
          <p:cNvSpPr txBox="1"/>
          <p:nvPr/>
        </p:nvSpPr>
        <p:spPr>
          <a:xfrm>
            <a:off x="912707" y="101215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 Gate</a:t>
            </a:r>
            <a:br>
              <a:rPr lang="en-US" altLang="ko-KR" sz="2800" dirty="0"/>
            </a:b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0249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5878-A131-48FF-B4C1-50CFA8EC3EA7}"/>
              </a:ext>
            </a:extLst>
          </p:cNvPr>
          <p:cNvSpPr txBox="1"/>
          <p:nvPr/>
        </p:nvSpPr>
        <p:spPr>
          <a:xfrm>
            <a:off x="2189747" y="2336410"/>
            <a:ext cx="781250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GRU</a:t>
            </a:r>
            <a:r>
              <a:rPr lang="ko-KR" altLang="en-US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ko-KR" altLang="en-US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보다 학습할 데이터가 적을까요</a:t>
            </a:r>
            <a:r>
              <a:rPr lang="en-US" altLang="ko-KR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많을까요</a:t>
            </a:r>
            <a:r>
              <a:rPr lang="en-US" altLang="ko-KR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적다고 생각하면 왜 그렇게 생각하나요</a:t>
            </a:r>
            <a:r>
              <a:rPr lang="en-US" altLang="ko-KR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</a:t>
            </a:r>
            <a:br>
              <a:rPr lang="ko-KR" altLang="en-US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9356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5878-A131-48FF-B4C1-50CFA8EC3EA7}"/>
              </a:ext>
            </a:extLst>
          </p:cNvPr>
          <p:cNvSpPr txBox="1"/>
          <p:nvPr/>
        </p:nvSpPr>
        <p:spPr>
          <a:xfrm>
            <a:off x="2189747" y="2336410"/>
            <a:ext cx="78125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GRU</a:t>
            </a:r>
            <a:r>
              <a:rPr lang="ko-KR" altLang="en-US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ko-KR" altLang="en-US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은 비슷한 성능을 보이는데도</a:t>
            </a:r>
            <a:r>
              <a:rPr lang="en-US" altLang="ko-KR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GRU</a:t>
            </a:r>
            <a:r>
              <a:rPr lang="ko-KR" altLang="en-US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의 장점으로 꼽히는 부분은 무엇인가요</a:t>
            </a:r>
            <a:r>
              <a:rPr lang="en-US" altLang="ko-KR" sz="3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</a:t>
            </a:r>
            <a:br>
              <a:rPr lang="ko-KR" altLang="en-US" sz="4800" dirty="0"/>
            </a:b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8253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9C35-FE06-4C9F-9E75-7C68A2EC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5878-A131-48FF-B4C1-50CFA8EC3EA7}"/>
              </a:ext>
            </a:extLst>
          </p:cNvPr>
          <p:cNvSpPr txBox="1"/>
          <p:nvPr/>
        </p:nvSpPr>
        <p:spPr>
          <a:xfrm>
            <a:off x="2189747" y="2336410"/>
            <a:ext cx="7812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3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GRU</a:t>
            </a:r>
            <a:r>
              <a:rPr lang="ko-KR" altLang="en-US" sz="3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3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ko-KR" altLang="en-US" sz="3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ko-KR" alt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활용한 어플리케이션들은 뭐가 있을까요</a:t>
            </a:r>
            <a:r>
              <a:rPr lang="en-US" altLang="ko-KR" sz="3600" dirty="0">
                <a:solidFill>
                  <a:srgbClr val="202124"/>
                </a:solidFill>
                <a:latin typeface="Arial" panose="020B0604020202020204" pitchFamily="34" charset="0"/>
              </a:rPr>
              <a:t>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8429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AF68CA-48A1-4776-93C2-D67BE454D8D5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0D12E34-D1A0-43F1-B99A-AE7F3285F8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8336" y="2468643"/>
            <a:ext cx="8335328" cy="1559401"/>
          </a:xfrm>
          <a:prstGeom prst="rect">
            <a:avLst/>
          </a:prstGeom>
        </p:spPr>
        <p:txBody>
          <a:bodyPr vert="horz" wrap="square" lIns="0" tIns="447040" rIns="0" bIns="0" rtlCol="0">
            <a:spAutoFit/>
          </a:bodyPr>
          <a:lstStyle/>
          <a:p>
            <a:pPr>
              <a:spcBef>
                <a:spcPts val="3520"/>
              </a:spcBef>
            </a:pPr>
            <a:r>
              <a:rPr lang="ko-KR" altLang="en-US" sz="7200" spc="355" dirty="0"/>
              <a:t>나는 </a:t>
            </a:r>
            <a:r>
              <a:rPr lang="ko-KR" altLang="en-US" sz="7200" spc="355" dirty="0">
                <a:solidFill>
                  <a:srgbClr val="FF0000"/>
                </a:solidFill>
              </a:rPr>
              <a:t>밥</a:t>
            </a:r>
            <a:r>
              <a:rPr lang="ko-KR" altLang="en-US" sz="7200" spc="355" dirty="0"/>
              <a:t>을 </a:t>
            </a:r>
            <a:r>
              <a:rPr lang="en-US" altLang="ko-KR" sz="7200" spc="355" dirty="0"/>
              <a:t>( )</a:t>
            </a:r>
            <a:r>
              <a:rPr lang="ko-KR" altLang="en-US" sz="7200" spc="355" dirty="0"/>
              <a:t>는다</a:t>
            </a:r>
            <a:r>
              <a:rPr lang="en-US" altLang="ko-KR" sz="7200" spc="355" dirty="0"/>
              <a:t>.</a:t>
            </a:r>
            <a:endParaRPr sz="2000" spc="355" dirty="0"/>
          </a:p>
        </p:txBody>
      </p:sp>
    </p:spTree>
    <p:extLst>
      <p:ext uri="{BB962C8B-B14F-4D97-AF65-F5344CB8AC3E}">
        <p14:creationId xmlns:p14="http://schemas.microsoft.com/office/powerpoint/2010/main" val="270931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AF68CA-48A1-4776-93C2-D67BE454D8D5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0D12E34-D1A0-43F1-B99A-AE7F3285F8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8336" y="2468643"/>
            <a:ext cx="8335328" cy="1559401"/>
          </a:xfrm>
          <a:prstGeom prst="rect">
            <a:avLst/>
          </a:prstGeom>
        </p:spPr>
        <p:txBody>
          <a:bodyPr vert="horz" wrap="square" lIns="0" tIns="447040" rIns="0" bIns="0" rtlCol="0">
            <a:spAutoFit/>
          </a:bodyPr>
          <a:lstStyle/>
          <a:p>
            <a:pPr>
              <a:spcBef>
                <a:spcPts val="3520"/>
              </a:spcBef>
            </a:pPr>
            <a:r>
              <a:rPr lang="ko-KR" altLang="en-US" sz="7200" spc="355" dirty="0"/>
              <a:t>나</a:t>
            </a:r>
            <a:r>
              <a:rPr lang="ko-KR" altLang="en-US" sz="7200" spc="355" dirty="0">
                <a:solidFill>
                  <a:srgbClr val="0070C0"/>
                </a:solidFill>
              </a:rPr>
              <a:t>는</a:t>
            </a:r>
            <a:r>
              <a:rPr lang="ko-KR" altLang="en-US" sz="7200" spc="355" dirty="0"/>
              <a:t> 밥을 </a:t>
            </a:r>
            <a:r>
              <a:rPr lang="en-US" altLang="ko-KR" sz="7200" spc="355" dirty="0"/>
              <a:t>( )</a:t>
            </a:r>
            <a:r>
              <a:rPr lang="ko-KR" altLang="en-US" sz="7200" spc="355" dirty="0"/>
              <a:t>는다</a:t>
            </a:r>
            <a:r>
              <a:rPr lang="en-US" altLang="ko-KR" sz="7200" spc="355" dirty="0"/>
              <a:t>.</a:t>
            </a:r>
            <a:endParaRPr sz="2000" spc="355" dirty="0"/>
          </a:p>
        </p:txBody>
      </p:sp>
    </p:spTree>
    <p:extLst>
      <p:ext uri="{BB962C8B-B14F-4D97-AF65-F5344CB8AC3E}">
        <p14:creationId xmlns:p14="http://schemas.microsoft.com/office/powerpoint/2010/main" val="410190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AF68CA-48A1-4776-93C2-D67BE454D8D5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0D12E34-D1A0-43F1-B99A-AE7F3285F8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8336" y="2468643"/>
            <a:ext cx="8335328" cy="1559401"/>
          </a:xfrm>
          <a:prstGeom prst="rect">
            <a:avLst/>
          </a:prstGeom>
        </p:spPr>
        <p:txBody>
          <a:bodyPr vert="horz" wrap="square" lIns="0" tIns="447040" rIns="0" bIns="0" rtlCol="0">
            <a:spAutoFit/>
          </a:bodyPr>
          <a:lstStyle/>
          <a:p>
            <a:pPr>
              <a:spcBef>
                <a:spcPts val="3520"/>
              </a:spcBef>
            </a:pPr>
            <a:r>
              <a:rPr lang="ko-KR" altLang="en-US" sz="7200" spc="355" dirty="0">
                <a:solidFill>
                  <a:srgbClr val="0070C0"/>
                </a:solidFill>
              </a:rPr>
              <a:t>나는</a:t>
            </a:r>
            <a:r>
              <a:rPr lang="ko-KR" altLang="en-US" sz="7200" spc="355" dirty="0"/>
              <a:t> 밥을 </a:t>
            </a:r>
            <a:r>
              <a:rPr lang="en-US" altLang="ko-KR" sz="7200" spc="355" dirty="0"/>
              <a:t>( )</a:t>
            </a:r>
            <a:r>
              <a:rPr lang="ko-KR" altLang="en-US" sz="7200" spc="355" dirty="0"/>
              <a:t>는다</a:t>
            </a:r>
            <a:r>
              <a:rPr lang="en-US" altLang="ko-KR" sz="7200" spc="355" dirty="0"/>
              <a:t>.</a:t>
            </a:r>
            <a:endParaRPr sz="2000" spc="355" dirty="0"/>
          </a:p>
        </p:txBody>
      </p:sp>
    </p:spTree>
    <p:extLst>
      <p:ext uri="{BB962C8B-B14F-4D97-AF65-F5344CB8AC3E}">
        <p14:creationId xmlns:p14="http://schemas.microsoft.com/office/powerpoint/2010/main" val="281398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399" y="2486801"/>
            <a:ext cx="8563201" cy="2359620"/>
          </a:xfrm>
          <a:prstGeom prst="rect">
            <a:avLst/>
          </a:prstGeom>
        </p:spPr>
        <p:txBody>
          <a:bodyPr vert="horz" wrap="square" lIns="0" tIns="447040" rIns="0" bIns="0" rtlCol="0">
            <a:spAutoFit/>
          </a:bodyPr>
          <a:lstStyle/>
          <a:p>
            <a:pPr>
              <a:spcBef>
                <a:spcPts val="3520"/>
              </a:spcBef>
            </a:pPr>
            <a:r>
              <a:rPr lang="en-US" altLang="ko-KR" sz="4000" b="1" spc="355" dirty="0"/>
              <a:t>Recurrent Neural Network (RNN)</a:t>
            </a:r>
            <a:br>
              <a:rPr lang="en-US" altLang="ko-KR" b="1" spc="355" dirty="0"/>
            </a:br>
            <a:br>
              <a:rPr lang="en-US" altLang="ko-KR" spc="355" dirty="0"/>
            </a:br>
            <a:r>
              <a:rPr lang="ko-KR" altLang="en-US" sz="2000" spc="355" dirty="0"/>
              <a:t>인공지능이 예측하기 위해선 요소 간의 연관성이 있어야한다</a:t>
            </a:r>
            <a:r>
              <a:rPr lang="en-US" altLang="ko-KR" sz="2000" spc="355" dirty="0"/>
              <a:t>.</a:t>
            </a:r>
            <a:br>
              <a:rPr lang="en-US" altLang="ko-KR" sz="2000" spc="355" dirty="0"/>
            </a:br>
            <a:r>
              <a:rPr lang="ko-KR" altLang="en-US" sz="2000" spc="355" dirty="0" err="1"/>
              <a:t>딥러닝이</a:t>
            </a:r>
            <a:r>
              <a:rPr lang="ko-KR" altLang="en-US" sz="2000" spc="355" dirty="0"/>
              <a:t> 말하는 시퀀스 데이터는 순차적인 특징을 필수로 가짐</a:t>
            </a:r>
            <a:endParaRPr sz="2000" spc="355" dirty="0"/>
          </a:p>
        </p:txBody>
      </p:sp>
    </p:spTree>
    <p:extLst>
      <p:ext uri="{BB962C8B-B14F-4D97-AF65-F5344CB8AC3E}">
        <p14:creationId xmlns:p14="http://schemas.microsoft.com/office/powerpoint/2010/main" val="266785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812D203-B682-4E93-964C-5AA28657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751" y="2107532"/>
            <a:ext cx="5358497" cy="183481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393035"/>
            <a:ext cx="643034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/>
              <a:t>RNN(Recurrent Neural Network)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DE9F9-EABE-4C74-B866-3E290BC004FD}"/>
              </a:ext>
            </a:extLst>
          </p:cNvPr>
          <p:cNvSpPr txBox="1"/>
          <p:nvPr/>
        </p:nvSpPr>
        <p:spPr>
          <a:xfrm>
            <a:off x="5285520" y="4347411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FF0000"/>
                </a:solidFill>
              </a:rPr>
              <a:t>메모리셀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RNN</a:t>
            </a:r>
            <a:r>
              <a:rPr lang="ko-KR" altLang="en-US" sz="2800" dirty="0">
                <a:solidFill>
                  <a:srgbClr val="FF0000"/>
                </a:solidFill>
              </a:rPr>
              <a:t>셀</a:t>
            </a:r>
          </a:p>
        </p:txBody>
      </p:sp>
    </p:spTree>
    <p:extLst>
      <p:ext uri="{BB962C8B-B14F-4D97-AF65-F5344CB8AC3E}">
        <p14:creationId xmlns:p14="http://schemas.microsoft.com/office/powerpoint/2010/main" val="376392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C40BA91-4889-42DA-8423-CBF0DC4DB368}"/>
              </a:ext>
            </a:extLst>
          </p:cNvPr>
          <p:cNvSpPr txBox="1">
            <a:spLocks/>
          </p:cNvSpPr>
          <p:nvPr/>
        </p:nvSpPr>
        <p:spPr>
          <a:xfrm>
            <a:off x="724433" y="393035"/>
            <a:ext cx="643034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260"/>
              <a:t>RNN(Recurrent Neural Network)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38C8A0-A7E5-4243-A3C2-7D0F0010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44" y="1733108"/>
            <a:ext cx="7431545" cy="34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429</Words>
  <Application>Microsoft Office PowerPoint</Application>
  <PresentationFormat>와이드스크린</PresentationFormat>
  <Paragraphs>59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나눔바른고딕</vt:lpstr>
      <vt:lpstr>나눔스퀘어_ac</vt:lpstr>
      <vt:lpstr>맑은 고딕</vt:lpstr>
      <vt:lpstr>맑은 고딕</vt:lpstr>
      <vt:lpstr>Arial</vt:lpstr>
      <vt:lpstr>Calibri</vt:lpstr>
      <vt:lpstr>Office Theme</vt:lpstr>
      <vt:lpstr>RNN (Recurrent Neural Network)  hreeee@yonsei.ac.kr 강사 백혜림</vt:lpstr>
      <vt:lpstr>RNN(Recurrent Neural Network)</vt:lpstr>
      <vt:lpstr>나는 밥을 ( )는다.</vt:lpstr>
      <vt:lpstr>나는 밥을 ( )는다.</vt:lpstr>
      <vt:lpstr>나는 밥을 ( )는다.</vt:lpstr>
      <vt:lpstr>나는 밥을 ( )는다.</vt:lpstr>
      <vt:lpstr>Recurrent Neural Network (RNN)  인공지능이 예측하기 위해선 요소 간의 연관성이 있어야한다. 딥러닝이 말하는 시퀀스 데이터는 순차적인 특징을 필수로 가짐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HYERIM</dc:creator>
  <cp:lastModifiedBy>백혜림</cp:lastModifiedBy>
  <cp:revision>66</cp:revision>
  <dcterms:created xsi:type="dcterms:W3CDTF">2011-01-21T15:00:27Z</dcterms:created>
  <dcterms:modified xsi:type="dcterms:W3CDTF">2021-06-15T16:27:58Z</dcterms:modified>
</cp:coreProperties>
</file>