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CBCE"/>
          </a:solidFill>
        </a:fill>
      </a:tcStyle>
    </a:wholeTbl>
    <a:band2H>
      <a:tcTxStyle/>
      <a:tcStyle>
        <a:tcBdr/>
        <a:fill>
          <a:solidFill>
            <a:srgbClr val="FAE7E8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CED4"/>
          </a:solidFill>
        </a:fill>
      </a:tcStyle>
    </a:wholeTbl>
    <a:band2H>
      <a:tcTxStyle/>
      <a:tcStyle>
        <a:tcBdr/>
        <a:fill>
          <a:solidFill>
            <a:srgbClr val="FBE8EB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A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CBCE"/>
          </a:solidFill>
        </a:fill>
      </a:tcStyle>
    </a:wholeTbl>
    <a:band2H>
      <a:tcTxStyle/>
      <a:tcStyle>
        <a:tcBdr/>
        <a:fill>
          <a:solidFill>
            <a:srgbClr val="FAE7E8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39528" y="2001836"/>
            <a:ext cx="10087276" cy="15081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39528" y="4129237"/>
            <a:ext cx="10087276" cy="11285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8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29" y="-100001"/>
            <a:ext cx="3006014" cy="212597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Прямая соединительная линия 11"/>
          <p:cNvSpPr/>
          <p:nvPr/>
        </p:nvSpPr>
        <p:spPr>
          <a:xfrm>
            <a:off x="4555671" y="1224644"/>
            <a:ext cx="7740000" cy="1"/>
          </a:xfrm>
          <a:prstGeom prst="line">
            <a:avLst/>
          </a:prstGeom>
          <a:ln w="5715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Прямая соединительная линия 14"/>
          <p:cNvSpPr/>
          <p:nvPr/>
        </p:nvSpPr>
        <p:spPr>
          <a:xfrm>
            <a:off x="-114301" y="6237515"/>
            <a:ext cx="5388431" cy="1"/>
          </a:xfrm>
          <a:prstGeom prst="line">
            <a:avLst/>
          </a:prstGeom>
          <a:ln w="5715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1" name="Рисунок 8" descr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090" y="5486065"/>
            <a:ext cx="6887817" cy="1941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29" y="-100001"/>
            <a:ext cx="3006014" cy="212597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Прямая соединительная линия 10"/>
          <p:cNvSpPr/>
          <p:nvPr/>
        </p:nvSpPr>
        <p:spPr>
          <a:xfrm>
            <a:off x="4555671" y="1224644"/>
            <a:ext cx="7740000" cy="1"/>
          </a:xfrm>
          <a:prstGeom prst="line">
            <a:avLst/>
          </a:prstGeom>
          <a:ln w="5715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5580379"/>
            <a:ext cx="2844800" cy="155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9" descr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68" y="200819"/>
            <a:ext cx="1489159" cy="105319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Прямая соединительная линия 6"/>
          <p:cNvSpPr/>
          <p:nvPr/>
        </p:nvSpPr>
        <p:spPr>
          <a:xfrm>
            <a:off x="-57751" y="6286500"/>
            <a:ext cx="9612002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Прямая соединительная линия 11"/>
          <p:cNvSpPr/>
          <p:nvPr/>
        </p:nvSpPr>
        <p:spPr>
          <a:xfrm>
            <a:off x="10260531" y="1094014"/>
            <a:ext cx="1980001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Прямая соединительная линия 8"/>
          <p:cNvSpPr/>
          <p:nvPr/>
        </p:nvSpPr>
        <p:spPr>
          <a:xfrm>
            <a:off x="-57751" y="6286500"/>
            <a:ext cx="9612002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Прямая соединительная линия 10"/>
          <p:cNvSpPr/>
          <p:nvPr/>
        </p:nvSpPr>
        <p:spPr>
          <a:xfrm>
            <a:off x="10260531" y="1094014"/>
            <a:ext cx="1980001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959429"/>
            <a:ext cx="10281557" cy="364127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137322" y="5463469"/>
            <a:ext cx="1460263" cy="155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55171"/>
            <a:ext cx="8877300" cy="113551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58778" y="1286227"/>
            <a:ext cx="10087277" cy="215961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58778" y="4165953"/>
            <a:ext cx="10087277" cy="14455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ED8992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ED8992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ED8992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ED8992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ED8992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5580379"/>
            <a:ext cx="2844800" cy="155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9" descr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68" y="200819"/>
            <a:ext cx="1489159" cy="1053193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Прямая соединительная линия 6"/>
          <p:cNvSpPr/>
          <p:nvPr/>
        </p:nvSpPr>
        <p:spPr>
          <a:xfrm>
            <a:off x="-57751" y="6286500"/>
            <a:ext cx="9612002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Прямая соединительная линия 11"/>
          <p:cNvSpPr/>
          <p:nvPr/>
        </p:nvSpPr>
        <p:spPr>
          <a:xfrm>
            <a:off x="10260531" y="1094014"/>
            <a:ext cx="1980001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Прямая соединительная линия 8"/>
          <p:cNvSpPr/>
          <p:nvPr/>
        </p:nvSpPr>
        <p:spPr>
          <a:xfrm>
            <a:off x="-57751" y="6286500"/>
            <a:ext cx="9612002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Прямая соединительная линия 10"/>
          <p:cNvSpPr/>
          <p:nvPr/>
        </p:nvSpPr>
        <p:spPr>
          <a:xfrm>
            <a:off x="10260531" y="1094014"/>
            <a:ext cx="1980001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050233" y="5416300"/>
            <a:ext cx="1460263" cy="155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55171"/>
            <a:ext cx="8877300" cy="113551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5252357" cy="410981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992084"/>
            <a:ext cx="4205742" cy="5129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0" name="Текст 4"/>
          <p:cNvSpPr>
            <a:spLocks noGrp="1"/>
          </p:cNvSpPr>
          <p:nvPr>
            <p:ph type="body" sz="quarter" idx="21"/>
          </p:nvPr>
        </p:nvSpPr>
        <p:spPr>
          <a:xfrm>
            <a:off x="5372100" y="1992084"/>
            <a:ext cx="4327072" cy="51299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8859385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55171"/>
            <a:ext cx="8877300" cy="113551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52672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95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66859" y="1281339"/>
            <a:ext cx="4898069" cy="45876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6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52672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05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1273629"/>
            <a:ext cx="5823903" cy="4112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3283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9" descr="Рисунок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5768" y="200819"/>
            <a:ext cx="1489159" cy="105319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Прямая соединительная линия 6"/>
          <p:cNvSpPr/>
          <p:nvPr/>
        </p:nvSpPr>
        <p:spPr>
          <a:xfrm>
            <a:off x="-57751" y="6286500"/>
            <a:ext cx="9612002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Прямая соединительная линия 11"/>
          <p:cNvSpPr/>
          <p:nvPr/>
        </p:nvSpPr>
        <p:spPr>
          <a:xfrm>
            <a:off x="10260531" y="1094014"/>
            <a:ext cx="1980001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Прямая соединительная линия 8"/>
          <p:cNvSpPr/>
          <p:nvPr/>
        </p:nvSpPr>
        <p:spPr>
          <a:xfrm>
            <a:off x="-57751" y="6286500"/>
            <a:ext cx="9612002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Прямая соединительная линия 10"/>
          <p:cNvSpPr/>
          <p:nvPr/>
        </p:nvSpPr>
        <p:spPr>
          <a:xfrm>
            <a:off x="10260531" y="1094014"/>
            <a:ext cx="1980001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064928" y="5245768"/>
            <a:ext cx="1460263" cy="155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9600">
                <a:solidFill>
                  <a:srgbClr val="D0CECE"/>
                </a:solidFill>
                <a:latin typeface="Gilroy Medium"/>
                <a:ea typeface="Gilroy Medium"/>
                <a:cs typeface="Gilroy Medium"/>
                <a:sym typeface="Gilroy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Gilroy Bold"/>
          <a:ea typeface="Gilroy Bold"/>
          <a:cs typeface="Gilroy Bold"/>
          <a:sym typeface="Gilroy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Gilroy Bold"/>
          <a:ea typeface="Gilroy Bold"/>
          <a:cs typeface="Gilroy Bold"/>
          <a:sym typeface="Gilroy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Gilroy Bold"/>
          <a:ea typeface="Gilroy Bold"/>
          <a:cs typeface="Gilroy Bold"/>
          <a:sym typeface="Gilroy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Gilroy Bold"/>
          <a:ea typeface="Gilroy Bold"/>
          <a:cs typeface="Gilroy Bold"/>
          <a:sym typeface="Gilroy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Gilroy Bold"/>
          <a:ea typeface="Gilroy Bold"/>
          <a:cs typeface="Gilroy Bold"/>
          <a:sym typeface="Gilroy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Gilroy Bold"/>
          <a:ea typeface="Gilroy Bold"/>
          <a:cs typeface="Gilroy Bold"/>
          <a:sym typeface="Gilroy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Gilroy Bold"/>
          <a:ea typeface="Gilroy Bold"/>
          <a:cs typeface="Gilroy Bold"/>
          <a:sym typeface="Gilroy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Gilroy Bold"/>
          <a:ea typeface="Gilroy Bold"/>
          <a:cs typeface="Gilroy Bold"/>
          <a:sym typeface="Gilroy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Gilroy Bold"/>
          <a:ea typeface="Gilroy Bold"/>
          <a:cs typeface="Gilroy Bold"/>
          <a:sym typeface="Gilroy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71616"/>
          </a:solidFill>
          <a:uFillTx/>
          <a:latin typeface="Gilroy Medium"/>
          <a:ea typeface="Gilroy Medium"/>
          <a:cs typeface="Gilroy Medium"/>
          <a:sym typeface="Gilroy Medium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71616"/>
          </a:solidFill>
          <a:uFillTx/>
          <a:latin typeface="Gilroy Medium"/>
          <a:ea typeface="Gilroy Medium"/>
          <a:cs typeface="Gilroy Medium"/>
          <a:sym typeface="Gilroy Medium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71616"/>
          </a:solidFill>
          <a:uFillTx/>
          <a:latin typeface="Gilroy Medium"/>
          <a:ea typeface="Gilroy Medium"/>
          <a:cs typeface="Gilroy Medium"/>
          <a:sym typeface="Gilroy Medium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71616"/>
          </a:solidFill>
          <a:uFillTx/>
          <a:latin typeface="Gilroy Medium"/>
          <a:ea typeface="Gilroy Medium"/>
          <a:cs typeface="Gilroy Medium"/>
          <a:sym typeface="Gilroy Medium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71616"/>
          </a:solidFill>
          <a:uFillTx/>
          <a:latin typeface="Gilroy Medium"/>
          <a:ea typeface="Gilroy Medium"/>
          <a:cs typeface="Gilroy Medium"/>
          <a:sym typeface="Gilroy Medium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71616"/>
          </a:solidFill>
          <a:uFillTx/>
          <a:latin typeface="Gilroy Medium"/>
          <a:ea typeface="Gilroy Medium"/>
          <a:cs typeface="Gilroy Medium"/>
          <a:sym typeface="Gilroy Medium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71616"/>
          </a:solidFill>
          <a:uFillTx/>
          <a:latin typeface="Gilroy Medium"/>
          <a:ea typeface="Gilroy Medium"/>
          <a:cs typeface="Gilroy Medium"/>
          <a:sym typeface="Gilroy Medium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71616"/>
          </a:solidFill>
          <a:uFillTx/>
          <a:latin typeface="Gilroy Medium"/>
          <a:ea typeface="Gilroy Medium"/>
          <a:cs typeface="Gilroy Medium"/>
          <a:sym typeface="Gilroy Medium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71616"/>
          </a:solidFill>
          <a:uFillTx/>
          <a:latin typeface="Gilroy Medium"/>
          <a:ea typeface="Gilroy Medium"/>
          <a:cs typeface="Gilroy Medium"/>
          <a:sym typeface="Gilroy Medium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roy Medium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roy Medium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roy Medium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roy Medium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roy Medium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roy Medium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roy Medium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roy Medium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roy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Прямая соединительная линия 3"/>
          <p:cNvSpPr/>
          <p:nvPr/>
        </p:nvSpPr>
        <p:spPr>
          <a:xfrm>
            <a:off x="0" y="0"/>
            <a:ext cx="914400" cy="0"/>
          </a:xfrm>
          <a:prstGeom prst="line">
            <a:avLst/>
          </a:prstGeom>
          <a:ln w="3175">
            <a:solidFill>
              <a:srgbClr val="FB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Заголовок 1"/>
          <p:cNvSpPr txBox="1">
            <a:spLocks noGrp="1"/>
          </p:cNvSpPr>
          <p:nvPr>
            <p:ph type="ctrTitle"/>
          </p:nvPr>
        </p:nvSpPr>
        <p:spPr>
          <a:xfrm>
            <a:off x="1039527" y="2245924"/>
            <a:ext cx="10087278" cy="1508126"/>
          </a:xfrm>
          <a:prstGeom prst="rect">
            <a:avLst/>
          </a:prstGeom>
        </p:spPr>
        <p:txBody>
          <a:bodyPr/>
          <a:lstStyle>
            <a:lvl1pPr algn="ctr" defTabSz="768095">
              <a:defRPr sz="3612"/>
            </a:lvl1pPr>
          </a:lstStyle>
          <a:p>
            <a:r>
              <a:t>Проект «Бизнес-проект по 3D-сканированию тела и анализу антропометрических данных»</a:t>
            </a:r>
          </a:p>
        </p:txBody>
      </p:sp>
      <p:sp>
        <p:nvSpPr>
          <p:cNvPr id="117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052361" y="4671048"/>
            <a:ext cx="10087278" cy="620893"/>
          </a:xfrm>
          <a:prstGeom prst="rect">
            <a:avLst/>
          </a:prstGeom>
        </p:spPr>
        <p:txBody>
          <a:bodyPr/>
          <a:lstStyle/>
          <a:p>
            <a:pPr defTabSz="713231">
              <a:spcBef>
                <a:spcPts val="700"/>
              </a:spcBef>
              <a:defRPr sz="1871"/>
            </a:pPr>
            <a:r>
              <a:t>Партнёр/заказчик: ООО "Texel" в лице генерального директора Федюкова Максима Александровича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050233" y="5416300"/>
            <a:ext cx="782202" cy="155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0" name="Актуальность проект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Актуальность проекта</a:t>
            </a:r>
          </a:p>
        </p:txBody>
      </p:sp>
      <p:sp>
        <p:nvSpPr>
          <p:cNvPr id="121" name="• Растущий спрос на антропометрические данные в области фитнеса, моды, здравоохранения и образования, при одновременном снижении стоимости базовых 3D-сенсоров.…"/>
          <p:cNvSpPr txBox="1">
            <a:spLocks noGrp="1"/>
          </p:cNvSpPr>
          <p:nvPr>
            <p:ph type="body" idx="1"/>
          </p:nvPr>
        </p:nvSpPr>
        <p:spPr>
          <a:xfrm>
            <a:off x="608321" y="1209776"/>
            <a:ext cx="9650102" cy="4109812"/>
          </a:xfrm>
          <a:prstGeom prst="rect">
            <a:avLst/>
          </a:prstGeom>
        </p:spPr>
        <p:txBody>
          <a:bodyPr/>
          <a:lstStyle/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endParaRPr/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752"/>
            </a:pPr>
            <a:r>
              <a:t>• Растущий спрос на антропометрические данные в области фитнеса, моды, здравоохранения и образования, при одновременном снижении стоимости базовых 3D-сенсоров. </a:t>
            </a: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752"/>
            </a:pPr>
            <a:r>
              <a:t>• Растущий интерес к технологиям персонализации в моде и фитнесе, где ключевую роль играют точные измерения тела и возможность отслеживать изменения.</a:t>
            </a: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752"/>
            </a:pPr>
            <a:r>
              <a:t>• Есть свобода выбора технологий для своего проекта, что способствует инновациям и творческому подходу.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ая соединительная линия 5"/>
          <p:cNvSpPr/>
          <p:nvPr/>
        </p:nvSpPr>
        <p:spPr>
          <a:xfrm>
            <a:off x="0" y="0"/>
            <a:ext cx="914400" cy="0"/>
          </a:xfrm>
          <a:prstGeom prst="line">
            <a:avLst/>
          </a:prstGeom>
          <a:ln w="3175">
            <a:solidFill>
              <a:srgbClr val="FB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Объект 1"/>
          <p:cNvSpPr txBox="1">
            <a:spLocks noGrp="1"/>
          </p:cNvSpPr>
          <p:nvPr>
            <p:ph type="body" sz="half" idx="1"/>
          </p:nvPr>
        </p:nvSpPr>
        <p:spPr>
          <a:xfrm>
            <a:off x="605535" y="3920909"/>
            <a:ext cx="11284884" cy="185716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r>
              <a:t>1. Разработать платформу для сбора и анализа антропометрических данных с использованием доступных сенсоров (LiDAR в iPhone и аналогичных технологий). </a:t>
            </a:r>
          </a:p>
          <a:p>
            <a:pPr marL="0" indent="0">
              <a:buSzTx/>
              <a:buFontTx/>
              <a:buNone/>
              <a:defRPr sz="1600"/>
            </a:pPr>
            <a:r>
              <a:t>2. Создать инфраструктуру для агрегации антропометрических данных для исследований и разработки коммерческих приложений. </a:t>
            </a:r>
          </a:p>
          <a:p>
            <a:pPr marL="0" indent="0">
              <a:buSzTx/>
              <a:buFontTx/>
              <a:buNone/>
              <a:defRPr sz="1600"/>
            </a:pPr>
            <a:r>
              <a:t>3. Изучить принцип работы с 3D-сканированием и анализом данных — от настройки до разработки приложений с использованием ИИ. </a:t>
            </a:r>
          </a:p>
        </p:txBody>
      </p:sp>
      <p:sp>
        <p:nvSpPr>
          <p:cNvPr id="125" name="Номер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10129156" y="5304948"/>
            <a:ext cx="782202" cy="155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6" name="Заголовок 3"/>
          <p:cNvSpPr txBox="1">
            <a:spLocks noGrp="1"/>
          </p:cNvSpPr>
          <p:nvPr>
            <p:ph type="title"/>
          </p:nvPr>
        </p:nvSpPr>
        <p:spPr>
          <a:xfrm>
            <a:off x="838199" y="516821"/>
            <a:ext cx="8877301" cy="810492"/>
          </a:xfrm>
          <a:prstGeom prst="rect">
            <a:avLst/>
          </a:prstGeom>
        </p:spPr>
        <p:txBody>
          <a:bodyPr/>
          <a:lstStyle/>
          <a:p>
            <a:r>
              <a:t>Проблематика проекта:</a:t>
            </a:r>
          </a:p>
        </p:txBody>
      </p:sp>
      <p:sp>
        <p:nvSpPr>
          <p:cNvPr id="127" name="Заголовок 3"/>
          <p:cNvSpPr txBox="1"/>
          <p:nvPr/>
        </p:nvSpPr>
        <p:spPr>
          <a:xfrm>
            <a:off x="883919" y="3023754"/>
            <a:ext cx="8785860" cy="81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200">
                <a:latin typeface="Gilroy Bold"/>
                <a:ea typeface="Gilroy Bold"/>
                <a:cs typeface="Gilroy Bold"/>
                <a:sym typeface="Gilroy Bold"/>
              </a:defRPr>
            </a:lvl1pPr>
          </a:lstStyle>
          <a:p>
            <a:r>
              <a:t>Задачи проекта:</a:t>
            </a:r>
          </a:p>
        </p:txBody>
      </p:sp>
      <p:sp>
        <p:nvSpPr>
          <p:cNvPr id="128" name="Объект 1"/>
          <p:cNvSpPr txBox="1"/>
          <p:nvPr/>
        </p:nvSpPr>
        <p:spPr>
          <a:xfrm>
            <a:off x="453558" y="1266852"/>
            <a:ext cx="11284884" cy="1889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>
                <a:solidFill>
                  <a:srgbClr val="171616"/>
                </a:solidFill>
                <a:latin typeface="Gilroy Medium"/>
                <a:ea typeface="Gilroy Medium"/>
                <a:cs typeface="Gilroy Medium"/>
                <a:sym typeface="Gilroy Medium"/>
              </a:defRPr>
            </a:pPr>
            <a:r>
              <a:t>Высокая стоимость традиционных 3D-сканеров ограничивает их доступность для малого и среднего бизнеса, университетов и других организаций, которым требуются антропометрические данные. 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>
                <a:solidFill>
                  <a:srgbClr val="171616"/>
                </a:solidFill>
                <a:latin typeface="Gilroy Medium"/>
                <a:ea typeface="Gilroy Medium"/>
                <a:cs typeface="Gilroy Medium"/>
                <a:sym typeface="Gilroy Medium"/>
              </a:defRPr>
            </a:pPr>
            <a:r>
              <a:t>Существующие решения для измерения тела часто требуют значительных инвестиций в оборудование, сложны в настройке или не обеспечивают нужную точность для профессионального применения. 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>
                <a:solidFill>
                  <a:srgbClr val="171616"/>
                </a:solidFill>
                <a:latin typeface="Gilroy Medium"/>
                <a:ea typeface="Gilroy Medium"/>
                <a:cs typeface="Gilroy Medium"/>
                <a:sym typeface="Gilroy Medium"/>
              </a:defRPr>
            </a:pPr>
            <a:r>
              <a:t>Рынку не хватает доступных инструментов для массового сбора антропометрических данных, которые могли бы использоваться для исследований, разработки стандартов размеров одежды и персонализированных приложений.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ая соединительная линия 5"/>
          <p:cNvSpPr/>
          <p:nvPr/>
        </p:nvSpPr>
        <p:spPr>
          <a:xfrm>
            <a:off x="0" y="0"/>
            <a:ext cx="914400" cy="0"/>
          </a:xfrm>
          <a:prstGeom prst="line">
            <a:avLst/>
          </a:prstGeom>
          <a:ln w="3175">
            <a:solidFill>
              <a:srgbClr val="FB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Объект 1"/>
          <p:cNvSpPr txBox="1">
            <a:spLocks noGrp="1"/>
          </p:cNvSpPr>
          <p:nvPr>
            <p:ph type="body" idx="1"/>
          </p:nvPr>
        </p:nvSpPr>
        <p:spPr>
          <a:xfrm>
            <a:off x="320125" y="1132239"/>
            <a:ext cx="11204467" cy="4593522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1. Исследовательский этап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• Исследование оптимальных параметров и настройки различных 3D-сенсоров и технологий для снятия мерок.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• Разработка комплекса программ для сбора и первичной обработки данных с автоматическим вычислением мерок.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2. Разработка платформы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• Создание программной инфраструктуры для безопасного хранения, доступа и анализа антропометрических данных с соблюдением требований стандартов защиты данных.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3. Тестирование и валидация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• Сбор тестовых данных с использованием различных 3D-сенсоров, сравнение точности и стабильности измерений.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• Проведение исследования с участием добровольцев для оценки удобства использования системы и достоверности получаемых данных.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4. Внедрение и масштабирование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• Разработка бизнес-модели и стратегии монетизации (SaaS для фитнес-центров, ритейлеров, медицинских учреждений и др.). 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568"/>
            </a:pPr>
            <a:r>
              <a:t>• Подготовка маркетинговых материалов и проведение демонстраций для потенциальных клиентов и партнеров.</a:t>
            </a:r>
          </a:p>
        </p:txBody>
      </p:sp>
      <p:sp>
        <p:nvSpPr>
          <p:cNvPr id="132" name="Номер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10129156" y="5304948"/>
            <a:ext cx="782202" cy="155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3" name="Заголовок 3"/>
          <p:cNvSpPr txBox="1">
            <a:spLocks noGrp="1"/>
          </p:cNvSpPr>
          <p:nvPr>
            <p:ph type="title"/>
          </p:nvPr>
        </p:nvSpPr>
        <p:spPr>
          <a:xfrm>
            <a:off x="976352" y="230068"/>
            <a:ext cx="8877301" cy="810492"/>
          </a:xfrm>
          <a:prstGeom prst="rect">
            <a:avLst/>
          </a:prstGeom>
        </p:spPr>
        <p:txBody>
          <a:bodyPr/>
          <a:lstStyle/>
          <a:p>
            <a:r>
              <a:t>План работы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ая соединительная линия 5"/>
          <p:cNvSpPr/>
          <p:nvPr/>
        </p:nvSpPr>
        <p:spPr>
          <a:xfrm>
            <a:off x="0" y="0"/>
            <a:ext cx="914400" cy="0"/>
          </a:xfrm>
          <a:prstGeom prst="line">
            <a:avLst/>
          </a:prstGeom>
          <a:ln w="3175">
            <a:solidFill>
              <a:srgbClr val="FB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Номер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10129156" y="5304948"/>
            <a:ext cx="782202" cy="155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7" name="Заголовок 3"/>
          <p:cNvSpPr txBox="1">
            <a:spLocks noGrp="1"/>
          </p:cNvSpPr>
          <p:nvPr>
            <p:ph type="title"/>
          </p:nvPr>
        </p:nvSpPr>
        <p:spPr>
          <a:xfrm>
            <a:off x="838199" y="516821"/>
            <a:ext cx="8877301" cy="810492"/>
          </a:xfrm>
          <a:prstGeom prst="rect">
            <a:avLst/>
          </a:prstGeom>
        </p:spPr>
        <p:txBody>
          <a:bodyPr/>
          <a:lstStyle/>
          <a:p>
            <a:r>
              <a:t>Ожидаемый продуктовый результат:</a:t>
            </a:r>
          </a:p>
        </p:txBody>
      </p:sp>
      <p:sp>
        <p:nvSpPr>
          <p:cNvPr id="138" name="Рабочая платформа для сбора, анализа и представления антропометрических данных на базе выбранной технологии (Texel может предоставить технологию FreeFusion бесплатно).…"/>
          <p:cNvSpPr txBox="1"/>
          <p:nvPr/>
        </p:nvSpPr>
        <p:spPr>
          <a:xfrm>
            <a:off x="134514" y="1401445"/>
            <a:ext cx="11663980" cy="4055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600">
                <a:solidFill>
                  <a:srgbClr val="171616"/>
                </a:solidFill>
                <a:latin typeface="Gilroy Medium"/>
                <a:ea typeface="Gilroy Medium"/>
                <a:cs typeface="Gilroy Medium"/>
                <a:sym typeface="Gilroy Medium"/>
              </a:defRPr>
            </a:pPr>
            <a:r>
              <a:t>Рабочая платформа для сбора, анализа и представления антропометрических данных на базе выбранной технологии (Texel может предоставить технологию FreeFusion бесплатно). </a:t>
            </a: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600">
                <a:solidFill>
                  <a:srgbClr val="171616"/>
                </a:solidFill>
                <a:latin typeface="Gilroy Medium"/>
                <a:ea typeface="Gilroy Medium"/>
                <a:cs typeface="Gilroy Medium"/>
                <a:sym typeface="Gilroy Medium"/>
              </a:defRPr>
            </a:pPr>
            <a:r>
              <a:t>• Детальная документация и инструкции по развертыванию выбранной технологии на различных 3D-сенсорах и платформах. </a:t>
            </a: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600">
                <a:solidFill>
                  <a:srgbClr val="171616"/>
                </a:solidFill>
                <a:latin typeface="Gilroy Medium"/>
                <a:ea typeface="Gilroy Medium"/>
                <a:cs typeface="Gilroy Medium"/>
                <a:sym typeface="Gilroy Medium"/>
              </a:defRPr>
            </a:pPr>
            <a:r>
              <a:t>• API для разработчиков, позволяющий интегрировать данные в сторонние приложения для фитнеса, моды и других областей. </a:t>
            </a: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600">
                <a:solidFill>
                  <a:srgbClr val="171616"/>
                </a:solidFill>
                <a:latin typeface="Gilroy Medium"/>
                <a:ea typeface="Gilroy Medium"/>
                <a:cs typeface="Gilroy Medium"/>
                <a:sym typeface="Gilroy Medium"/>
              </a:defRPr>
            </a:pPr>
            <a:r>
              <a:t>• Демо-приложения, демонстрирующие возможности использования собранных данных: отслеживание фитнес-прогресса, виртуальные примерки, подбор размеров одежды и другие.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Номер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10137322" y="5463469"/>
            <a:ext cx="782202" cy="155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41" name="Заголовок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Что есть на данный момент…</a:t>
            </a:r>
          </a:p>
        </p:txBody>
      </p:sp>
      <p:sp>
        <p:nvSpPr>
          <p:cNvPr id="142" name="Первым этапом работы над проектом  стала экскурсия в компанию заказчика “Тексел”, где мы смогли больше узнать о компании и ее работе, воспользовались и изучили механизм работы 3D сканера, который используется в компании, а также узнали о возможностях дал"/>
          <p:cNvSpPr txBox="1"/>
          <p:nvPr/>
        </p:nvSpPr>
        <p:spPr>
          <a:xfrm>
            <a:off x="408743" y="1721101"/>
            <a:ext cx="7505847" cy="4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171616"/>
                </a:solidFill>
                <a:latin typeface="Gilroy Medium"/>
                <a:ea typeface="Gilroy Medium"/>
                <a:cs typeface="Gilroy Medium"/>
                <a:sym typeface="Gilroy Medium"/>
              </a:defRPr>
            </a:lvl1pPr>
          </a:lstStyle>
          <a:p>
            <a:endParaRPr dirty="0"/>
          </a:p>
        </p:txBody>
      </p:sp>
      <p:pic>
        <p:nvPicPr>
          <p:cNvPr id="1026" name="Picture 2" descr="Скелет, анимация, текстура: всё о создании 3D-модели человека по фотографии  / Хабр">
            <a:extLst>
              <a:ext uri="{FF2B5EF4-FFF2-40B4-BE49-F238E27FC236}">
                <a16:creationId xmlns:a16="http://schemas.microsoft.com/office/drawing/2014/main" id="{CF32E85A-72A5-58DC-A2B3-E778FC18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6" y="1643114"/>
            <a:ext cx="4396023" cy="40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CC33FD-D08C-27B7-ABCD-8CF82165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56" y="1643114"/>
            <a:ext cx="4688596" cy="406804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C43099-DF38-F21A-9DE5-F66C5045F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238" y="1690689"/>
            <a:ext cx="3872398" cy="40588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Номер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10137322" y="5463469"/>
            <a:ext cx="782202" cy="155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45" name="Заголовок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Что</a:t>
            </a:r>
            <a:r>
              <a:rPr dirty="0"/>
              <a:t> есть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данный</a:t>
            </a:r>
            <a:r>
              <a:rPr dirty="0"/>
              <a:t> </a:t>
            </a:r>
            <a:r>
              <a:rPr dirty="0" err="1"/>
              <a:t>момент</a:t>
            </a:r>
            <a:r>
              <a:rPr dirty="0"/>
              <a:t>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4BBE41-F095-0003-B139-F7983D0A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7" y="1690689"/>
            <a:ext cx="2894657" cy="3859543"/>
          </a:xfrm>
          <a:prstGeom prst="rect">
            <a:avLst/>
          </a:prstGeom>
        </p:spPr>
      </p:pic>
      <p:pic>
        <p:nvPicPr>
          <p:cNvPr id="2050" name="Picture 2" descr="Visualization of Mediapipe hand landmark locations based on hand... |  Download Scientific Diagram">
            <a:extLst>
              <a:ext uri="{FF2B5EF4-FFF2-40B4-BE49-F238E27FC236}">
                <a16:creationId xmlns:a16="http://schemas.microsoft.com/office/drawing/2014/main" id="{20B79751-5336-3C14-D562-B0EF64A0C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34" y="1629226"/>
            <a:ext cx="4541886" cy="39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Прямая соединительная линия 3"/>
          <p:cNvSpPr/>
          <p:nvPr/>
        </p:nvSpPr>
        <p:spPr>
          <a:xfrm>
            <a:off x="0" y="0"/>
            <a:ext cx="914400" cy="0"/>
          </a:xfrm>
          <a:prstGeom prst="line">
            <a:avLst/>
          </a:prstGeom>
          <a:ln w="3175">
            <a:solidFill>
              <a:srgbClr val="FB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Заголовок 1"/>
          <p:cNvSpPr txBox="1">
            <a:spLocks noGrp="1"/>
          </p:cNvSpPr>
          <p:nvPr>
            <p:ph type="ctrTitle"/>
          </p:nvPr>
        </p:nvSpPr>
        <p:spPr>
          <a:xfrm>
            <a:off x="1039527" y="2001836"/>
            <a:ext cx="10087278" cy="1508126"/>
          </a:xfrm>
          <a:prstGeom prst="rect">
            <a:avLst/>
          </a:prstGeom>
        </p:spPr>
        <p:txBody>
          <a:bodyPr/>
          <a:lstStyle/>
          <a:p>
            <a:r>
              <a:t>Спасибо за внимание </a:t>
            </a:r>
          </a:p>
        </p:txBody>
      </p:sp>
      <p:sp>
        <p:nvSpPr>
          <p:cNvPr id="158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039527" y="4820265"/>
            <a:ext cx="10087278" cy="112856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3">
  <a:themeElements>
    <a:clrScheme name="Тема3">
      <a:dk1>
        <a:srgbClr val="FFFFFF"/>
      </a:dk1>
      <a:lt1>
        <a:srgbClr val="E61E46"/>
      </a:lt1>
      <a:dk2>
        <a:srgbClr val="A7A7A7"/>
      </a:dk2>
      <a:lt2>
        <a:srgbClr val="535353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0000FF"/>
      </a:hlink>
      <a:folHlink>
        <a:srgbClr val="FF00FF"/>
      </a:folHlink>
    </a:clrScheme>
    <a:fontScheme name="Тема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3">
  <a:themeElements>
    <a:clrScheme name="Тема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0000FF"/>
      </a:hlink>
      <a:folHlink>
        <a:srgbClr val="FF00FF"/>
      </a:folHlink>
    </a:clrScheme>
    <a:fontScheme name="Тема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459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Gilroy Bold</vt:lpstr>
      <vt:lpstr>Gilroy Medium</vt:lpstr>
      <vt:lpstr>Verdana</vt:lpstr>
      <vt:lpstr>Тема3</vt:lpstr>
      <vt:lpstr>Проект «Бизнес-проект по 3D-сканированию тела и анализу антропометрических данных»</vt:lpstr>
      <vt:lpstr>Актуальность проекта</vt:lpstr>
      <vt:lpstr>Проблематика проекта:</vt:lpstr>
      <vt:lpstr>План работы</vt:lpstr>
      <vt:lpstr>Ожидаемый продуктовый результат:</vt:lpstr>
      <vt:lpstr>Что есть на данный момент…</vt:lpstr>
      <vt:lpstr>Что есть на данный момент…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itmedia pc</dc:creator>
  <cp:lastModifiedBy>Dora Koss</cp:lastModifiedBy>
  <cp:revision>3</cp:revision>
  <dcterms:modified xsi:type="dcterms:W3CDTF">2025-10-29T15:27:50Z</dcterms:modified>
</cp:coreProperties>
</file>