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-40124" y="693428"/>
            <a:ext cx="11299797" cy="1910715"/>
          </a:xfrm>
        </p:spPr>
        <p:txBody>
          <a:bodyPr/>
          <a:lstStyle/>
          <a:p>
            <a:pPr algn="ctr">
              <a:defRPr/>
            </a:pPr>
            <a:r>
              <a:rPr sz="2400" b="1" i="0" u="none">
                <a:solidFill>
                  <a:srgbClr val="1A1B22"/>
                </a:solidFill>
                <a:latin typeface="Liberation Sans"/>
                <a:ea typeface="Liberation Sans"/>
                <a:cs typeface="Liberation Sans"/>
              </a:rPr>
              <a:t>Рынок заведений общественного</a:t>
            </a:r>
            <a:br>
              <a:rPr sz="2400" b="1" i="0" u="none">
                <a:solidFill>
                  <a:srgbClr val="1A1B22"/>
                </a:solidFill>
                <a:latin typeface="Liberation Sans"/>
                <a:ea typeface="Liberation Sans"/>
                <a:cs typeface="Liberation Sans"/>
              </a:rPr>
            </a:br>
            <a:r>
              <a:rPr sz="2400" b="1" i="0" u="none">
                <a:solidFill>
                  <a:srgbClr val="1A1B22"/>
                </a:solidFill>
                <a:latin typeface="Liberation Sans"/>
                <a:ea typeface="Liberation Sans"/>
                <a:cs typeface="Liberation Sans"/>
              </a:rPr>
              <a:t> питания Москвы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rot="0" flipH="0" flipV="0">
            <a:off x="2801324" y="2604144"/>
            <a:ext cx="7337011" cy="790836"/>
          </a:xfrm>
        </p:spPr>
        <p:txBody>
          <a:bodyPr/>
          <a:lstStyle/>
          <a:p>
            <a:pPr>
              <a:defRPr/>
            </a:pPr>
            <a:r>
              <a:rPr lang="ru-RU" sz="14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                          С 01.06.2022 по 30.08.2022</a:t>
            </a:r>
            <a:endParaRPr/>
          </a:p>
        </p:txBody>
      </p:sp>
      <p:sp>
        <p:nvSpPr>
          <p:cNvPr id="38842189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DED8EBBA-292C-6850-64DB-37442966AFA1}" type="slidenum">
              <a:rPr lang="ru-RU"/>
              <a:t/>
            </a:fld>
            <a:endParaRPr lang="ru-RU"/>
          </a:p>
        </p:txBody>
      </p:sp>
      <p:sp>
        <p:nvSpPr>
          <p:cNvPr id="64552771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1A22143F-6094-F24A-06D1-B4B9477CD3D3}" type="datetime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4187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Примерная стоимость заказа в рублях для каждого округа</a:t>
            </a:r>
            <a:endParaRPr sz="2000"/>
          </a:p>
        </p:txBody>
      </p:sp>
      <p:pic>
        <p:nvPicPr>
          <p:cNvPr id="26875295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20880" y="1834357"/>
            <a:ext cx="7077074" cy="4057650"/>
          </a:xfrm>
          <a:prstGeom prst="rect">
            <a:avLst/>
          </a:prstGeom>
        </p:spPr>
      </p:pic>
      <p:sp>
        <p:nvSpPr>
          <p:cNvPr id="1302458587" name="" hidden="0"/>
          <p:cNvSpPr txBox="1"/>
          <p:nvPr isPhoto="0" userDrawn="0"/>
        </p:nvSpPr>
        <p:spPr bwMode="auto">
          <a:xfrm flipH="0" flipV="0">
            <a:off x="401024" y="1847849"/>
            <a:ext cx="2419673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Вывод: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Цены в Центральном и Западном административных округах самые высокие. Цены в Южном, Северном и Юго-Восточном административных округах самые низкие по сравнению с остальными округами Москвы.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45200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Рекомендации</a:t>
            </a:r>
            <a:endParaRPr sz="2000"/>
          </a:p>
        </p:txBody>
      </p:sp>
      <p:sp>
        <p:nvSpPr>
          <p:cNvPr id="17739332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Стоит присмотреться к таким видам объекта как пиццерии и бары, так как рынок еще не переполнен данными заведениями.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ЦАО сосредоточено очень большое количество заведений. Самым выгодным районом для открытия нового объекта порекомендуем Северо-западный административный округ.</a:t>
            </a: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Также рекомендуется рассмотреть округа, содержащие наибольшее количество улиц</a:t>
            </a: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, на которых расположены по одному объекту.</a:t>
            </a: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К данным округам относятся Юго-восточный округ и </a:t>
            </a: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Северо-западный (который был порекомендован пунктом выше).</a:t>
            </a: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 algn="r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ru-RU" sz="20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2672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Общие выводы по исследованию</a:t>
            </a:r>
            <a:endParaRPr/>
          </a:p>
        </p:txBody>
      </p:sp>
      <p:sp>
        <p:nvSpPr>
          <p:cNvPr id="193797953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Среди категорий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объектов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общественного питания явное преобладание у кафе, на 2 и 3 месте рестораны и кофейни. Наименьшее количество составляют столовые и булочные.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Несетевые заведения составляют 61.9%, несетевые - 38.1%.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Сетевое распространение характерно для кафе (9.2% от общего количества), ресторанов (8.6%), кофеен (8.5%), а также для баров, зведений быстрого питания, пиццерий. И мало характерно для столовых булочных.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Самой популярной сетью в Москве является Шоколадница. Далее идут Доминос пицца,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Додо пицца,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One Price Cffee, на последних местах из топ-15 CofeFest, Буханка, Му-Му.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Центральном административном округе сосредоточено очень большое количество заведений, и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 в основном здесь преобладает количество ресторанов, а в остальных округах лидирует категория 'кафе'.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Самый высокий рейтинг у баров/пабов, самые низкие у категорий быстрого питания и кафе.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Наибольший рейтинг заведений сосредоточен в Центральном административном округе, самые маленькие рейтинги на юго-востоке и северо-востоке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Большее количество объектов питания (184 объекта)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сосредоточено на проспекте Мира, который относится к ЦАО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далее Профсоюзная улица (122 объекта) и проспект Вернадского (108 объектов).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Всего 421 улица, на которых располагается всего один объект общественного питания. Улицы с одним объектом общепита больше сосредоточены в ЦАО. 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Цены в Центральном и Западном административных округах самые высокие. Цены в Южном, Северном и Юго-Восточном административных округах самые низкие по сравнению с остальными округами Москвы.</a:t>
            </a:r>
            <a:endParaRPr lang="ru-RU" sz="1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6151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135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Количество объектов общественного питания по категориям</a:t>
            </a:r>
            <a:endParaRPr/>
          </a:p>
        </p:txBody>
      </p:sp>
      <p:pic>
        <p:nvPicPr>
          <p:cNvPr id="140936385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801919" y="1810546"/>
            <a:ext cx="7219949" cy="3800475"/>
          </a:xfrm>
          <a:prstGeom prst="rect">
            <a:avLst/>
          </a:prstGeom>
        </p:spPr>
      </p:pic>
      <p:sp>
        <p:nvSpPr>
          <p:cNvPr id="1531315799" name="" hidden="0"/>
          <p:cNvSpPr txBox="1"/>
          <p:nvPr isPhoto="0" userDrawn="0"/>
        </p:nvSpPr>
        <p:spPr bwMode="auto">
          <a:xfrm rot="0" flipH="0" flipV="0">
            <a:off x="467699" y="1895474"/>
            <a:ext cx="3182069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Вывод: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Наибольшее количество категорий объектов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составляют </a:t>
            </a: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кафе (2378), рестораны (2043), кофейни (1413).</a:t>
            </a:r>
            <a:endParaRPr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Наименьшее количество составляют столовые (315) и булочные (256)</a:t>
            </a:r>
            <a:endParaRPr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33309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Соотношение сетевых и несетевых заведений по количеству</a:t>
            </a:r>
            <a:endParaRPr sz="2000"/>
          </a:p>
        </p:txBody>
      </p:sp>
      <p:pic>
        <p:nvPicPr>
          <p:cNvPr id="171160318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672877" y="1634332"/>
            <a:ext cx="6636916" cy="3575841"/>
          </a:xfrm>
          <a:prstGeom prst="rect">
            <a:avLst/>
          </a:prstGeom>
        </p:spPr>
      </p:pic>
      <p:sp>
        <p:nvSpPr>
          <p:cNvPr id="635780937" name="" hidden="0"/>
          <p:cNvSpPr txBox="1"/>
          <p:nvPr isPhoto="0" userDrawn="0"/>
        </p:nvSpPr>
        <p:spPr bwMode="auto">
          <a:xfrm flipH="0" flipV="0">
            <a:off x="277199" y="1762124"/>
            <a:ext cx="3164855" cy="6401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Вывод:</a:t>
            </a:r>
            <a:endParaRPr sz="1200"/>
          </a:p>
          <a:p>
            <a:pPr>
              <a:defRPr/>
            </a:pPr>
            <a:r>
              <a:rPr sz="1200"/>
              <a:t>Несетевые заведения составляют 61.9%, несетевые - 38.1%.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9205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Соотношение сетевых и несетевых заведений внутри категорий</a:t>
            </a:r>
            <a:endParaRPr sz="2000"/>
          </a:p>
        </p:txBody>
      </p:sp>
      <p:pic>
        <p:nvPicPr>
          <p:cNvPr id="8203774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49456" y="1943896"/>
            <a:ext cx="7077074" cy="3838574"/>
          </a:xfrm>
          <a:prstGeom prst="rect">
            <a:avLst/>
          </a:prstGeom>
        </p:spPr>
      </p:pic>
      <p:sp>
        <p:nvSpPr>
          <p:cNvPr id="595019098" name="" hidden="0"/>
          <p:cNvSpPr txBox="1"/>
          <p:nvPr isPhoto="0" userDrawn="0"/>
        </p:nvSpPr>
        <p:spPr bwMode="auto">
          <a:xfrm flipH="0" flipV="0">
            <a:off x="334349" y="2609849"/>
            <a:ext cx="2724509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Сетевое распространение характерно для кафе (9.2% от общего количества объектов), ресторанов (8.6%), кофеен(8.5%), пиццерий (3.9%), и мало характерно для столовых(1%)</a:t>
            </a:r>
            <a:r>
              <a:rPr sz="1200"/>
              <a:t>.</a:t>
            </a:r>
            <a:endParaRPr lang="ru-RU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78906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/>
              <a:t>Топ-15 популярных сетей в Москве</a:t>
            </a:r>
            <a:endParaRPr/>
          </a:p>
        </p:txBody>
      </p:sp>
      <p:pic>
        <p:nvPicPr>
          <p:cNvPr id="77283900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316144" y="1929609"/>
            <a:ext cx="7067549" cy="3848099"/>
          </a:xfrm>
          <a:prstGeom prst="rect">
            <a:avLst/>
          </a:prstGeom>
        </p:spPr>
      </p:pic>
      <p:sp>
        <p:nvSpPr>
          <p:cNvPr id="212063858" name="" hidden="0"/>
          <p:cNvSpPr txBox="1"/>
          <p:nvPr isPhoto="0" userDrawn="0"/>
        </p:nvSpPr>
        <p:spPr bwMode="auto">
          <a:xfrm flipH="0" flipV="0">
            <a:off x="220049" y="1929608"/>
            <a:ext cx="2735474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Вывод:</a:t>
            </a:r>
            <a:endParaRPr sz="12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Самой популярной сетью в Москве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является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Шоколадница, идут Доминос пицца, Додо пицца, One Price Cffee, на последних местах из топ-15 CofeFest и Буханка и Му-Му.</a:t>
            </a:r>
            <a:endParaRPr sz="12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20851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Количество заведений каждой категории по округам</a:t>
            </a:r>
            <a:endParaRPr/>
          </a:p>
        </p:txBody>
      </p:sp>
      <p:pic>
        <p:nvPicPr>
          <p:cNvPr id="204816886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850075" y="1285737"/>
            <a:ext cx="7825928" cy="5695949"/>
          </a:xfrm>
          <a:prstGeom prst="rect">
            <a:avLst/>
          </a:prstGeom>
        </p:spPr>
      </p:pic>
      <p:sp>
        <p:nvSpPr>
          <p:cNvPr id="1687231958" name="" hidden="0"/>
          <p:cNvSpPr txBox="1"/>
          <p:nvPr isPhoto="0" userDrawn="0"/>
        </p:nvSpPr>
        <p:spPr bwMode="auto">
          <a:xfrm flipH="0" flipV="0">
            <a:off x="200999" y="1390512"/>
            <a:ext cx="2400840" cy="777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Вывод:</a:t>
            </a:r>
            <a:endParaRPr sz="1200"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 ЦАО преобладает количество ресторанов,</a:t>
            </a:r>
            <a:r>
              <a:rPr sz="10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а в остальных округах лидирует категория ‘кафе’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99942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Фоновая картограмма со средним рейтингом заведений</a:t>
            </a:r>
            <a:r>
              <a:rPr sz="135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каждого округа</a:t>
            </a:r>
            <a:endParaRPr sz="2000"/>
          </a:p>
        </p:txBody>
      </p:sp>
      <p:pic>
        <p:nvPicPr>
          <p:cNvPr id="144015796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489509" y="1810545"/>
            <a:ext cx="6657975" cy="4219574"/>
          </a:xfrm>
          <a:prstGeom prst="rect">
            <a:avLst/>
          </a:prstGeom>
        </p:spPr>
      </p:pic>
      <p:sp>
        <p:nvSpPr>
          <p:cNvPr id="1828935445" name="" hidden="0"/>
          <p:cNvSpPr txBox="1"/>
          <p:nvPr isPhoto="0" userDrawn="0"/>
        </p:nvSpPr>
        <p:spPr bwMode="auto">
          <a:xfrm flipH="0" flipV="0">
            <a:off x="353399" y="1838324"/>
            <a:ext cx="3136326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Вывод: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Наибольший медианный рейтинг заведений сосредоточен в Центральном административном округе, самые маленькие рейтинги на юго-востоке и северо-востоке</a:t>
            </a:r>
            <a:r>
              <a:rPr sz="1200"/>
              <a:t>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7060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0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Топ-15 улиц с наибольшим количеством заведений</a:t>
            </a:r>
            <a:endParaRPr sz="2000"/>
          </a:p>
        </p:txBody>
      </p:sp>
      <p:pic>
        <p:nvPicPr>
          <p:cNvPr id="97941422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316144" y="1767683"/>
            <a:ext cx="6743700" cy="4190999"/>
          </a:xfrm>
          <a:prstGeom prst="rect">
            <a:avLst/>
          </a:prstGeom>
        </p:spPr>
      </p:pic>
      <p:sp>
        <p:nvSpPr>
          <p:cNvPr id="1344367484" name="" hidden="0"/>
          <p:cNvSpPr txBox="1"/>
          <p:nvPr isPhoto="0" userDrawn="0"/>
        </p:nvSpPr>
        <p:spPr bwMode="auto">
          <a:xfrm flipH="0" flipV="0">
            <a:off x="1324949" y="2526030"/>
            <a:ext cx="4762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83295796" name="" hidden="0"/>
          <p:cNvSpPr txBox="1"/>
          <p:nvPr isPhoto="0" userDrawn="0"/>
        </p:nvSpPr>
        <p:spPr bwMode="auto">
          <a:xfrm flipH="0" flipV="0">
            <a:off x="229574" y="1885950"/>
            <a:ext cx="2886471" cy="1920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Вывод:</a:t>
            </a:r>
            <a:endParaRPr sz="1200"/>
          </a:p>
          <a:p>
            <a:pPr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проспекте Мира, который относится к ЦАО, сосредоточено большее количество объектов питания (184 объекта). Далее идут Профсоюзная улица (122 объекта) и проспект Вернадского (108 объектов). Н последних местах Миклухо-Маклая и Пятницкая улицы (49 и 48 объектов соответственно).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Мария Королева</cp:lastModifiedBy>
  <cp:revision>8</cp:revision>
  <dcterms:created xsi:type="dcterms:W3CDTF">2012-12-03T06:56:55Z</dcterms:created>
  <dcterms:modified xsi:type="dcterms:W3CDTF">2022-10-22T08:27:48Z</dcterms:modified>
  <cp:category/>
  <cp:contentStatus/>
  <cp:version/>
</cp:coreProperties>
</file>