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Slab"/>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7EF4FA-E13A-4623-969E-C4AD0016B557}">
  <a:tblStyle styleId="{647EF4FA-E13A-4623-969E-C4AD0016B5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Slab-bold.fntdata"/><Relationship Id="rId10" Type="http://schemas.openxmlformats.org/officeDocument/2006/relationships/slide" Target="slides/slide4.xml"/><Relationship Id="rId32" Type="http://schemas.openxmlformats.org/officeDocument/2006/relationships/font" Target="fonts/RobotoSlab-regular.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7e127e07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7e127e07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84594401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84594401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84594401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84594401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89d74d4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89d74d4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84594401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84594401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d87911fb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d87911f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d87911f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87911f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d87911f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d87911f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d87911fb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d87911fb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d87911fb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d87911fb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7e127e07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7e127e07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d87911fb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d87911f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ed87911fb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d87911fb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d87911fb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d87911fb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89d74d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89d74d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84594401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84594401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84594401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84594401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7e127e07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7e127e07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7e127e07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7e127e07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8459440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8459440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8459440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8459440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84594401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84594401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7e127e07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7e127e07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8459440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8459440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Using Machine Learning to Predict New York City Agency Response Times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t/>
            </a:r>
            <a:endParaRPr/>
          </a:p>
          <a:p>
            <a:pPr indent="0" lvl="0" marL="0" rtl="0" algn="ctr">
              <a:spcBef>
                <a:spcPts val="0"/>
              </a:spcBef>
              <a:spcAft>
                <a:spcPts val="0"/>
              </a:spcAft>
              <a:buNone/>
            </a:pPr>
            <a:r>
              <a:rPr lang="en"/>
              <a:t>Mariia Aleksandrovych and Rebecca Heilweil</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Baseline models, based on MSE</a:t>
            </a:r>
            <a:endParaRPr/>
          </a:p>
        </p:txBody>
      </p:sp>
      <p:sp>
        <p:nvSpPr>
          <p:cNvPr id="116" name="Google Shape;116;p22"/>
          <p:cNvSpPr txBox="1"/>
          <p:nvPr>
            <p:ph idx="1" type="body"/>
          </p:nvPr>
        </p:nvSpPr>
        <p:spPr>
          <a:xfrm>
            <a:off x="387900" y="1475249"/>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We evaluate three primary baselines:</a:t>
            </a:r>
            <a:endParaRPr/>
          </a:p>
          <a:p>
            <a:pPr indent="0" lvl="0" marL="0" rtl="0" algn="l">
              <a:spcBef>
                <a:spcPts val="1200"/>
              </a:spcBef>
              <a:spcAft>
                <a:spcPts val="0"/>
              </a:spcAft>
              <a:buNone/>
            </a:pPr>
            <a:r>
              <a:rPr b="1" lang="en"/>
              <a:t>Baseline Mean Squared Error,</a:t>
            </a:r>
            <a:r>
              <a:rPr lang="en"/>
              <a:t> calculated directly from the dataset.</a:t>
            </a:r>
            <a:r>
              <a:rPr lang="en"/>
              <a:t> </a:t>
            </a:r>
            <a:r>
              <a:rPr b="1" lang="en"/>
              <a:t>~32006</a:t>
            </a:r>
            <a:endParaRPr b="1"/>
          </a:p>
          <a:p>
            <a:pPr indent="0" lvl="0" marL="0" rtl="0" algn="l">
              <a:spcBef>
                <a:spcPts val="1200"/>
              </a:spcBef>
              <a:spcAft>
                <a:spcPts val="0"/>
              </a:spcAft>
              <a:buNone/>
            </a:pPr>
            <a:r>
              <a:rPr b="1" lang="en"/>
              <a:t>MSE </a:t>
            </a:r>
            <a:r>
              <a:rPr lang="en"/>
              <a:t>using a Lasso Regression: </a:t>
            </a:r>
            <a:r>
              <a:rPr b="1" lang="en"/>
              <a:t>~29034</a:t>
            </a:r>
            <a:endParaRPr b="1"/>
          </a:p>
          <a:p>
            <a:pPr indent="0" lvl="0" marL="0" rtl="0" algn="l">
              <a:spcBef>
                <a:spcPts val="1200"/>
              </a:spcBef>
              <a:spcAft>
                <a:spcPts val="0"/>
              </a:spcAft>
              <a:buNone/>
            </a:pPr>
            <a:r>
              <a:rPr lang="en"/>
              <a:t>MSE using Linear Regression </a:t>
            </a:r>
            <a:r>
              <a:rPr b="1" lang="en"/>
              <a:t>~29028</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First Model: Gradient Boosted Tree Regression</a:t>
            </a:r>
            <a:endParaRPr/>
          </a:p>
        </p:txBody>
      </p:sp>
      <p:sp>
        <p:nvSpPr>
          <p:cNvPr id="122" name="Google Shape;122;p23"/>
          <p:cNvSpPr txBox="1"/>
          <p:nvPr>
            <p:ph idx="1" type="body"/>
          </p:nvPr>
        </p:nvSpPr>
        <p:spPr>
          <a:xfrm>
            <a:off x="387900" y="1489824"/>
            <a:ext cx="8368200" cy="362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Using default parameters, we achieve an </a:t>
            </a:r>
            <a:r>
              <a:rPr b="1" lang="en"/>
              <a:t>MS</a:t>
            </a:r>
            <a:r>
              <a:rPr lang="en"/>
              <a:t>E of ~16000, </a:t>
            </a:r>
            <a:r>
              <a:rPr lang="en"/>
              <a:t>noticeably</a:t>
            </a:r>
            <a:r>
              <a:rPr lang="en"/>
              <a:t> </a:t>
            </a:r>
            <a:r>
              <a:rPr b="1" lang="en"/>
              <a:t>outperforming out baselines. </a:t>
            </a:r>
            <a:endParaRPr b="1"/>
          </a:p>
          <a:p>
            <a:pPr indent="0" lvl="0" marL="0" rtl="0" algn="l">
              <a:spcBef>
                <a:spcPts val="1200"/>
              </a:spcBef>
              <a:spcAft>
                <a:spcPts val="0"/>
              </a:spcAft>
              <a:buNone/>
            </a:pPr>
            <a:r>
              <a:rPr lang="en"/>
              <a:t>We also saw that agency was highlight related to the response time, which we measured in hours, followed by complaint type, </a:t>
            </a:r>
            <a:r>
              <a:rPr lang="en"/>
              <a:t>descriptor</a:t>
            </a:r>
            <a:r>
              <a:rPr lang="en"/>
              <a:t>, and then location type. </a:t>
            </a:r>
            <a:endParaRPr/>
          </a:p>
          <a:p>
            <a:pPr indent="0" lvl="0" marL="0" rtl="0" algn="l">
              <a:spcBef>
                <a:spcPts val="1200"/>
              </a:spcBef>
              <a:spcAft>
                <a:spcPts val="0"/>
              </a:spcAft>
              <a:buNone/>
            </a:pPr>
            <a:r>
              <a:rPr lang="en"/>
              <a:t>Interestingly, Borough, </a:t>
            </a:r>
            <a:r>
              <a:rPr lang="en"/>
              <a:t>Longitude, and Latitude did not provide significant importance to the model </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3">
            <a:alphaModFix/>
          </a:blip>
          <a:srcRect b="1717" l="1895" r="903" t="-3935"/>
          <a:stretch/>
        </p:blipFill>
        <p:spPr>
          <a:xfrm>
            <a:off x="1358850" y="793500"/>
            <a:ext cx="5371124" cy="4039274"/>
          </a:xfrm>
          <a:prstGeom prst="rect">
            <a:avLst/>
          </a:prstGeom>
          <a:noFill/>
          <a:ln>
            <a:noFill/>
          </a:ln>
        </p:spPr>
      </p:pic>
      <p:sp>
        <p:nvSpPr>
          <p:cNvPr id="128" name="Google Shape;128;p24"/>
          <p:cNvSpPr txBox="1"/>
          <p:nvPr>
            <p:ph type="title"/>
          </p:nvPr>
        </p:nvSpPr>
        <p:spPr>
          <a:xfrm>
            <a:off x="251350" y="190125"/>
            <a:ext cx="85047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First</a:t>
            </a:r>
            <a:r>
              <a:rPr lang="en"/>
              <a:t> Model: Features Importance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Hyperparameter Tuning for GBT Regressor</a:t>
            </a:r>
            <a:endParaRPr/>
          </a:p>
        </p:txBody>
      </p:sp>
      <p:pic>
        <p:nvPicPr>
          <p:cNvPr id="134" name="Google Shape;134;p25"/>
          <p:cNvPicPr preferRelativeResize="0"/>
          <p:nvPr/>
        </p:nvPicPr>
        <p:blipFill>
          <a:blip r:embed="rId3">
            <a:alphaModFix/>
          </a:blip>
          <a:stretch>
            <a:fillRect/>
          </a:stretch>
        </p:blipFill>
        <p:spPr>
          <a:xfrm>
            <a:off x="470075" y="1378325"/>
            <a:ext cx="7905750" cy="3257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Second Model: Neural Network</a:t>
            </a:r>
            <a:endParaRPr/>
          </a:p>
        </p:txBody>
      </p:sp>
      <p:sp>
        <p:nvSpPr>
          <p:cNvPr id="140" name="Google Shape;140;p26"/>
          <p:cNvSpPr txBox="1"/>
          <p:nvPr>
            <p:ph idx="1" type="body"/>
          </p:nvPr>
        </p:nvSpPr>
        <p:spPr>
          <a:xfrm>
            <a:off x="3639550" y="1374850"/>
            <a:ext cx="5315700" cy="29364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u="sng"/>
              <a:t>Architecture</a:t>
            </a:r>
            <a:r>
              <a:rPr lang="en"/>
              <a:t>.</a:t>
            </a:r>
            <a:endParaRPr/>
          </a:p>
          <a:p>
            <a:pPr indent="-300037" lvl="0" marL="457200" rtl="0" algn="l">
              <a:spcBef>
                <a:spcPts val="1200"/>
              </a:spcBef>
              <a:spcAft>
                <a:spcPts val="0"/>
              </a:spcAft>
              <a:buSzPct val="100000"/>
              <a:buAutoNum type="arabicPeriod"/>
            </a:pPr>
            <a:r>
              <a:rPr b="1" lang="en"/>
              <a:t>Input layer: </a:t>
            </a:r>
            <a:r>
              <a:rPr lang="en"/>
              <a:t> </a:t>
            </a:r>
            <a:r>
              <a:rPr lang="en"/>
              <a:t>fully connected </a:t>
            </a:r>
            <a:r>
              <a:rPr lang="en"/>
              <a:t>128 neurons, ReLU activation, L2 regularization, and input shape (  , 7) i.e. seven features.</a:t>
            </a:r>
            <a:endParaRPr/>
          </a:p>
          <a:p>
            <a:pPr indent="-300037" lvl="0" marL="457200" rtl="0" algn="l">
              <a:spcBef>
                <a:spcPts val="0"/>
              </a:spcBef>
              <a:spcAft>
                <a:spcPts val="0"/>
              </a:spcAft>
              <a:buSzPct val="100000"/>
              <a:buAutoNum type="arabicPeriod"/>
            </a:pPr>
            <a:r>
              <a:rPr b="1" lang="en"/>
              <a:t>DropOut Layer:</a:t>
            </a:r>
            <a:r>
              <a:rPr lang="en"/>
              <a:t> Drops 20% of the passed data. </a:t>
            </a:r>
            <a:endParaRPr/>
          </a:p>
          <a:p>
            <a:pPr indent="-300037" lvl="0" marL="457200" rtl="0" algn="l">
              <a:spcBef>
                <a:spcPts val="0"/>
              </a:spcBef>
              <a:spcAft>
                <a:spcPts val="0"/>
              </a:spcAft>
              <a:buSzPct val="100000"/>
              <a:buAutoNum type="arabicPeriod"/>
            </a:pPr>
            <a:r>
              <a:rPr b="1" lang="en"/>
              <a:t>Output Layer: </a:t>
            </a:r>
            <a:r>
              <a:rPr lang="en"/>
              <a:t>Single neuron, Linear activation </a:t>
            </a:r>
            <a:endParaRPr/>
          </a:p>
          <a:p>
            <a:pPr indent="0" lvl="0" marL="0" rtl="0" algn="ctr">
              <a:spcBef>
                <a:spcPts val="1200"/>
              </a:spcBef>
              <a:spcAft>
                <a:spcPts val="0"/>
              </a:spcAft>
              <a:buNone/>
            </a:pPr>
            <a:r>
              <a:rPr b="1" lang="en" u="sng"/>
              <a:t>Training</a:t>
            </a:r>
            <a:r>
              <a:rPr b="1" lang="en"/>
              <a:t> </a:t>
            </a:r>
            <a:endParaRPr b="1"/>
          </a:p>
          <a:p>
            <a:pPr indent="-300037" lvl="0" marL="457200" rtl="0" algn="l">
              <a:spcBef>
                <a:spcPts val="1200"/>
              </a:spcBef>
              <a:spcAft>
                <a:spcPts val="0"/>
              </a:spcAft>
              <a:buSzPct val="100000"/>
              <a:buChar char="●"/>
            </a:pPr>
            <a:r>
              <a:rPr b="1" lang="en"/>
              <a:t>Optimizer: </a:t>
            </a:r>
            <a:r>
              <a:rPr lang="en"/>
              <a:t>Adam</a:t>
            </a:r>
            <a:endParaRPr/>
          </a:p>
          <a:p>
            <a:pPr indent="-300037" lvl="0" marL="457200" rtl="0" algn="l">
              <a:spcBef>
                <a:spcPts val="0"/>
              </a:spcBef>
              <a:spcAft>
                <a:spcPts val="0"/>
              </a:spcAft>
              <a:buSzPct val="100000"/>
              <a:buChar char="●"/>
            </a:pPr>
            <a:r>
              <a:rPr b="1" lang="en"/>
              <a:t>L</a:t>
            </a:r>
            <a:r>
              <a:rPr b="1" lang="en"/>
              <a:t>earning Rate:</a:t>
            </a:r>
            <a:r>
              <a:rPr lang="en"/>
              <a:t> 0.001 for 10 epochs after 10 epochs we have exponential decay: Learning Rate(epoch)=0.001×exp( 0.1×(10−epoch))</a:t>
            </a:r>
            <a:endParaRPr/>
          </a:p>
          <a:p>
            <a:pPr indent="-300037" lvl="0" marL="457200" rtl="0" algn="l">
              <a:spcBef>
                <a:spcPts val="0"/>
              </a:spcBef>
              <a:spcAft>
                <a:spcPts val="0"/>
              </a:spcAft>
              <a:buSzPct val="100000"/>
              <a:buChar char="●"/>
            </a:pPr>
            <a:r>
              <a:rPr b="1" lang="en"/>
              <a:t>Batch size:</a:t>
            </a:r>
            <a:r>
              <a:rPr lang="en"/>
              <a:t> 32</a:t>
            </a:r>
            <a:endParaRPr/>
          </a:p>
          <a:p>
            <a:pPr indent="-300037" lvl="0" marL="457200" rtl="0" algn="l">
              <a:spcBef>
                <a:spcPts val="0"/>
              </a:spcBef>
              <a:spcAft>
                <a:spcPts val="0"/>
              </a:spcAft>
              <a:buSzPct val="100000"/>
              <a:buChar char="●"/>
            </a:pPr>
            <a:r>
              <a:rPr b="1" lang="en"/>
              <a:t>Validation split</a:t>
            </a:r>
            <a:r>
              <a:rPr lang="en"/>
              <a:t>: 80% </a:t>
            </a:r>
            <a:r>
              <a:rPr lang="en"/>
              <a:t>training, 20% validation</a:t>
            </a:r>
            <a:endParaRPr/>
          </a:p>
          <a:p>
            <a:pPr indent="-300037" lvl="0" marL="457200" rtl="0" algn="l">
              <a:spcBef>
                <a:spcPts val="0"/>
              </a:spcBef>
              <a:spcAft>
                <a:spcPts val="0"/>
              </a:spcAft>
              <a:buSzPct val="100000"/>
              <a:buChar char="●"/>
            </a:pPr>
            <a:r>
              <a:rPr b="1" lang="en"/>
              <a:t>Loss Function:</a:t>
            </a:r>
            <a:r>
              <a:rPr lang="en"/>
              <a:t> Mean Squared Error</a:t>
            </a:r>
            <a:endParaRPr/>
          </a:p>
          <a:p>
            <a:pPr indent="-300037" lvl="0" marL="457200" rtl="0" algn="l">
              <a:spcBef>
                <a:spcPts val="0"/>
              </a:spcBef>
              <a:spcAft>
                <a:spcPts val="0"/>
              </a:spcAft>
              <a:buSzPct val="100000"/>
              <a:buChar char="●"/>
            </a:pPr>
            <a:r>
              <a:rPr b="1" lang="en"/>
              <a:t>#N: ~11k</a:t>
            </a:r>
            <a:endParaRPr b="1"/>
          </a:p>
        </p:txBody>
      </p:sp>
      <p:pic>
        <p:nvPicPr>
          <p:cNvPr id="141" name="Google Shape;141;p26"/>
          <p:cNvPicPr preferRelativeResize="0"/>
          <p:nvPr/>
        </p:nvPicPr>
        <p:blipFill>
          <a:blip r:embed="rId3">
            <a:alphaModFix/>
          </a:blip>
          <a:stretch>
            <a:fillRect/>
          </a:stretch>
        </p:blipFill>
        <p:spPr>
          <a:xfrm>
            <a:off x="433950" y="1374849"/>
            <a:ext cx="3031900" cy="28819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24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Second Model: Neural Network</a:t>
            </a:r>
            <a:endParaRPr/>
          </a:p>
        </p:txBody>
      </p:sp>
      <p:sp>
        <p:nvSpPr>
          <p:cNvPr id="147" name="Google Shape;147;p27"/>
          <p:cNvSpPr txBox="1"/>
          <p:nvPr>
            <p:ph idx="1" type="body"/>
          </p:nvPr>
        </p:nvSpPr>
        <p:spPr>
          <a:xfrm>
            <a:off x="3639550" y="1374850"/>
            <a:ext cx="5329800" cy="11562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u="sng"/>
              <a:t>Performance</a:t>
            </a:r>
            <a:r>
              <a:rPr lang="en"/>
              <a:t>:</a:t>
            </a:r>
            <a:endParaRPr/>
          </a:p>
          <a:p>
            <a:pPr indent="-317182" lvl="0" marL="457200" rtl="0" algn="l">
              <a:spcBef>
                <a:spcPts val="1200"/>
              </a:spcBef>
              <a:spcAft>
                <a:spcPts val="0"/>
              </a:spcAft>
              <a:buSzPct val="100000"/>
              <a:buChar char="●"/>
            </a:pPr>
            <a:r>
              <a:rPr lang="en"/>
              <a:t>Mean Squared Error on the training data set: 23,253</a:t>
            </a:r>
            <a:endParaRPr/>
          </a:p>
          <a:p>
            <a:pPr indent="-317182" lvl="0" marL="457200" rtl="0" algn="l">
              <a:spcBef>
                <a:spcPts val="0"/>
              </a:spcBef>
              <a:spcAft>
                <a:spcPts val="0"/>
              </a:spcAft>
              <a:buSzPct val="100000"/>
              <a:buChar char="●"/>
            </a:pPr>
            <a:r>
              <a:rPr lang="en"/>
              <a:t>Mean Squared Error 5 fold cross-validation: </a:t>
            </a:r>
            <a:r>
              <a:rPr lang="en">
                <a:latin typeface="Arial"/>
                <a:ea typeface="Arial"/>
                <a:cs typeface="Arial"/>
                <a:sym typeface="Arial"/>
              </a:rPr>
              <a:t>20,861</a:t>
            </a:r>
            <a:r>
              <a:rPr lang="en"/>
              <a:t> +/- </a:t>
            </a:r>
            <a:r>
              <a:rPr lang="en">
                <a:latin typeface="Arial"/>
                <a:ea typeface="Arial"/>
                <a:cs typeface="Arial"/>
                <a:sym typeface="Arial"/>
              </a:rPr>
              <a:t>600</a:t>
            </a:r>
            <a:endParaRPr/>
          </a:p>
          <a:p>
            <a:pPr indent="-317182" lvl="0" marL="457200" rtl="0" algn="l">
              <a:spcBef>
                <a:spcPts val="0"/>
              </a:spcBef>
              <a:spcAft>
                <a:spcPts val="0"/>
              </a:spcAft>
              <a:buSzPct val="100000"/>
              <a:buChar char="●"/>
            </a:pPr>
            <a:r>
              <a:rPr lang="en"/>
              <a:t>Mean Squared Error on out of sample set (~10,000): 65,427   </a:t>
            </a:r>
            <a:endParaRPr/>
          </a:p>
        </p:txBody>
      </p:sp>
      <p:pic>
        <p:nvPicPr>
          <p:cNvPr id="148" name="Google Shape;148;p27"/>
          <p:cNvPicPr preferRelativeResize="0"/>
          <p:nvPr/>
        </p:nvPicPr>
        <p:blipFill>
          <a:blip r:embed="rId3">
            <a:alphaModFix/>
          </a:blip>
          <a:stretch>
            <a:fillRect/>
          </a:stretch>
        </p:blipFill>
        <p:spPr>
          <a:xfrm>
            <a:off x="433950" y="1374849"/>
            <a:ext cx="3031900" cy="28819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24000"/>
              </a:srgbClr>
            </a:outerShdw>
          </a:effectLst>
        </p:spPr>
      </p:pic>
      <p:pic>
        <p:nvPicPr>
          <p:cNvPr id="149" name="Google Shape;149;p27"/>
          <p:cNvPicPr preferRelativeResize="0"/>
          <p:nvPr/>
        </p:nvPicPr>
        <p:blipFill>
          <a:blip r:embed="rId4">
            <a:alphaModFix/>
          </a:blip>
          <a:stretch>
            <a:fillRect/>
          </a:stretch>
        </p:blipFill>
        <p:spPr>
          <a:xfrm>
            <a:off x="4322350" y="2531050"/>
            <a:ext cx="3625999" cy="2334650"/>
          </a:xfrm>
          <a:prstGeom prst="rect">
            <a:avLst/>
          </a:prstGeom>
          <a:noFill/>
          <a:ln>
            <a:noFill/>
          </a:ln>
        </p:spPr>
      </p:pic>
      <p:sp>
        <p:nvSpPr>
          <p:cNvPr id="150" name="Google Shape;150;p27"/>
          <p:cNvSpPr txBox="1"/>
          <p:nvPr/>
        </p:nvSpPr>
        <p:spPr>
          <a:xfrm>
            <a:off x="3760600" y="4865700"/>
            <a:ext cx="4859100" cy="5703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Baseline (mean): 71,167 Baseline (Linear regression): 66,329</a:t>
            </a:r>
            <a:endParaRPr sz="700">
              <a:solidFill>
                <a:schemeClr val="dk1"/>
              </a:solidFill>
              <a:latin typeface="Roboto"/>
              <a:ea typeface="Roboto"/>
              <a:cs typeface="Roboto"/>
              <a:sym typeface="Roboto"/>
            </a:endParaRPr>
          </a:p>
          <a:p>
            <a:pPr indent="0" lvl="0" marL="0" rtl="0" algn="l">
              <a:spcBef>
                <a:spcPts val="1200"/>
              </a:spcBef>
              <a:spcAft>
                <a:spcPts val="0"/>
              </a:spcAft>
              <a:buNone/>
            </a:pPr>
            <a:r>
              <a:t/>
            </a:r>
            <a:endParaRPr sz="7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51350" y="190125"/>
            <a:ext cx="85047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Second Model</a:t>
            </a:r>
            <a:r>
              <a:rPr lang="en"/>
              <a:t>: Features Importance </a:t>
            </a:r>
            <a:r>
              <a:rPr lang="en"/>
              <a:t>(Permutations)</a:t>
            </a:r>
            <a:endParaRPr/>
          </a:p>
        </p:txBody>
      </p:sp>
      <p:pic>
        <p:nvPicPr>
          <p:cNvPr id="156" name="Google Shape;156;p28"/>
          <p:cNvPicPr preferRelativeResize="0"/>
          <p:nvPr/>
        </p:nvPicPr>
        <p:blipFill>
          <a:blip r:embed="rId3">
            <a:alphaModFix/>
          </a:blip>
          <a:stretch>
            <a:fillRect/>
          </a:stretch>
        </p:blipFill>
        <p:spPr>
          <a:xfrm>
            <a:off x="1370775" y="941075"/>
            <a:ext cx="5615692" cy="3962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Third</a:t>
            </a:r>
            <a:r>
              <a:rPr lang="en"/>
              <a:t> Model: 2 Layers Neural Network</a:t>
            </a:r>
            <a:endParaRPr/>
          </a:p>
        </p:txBody>
      </p:sp>
      <p:sp>
        <p:nvSpPr>
          <p:cNvPr id="162" name="Google Shape;162;p29"/>
          <p:cNvSpPr txBox="1"/>
          <p:nvPr>
            <p:ph idx="1" type="body"/>
          </p:nvPr>
        </p:nvSpPr>
        <p:spPr>
          <a:xfrm>
            <a:off x="3639550" y="1374850"/>
            <a:ext cx="5329800" cy="28821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b="1" lang="en" u="sng"/>
              <a:t>Architecture</a:t>
            </a:r>
            <a:r>
              <a:rPr lang="en"/>
              <a:t>.</a:t>
            </a:r>
            <a:endParaRPr/>
          </a:p>
          <a:p>
            <a:pPr indent="-282892" lvl="0" marL="457200" rtl="0" algn="l">
              <a:spcBef>
                <a:spcPts val="1200"/>
              </a:spcBef>
              <a:spcAft>
                <a:spcPts val="0"/>
              </a:spcAft>
              <a:buSzPct val="100000"/>
              <a:buAutoNum type="arabicPeriod"/>
            </a:pPr>
            <a:r>
              <a:rPr b="1" lang="en"/>
              <a:t>Input layer: </a:t>
            </a:r>
            <a:r>
              <a:rPr lang="en"/>
              <a:t>fully connected 64 neurons, ReLU activation, L2 regularization, and input shape (  , 7) i.e. seven features.</a:t>
            </a:r>
            <a:endParaRPr/>
          </a:p>
          <a:p>
            <a:pPr indent="-282892" lvl="0" marL="457200" rtl="0" algn="l">
              <a:spcBef>
                <a:spcPts val="0"/>
              </a:spcBef>
              <a:spcAft>
                <a:spcPts val="0"/>
              </a:spcAft>
              <a:buSzPct val="100000"/>
              <a:buAutoNum type="arabicPeriod"/>
            </a:pPr>
            <a:r>
              <a:rPr b="1" lang="en"/>
              <a:t>DropOut Layer:</a:t>
            </a:r>
            <a:r>
              <a:rPr lang="en"/>
              <a:t> Drops 20% of the passed data. </a:t>
            </a:r>
            <a:endParaRPr/>
          </a:p>
          <a:p>
            <a:pPr indent="-282892" lvl="0" marL="457200" rtl="0" algn="l">
              <a:spcBef>
                <a:spcPts val="0"/>
              </a:spcBef>
              <a:spcAft>
                <a:spcPts val="0"/>
              </a:spcAft>
              <a:buSzPct val="100000"/>
              <a:buAutoNum type="arabicPeriod"/>
            </a:pPr>
            <a:r>
              <a:rPr b="1" lang="en"/>
              <a:t>Hidden Layer: </a:t>
            </a:r>
            <a:r>
              <a:rPr lang="en"/>
              <a:t>fully connected 32 neurons, ReLU activation, L2 regularization, and input shape (  , 7) i.e. seven features.</a:t>
            </a:r>
            <a:endParaRPr/>
          </a:p>
          <a:p>
            <a:pPr indent="-282892" lvl="0" marL="457200" rtl="0" algn="l">
              <a:spcBef>
                <a:spcPts val="0"/>
              </a:spcBef>
              <a:spcAft>
                <a:spcPts val="0"/>
              </a:spcAft>
              <a:buSzPct val="100000"/>
              <a:buAutoNum type="arabicPeriod"/>
            </a:pPr>
            <a:r>
              <a:rPr b="1" lang="en"/>
              <a:t>DropOut Layer:</a:t>
            </a:r>
            <a:r>
              <a:rPr lang="en"/>
              <a:t> Drops 20% of the passed data. </a:t>
            </a:r>
            <a:endParaRPr b="1"/>
          </a:p>
          <a:p>
            <a:pPr indent="-282892" lvl="0" marL="457200" rtl="0" algn="l">
              <a:spcBef>
                <a:spcPts val="0"/>
              </a:spcBef>
              <a:spcAft>
                <a:spcPts val="0"/>
              </a:spcAft>
              <a:buSzPct val="100000"/>
              <a:buAutoNum type="arabicPeriod"/>
            </a:pPr>
            <a:r>
              <a:rPr b="1" lang="en"/>
              <a:t>Output Layer: </a:t>
            </a:r>
            <a:r>
              <a:rPr lang="en"/>
              <a:t>Single neuron, Linear activation </a:t>
            </a:r>
            <a:endParaRPr/>
          </a:p>
          <a:p>
            <a:pPr indent="0" lvl="0" marL="0" rtl="0" algn="ctr">
              <a:spcBef>
                <a:spcPts val="1200"/>
              </a:spcBef>
              <a:spcAft>
                <a:spcPts val="0"/>
              </a:spcAft>
              <a:buNone/>
            </a:pPr>
            <a:r>
              <a:rPr b="1" lang="en" u="sng"/>
              <a:t>Training</a:t>
            </a:r>
            <a:r>
              <a:rPr b="1" lang="en"/>
              <a:t> </a:t>
            </a:r>
            <a:endParaRPr b="1"/>
          </a:p>
          <a:p>
            <a:pPr indent="-282892" lvl="0" marL="457200" rtl="0" algn="l">
              <a:spcBef>
                <a:spcPts val="1200"/>
              </a:spcBef>
              <a:spcAft>
                <a:spcPts val="0"/>
              </a:spcAft>
              <a:buSzPct val="100000"/>
              <a:buChar char="●"/>
            </a:pPr>
            <a:r>
              <a:rPr b="1" lang="en"/>
              <a:t>Optimizer: </a:t>
            </a:r>
            <a:r>
              <a:rPr lang="en"/>
              <a:t>Adam</a:t>
            </a:r>
            <a:endParaRPr/>
          </a:p>
          <a:p>
            <a:pPr indent="-282892" lvl="0" marL="457200" rtl="0" algn="l">
              <a:spcBef>
                <a:spcPts val="0"/>
              </a:spcBef>
              <a:spcAft>
                <a:spcPts val="0"/>
              </a:spcAft>
              <a:buSzPct val="100000"/>
              <a:buChar char="●"/>
            </a:pPr>
            <a:r>
              <a:rPr b="1" lang="en"/>
              <a:t>Learning Rate:</a:t>
            </a:r>
            <a:r>
              <a:rPr lang="en"/>
              <a:t> 0.001 for 10 epochs after 10 epochs we have exponential decay: Learning Rate(epoch)=0.001×exp( 0.1×(10−epoch))</a:t>
            </a:r>
            <a:endParaRPr/>
          </a:p>
          <a:p>
            <a:pPr indent="-282892" lvl="0" marL="457200" rtl="0" algn="l">
              <a:spcBef>
                <a:spcPts val="0"/>
              </a:spcBef>
              <a:spcAft>
                <a:spcPts val="0"/>
              </a:spcAft>
              <a:buSzPct val="100000"/>
              <a:buChar char="●"/>
            </a:pPr>
            <a:r>
              <a:rPr b="1" lang="en"/>
              <a:t>Batch size:</a:t>
            </a:r>
            <a:r>
              <a:rPr lang="en"/>
              <a:t> 32</a:t>
            </a:r>
            <a:endParaRPr/>
          </a:p>
          <a:p>
            <a:pPr indent="-282892" lvl="0" marL="457200" rtl="0" algn="l">
              <a:spcBef>
                <a:spcPts val="0"/>
              </a:spcBef>
              <a:spcAft>
                <a:spcPts val="0"/>
              </a:spcAft>
              <a:buSzPct val="100000"/>
              <a:buChar char="●"/>
            </a:pPr>
            <a:r>
              <a:rPr b="1" lang="en"/>
              <a:t>Validation split</a:t>
            </a:r>
            <a:r>
              <a:rPr lang="en"/>
              <a:t>: 80% training, 20% validation</a:t>
            </a:r>
            <a:endParaRPr/>
          </a:p>
          <a:p>
            <a:pPr indent="-282892" lvl="0" marL="457200" rtl="0" algn="l">
              <a:spcBef>
                <a:spcPts val="0"/>
              </a:spcBef>
              <a:spcAft>
                <a:spcPts val="0"/>
              </a:spcAft>
              <a:buSzPct val="100000"/>
              <a:buChar char="●"/>
            </a:pPr>
            <a:r>
              <a:rPr b="1" lang="en"/>
              <a:t>Loss Function:</a:t>
            </a:r>
            <a:r>
              <a:rPr lang="en"/>
              <a:t> Mean Squared Error</a:t>
            </a:r>
            <a:endParaRPr/>
          </a:p>
          <a:p>
            <a:pPr indent="-282892" lvl="0" marL="457200" rtl="0" algn="l">
              <a:spcBef>
                <a:spcPts val="0"/>
              </a:spcBef>
              <a:spcAft>
                <a:spcPts val="0"/>
              </a:spcAft>
              <a:buSzPct val="100000"/>
              <a:buChar char="●"/>
            </a:pPr>
            <a:r>
              <a:rPr lang="en"/>
              <a:t>#N: ~29k</a:t>
            </a:r>
            <a:endParaRPr/>
          </a:p>
        </p:txBody>
      </p:sp>
      <p:pic>
        <p:nvPicPr>
          <p:cNvPr id="163" name="Google Shape;163;p29"/>
          <p:cNvPicPr preferRelativeResize="0"/>
          <p:nvPr/>
        </p:nvPicPr>
        <p:blipFill>
          <a:blip r:embed="rId3">
            <a:alphaModFix/>
          </a:blip>
          <a:stretch>
            <a:fillRect/>
          </a:stretch>
        </p:blipFill>
        <p:spPr>
          <a:xfrm>
            <a:off x="417100" y="1580625"/>
            <a:ext cx="3334750" cy="24705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Third</a:t>
            </a:r>
            <a:r>
              <a:rPr lang="en"/>
              <a:t> Model: 2 Layers Neural Network</a:t>
            </a:r>
            <a:endParaRPr/>
          </a:p>
        </p:txBody>
      </p:sp>
      <p:pic>
        <p:nvPicPr>
          <p:cNvPr id="169" name="Google Shape;169;p30"/>
          <p:cNvPicPr preferRelativeResize="0"/>
          <p:nvPr/>
        </p:nvPicPr>
        <p:blipFill>
          <a:blip r:embed="rId3">
            <a:alphaModFix/>
          </a:blip>
          <a:stretch>
            <a:fillRect/>
          </a:stretch>
        </p:blipFill>
        <p:spPr>
          <a:xfrm>
            <a:off x="417100" y="1580625"/>
            <a:ext cx="3334750" cy="2470562"/>
          </a:xfrm>
          <a:prstGeom prst="rect">
            <a:avLst/>
          </a:prstGeom>
          <a:noFill/>
          <a:ln>
            <a:noFill/>
          </a:ln>
        </p:spPr>
      </p:pic>
      <p:sp>
        <p:nvSpPr>
          <p:cNvPr id="170" name="Google Shape;170;p30"/>
          <p:cNvSpPr txBox="1"/>
          <p:nvPr>
            <p:ph idx="1" type="body"/>
          </p:nvPr>
        </p:nvSpPr>
        <p:spPr>
          <a:xfrm>
            <a:off x="3639550" y="1374850"/>
            <a:ext cx="5177100" cy="11562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b="1" lang="en" u="sng"/>
              <a:t>Performance</a:t>
            </a:r>
            <a:r>
              <a:rPr lang="en"/>
              <a:t>:</a:t>
            </a:r>
            <a:endParaRPr/>
          </a:p>
          <a:p>
            <a:pPr indent="-308610" lvl="0" marL="457200" rtl="0" algn="l">
              <a:spcBef>
                <a:spcPts val="1200"/>
              </a:spcBef>
              <a:spcAft>
                <a:spcPts val="0"/>
              </a:spcAft>
              <a:buSzPct val="100000"/>
              <a:buChar char="●"/>
            </a:pPr>
            <a:r>
              <a:rPr lang="en"/>
              <a:t>Mean Squared Error on the training data set: </a:t>
            </a:r>
            <a:r>
              <a:rPr lang="en"/>
              <a:t>16,870</a:t>
            </a:r>
            <a:endParaRPr/>
          </a:p>
          <a:p>
            <a:pPr indent="-308610" lvl="0" marL="457200" rtl="0" algn="l">
              <a:spcBef>
                <a:spcPts val="0"/>
              </a:spcBef>
              <a:spcAft>
                <a:spcPts val="0"/>
              </a:spcAft>
              <a:buSzPct val="100000"/>
              <a:buChar char="●"/>
            </a:pPr>
            <a:r>
              <a:rPr lang="en"/>
              <a:t>Mean Squared Error 5 fold cross-validation: </a:t>
            </a:r>
            <a:r>
              <a:rPr lang="en">
                <a:latin typeface="Arial"/>
                <a:ea typeface="Arial"/>
                <a:cs typeface="Arial"/>
                <a:sym typeface="Arial"/>
              </a:rPr>
              <a:t>16,587</a:t>
            </a:r>
            <a:r>
              <a:rPr lang="en"/>
              <a:t> +/- 873</a:t>
            </a:r>
            <a:endParaRPr/>
          </a:p>
          <a:p>
            <a:pPr indent="-308610" lvl="0" marL="457200" rtl="0" algn="l">
              <a:spcBef>
                <a:spcPts val="0"/>
              </a:spcBef>
              <a:spcAft>
                <a:spcPts val="0"/>
              </a:spcAft>
              <a:buSzPct val="100000"/>
              <a:buChar char="●"/>
            </a:pPr>
            <a:r>
              <a:rPr lang="en"/>
              <a:t>Mean Squared Error on out of sample set (~10,000): </a:t>
            </a:r>
            <a:r>
              <a:rPr lang="en"/>
              <a:t>67,353        </a:t>
            </a:r>
            <a:endParaRPr/>
          </a:p>
        </p:txBody>
      </p:sp>
      <p:pic>
        <p:nvPicPr>
          <p:cNvPr id="171" name="Google Shape;171;p30"/>
          <p:cNvPicPr preferRelativeResize="0"/>
          <p:nvPr/>
        </p:nvPicPr>
        <p:blipFill rotWithShape="1">
          <a:blip r:embed="rId4">
            <a:alphaModFix/>
          </a:blip>
          <a:srcRect b="0" l="2922" r="0" t="0"/>
          <a:stretch/>
        </p:blipFill>
        <p:spPr>
          <a:xfrm>
            <a:off x="4637075" y="2531050"/>
            <a:ext cx="3334749" cy="2307651"/>
          </a:xfrm>
          <a:prstGeom prst="rect">
            <a:avLst/>
          </a:prstGeom>
          <a:noFill/>
          <a:ln>
            <a:noFill/>
          </a:ln>
        </p:spPr>
      </p:pic>
      <p:sp>
        <p:nvSpPr>
          <p:cNvPr id="172" name="Google Shape;172;p30"/>
          <p:cNvSpPr txBox="1"/>
          <p:nvPr/>
        </p:nvSpPr>
        <p:spPr>
          <a:xfrm>
            <a:off x="3760600" y="4865700"/>
            <a:ext cx="4859100" cy="5703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Baseline (mean): 71,167 Baseline (Linear regression): 66,329</a:t>
            </a:r>
            <a:endParaRPr sz="700">
              <a:solidFill>
                <a:schemeClr val="dk1"/>
              </a:solidFill>
              <a:latin typeface="Roboto"/>
              <a:ea typeface="Roboto"/>
              <a:cs typeface="Roboto"/>
              <a:sym typeface="Roboto"/>
            </a:endParaRPr>
          </a:p>
          <a:p>
            <a:pPr indent="0" lvl="0" marL="0" rtl="0" algn="l">
              <a:spcBef>
                <a:spcPts val="1200"/>
              </a:spcBef>
              <a:spcAft>
                <a:spcPts val="0"/>
              </a:spcAft>
              <a:buNone/>
            </a:pPr>
            <a:r>
              <a:t/>
            </a:r>
            <a:endParaRPr sz="7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87900" y="1901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Third</a:t>
            </a:r>
            <a:r>
              <a:rPr lang="en"/>
              <a:t> Model: Features Importance (Permutations)</a:t>
            </a:r>
            <a:endParaRPr/>
          </a:p>
        </p:txBody>
      </p:sp>
      <p:pic>
        <p:nvPicPr>
          <p:cNvPr id="178" name="Google Shape;178;p31"/>
          <p:cNvPicPr preferRelativeResize="0"/>
          <p:nvPr/>
        </p:nvPicPr>
        <p:blipFill>
          <a:blip r:embed="rId3">
            <a:alphaModFix/>
          </a:blip>
          <a:stretch>
            <a:fillRect/>
          </a:stretch>
        </p:blipFill>
        <p:spPr>
          <a:xfrm>
            <a:off x="1660388" y="948350"/>
            <a:ext cx="5823232" cy="396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City agencies vary sharpy in response times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911 calls are (ideally) answered relatively quickly. But 311 calls, which might be used to address everything from illegal parking and heat issues to abandoned cars, don’t necessarily have the same sort of reliability.</a:t>
            </a:r>
            <a:endParaRPr/>
          </a:p>
          <a:p>
            <a:pPr indent="0" lvl="0" marL="0" rtl="0" algn="l">
              <a:spcBef>
                <a:spcPts val="1200"/>
              </a:spcBef>
              <a:spcAft>
                <a:spcPts val="1200"/>
              </a:spcAft>
              <a:buNone/>
            </a:pPr>
            <a:r>
              <a:rPr lang="en"/>
              <a:t>Our project aims to </a:t>
            </a:r>
            <a:r>
              <a:rPr lang="en"/>
              <a:t>evaluate</a:t>
            </a:r>
            <a:r>
              <a:rPr lang="en"/>
              <a:t> which machine learning based systems might be best suited toward predicting how long city agencies take to respond to calls from constituents. </a:t>
            </a:r>
            <a:r>
              <a:rPr b="1" lang="en"/>
              <a:t>Ultimately, we create a model that predicts how fast your issue might get resolved by the city. Our system outperforms linear regression.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Fourth</a:t>
            </a:r>
            <a:r>
              <a:rPr lang="en"/>
              <a:t> Model: Deep ResNet </a:t>
            </a:r>
            <a:endParaRPr/>
          </a:p>
        </p:txBody>
      </p:sp>
      <p:sp>
        <p:nvSpPr>
          <p:cNvPr id="184" name="Google Shape;184;p32"/>
          <p:cNvSpPr txBox="1"/>
          <p:nvPr>
            <p:ph idx="1" type="body"/>
          </p:nvPr>
        </p:nvSpPr>
        <p:spPr>
          <a:xfrm>
            <a:off x="4351550" y="1319600"/>
            <a:ext cx="4792500" cy="35070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0"/>
              </a:spcAft>
              <a:buNone/>
            </a:pPr>
            <a:r>
              <a:rPr b="1" lang="en" u="sng"/>
              <a:t>Architecture</a:t>
            </a:r>
            <a:r>
              <a:rPr lang="en"/>
              <a:t>.</a:t>
            </a:r>
            <a:endParaRPr/>
          </a:p>
          <a:p>
            <a:pPr indent="-282892" lvl="0" marL="457200" rtl="0" algn="l">
              <a:spcBef>
                <a:spcPts val="1200"/>
              </a:spcBef>
              <a:spcAft>
                <a:spcPts val="0"/>
              </a:spcAft>
              <a:buSzPct val="100000"/>
              <a:buAutoNum type="arabicPeriod"/>
            </a:pPr>
            <a:r>
              <a:rPr b="1" lang="en"/>
              <a:t>Input layer: </a:t>
            </a:r>
            <a:r>
              <a:rPr lang="en"/>
              <a:t>fully connected 64 neurons, ReLU activation, L2 regularization, and input shape (  , 7) i.e. seven features.</a:t>
            </a:r>
            <a:endParaRPr/>
          </a:p>
          <a:p>
            <a:pPr indent="-282892" lvl="0" marL="457200" rtl="0" algn="l">
              <a:spcBef>
                <a:spcPts val="0"/>
              </a:spcBef>
              <a:spcAft>
                <a:spcPts val="0"/>
              </a:spcAft>
              <a:buSzPct val="100000"/>
              <a:buAutoNum type="arabicPeriod"/>
            </a:pPr>
            <a:r>
              <a:rPr b="1" lang="en"/>
              <a:t>Residual</a:t>
            </a:r>
            <a:r>
              <a:rPr b="1" lang="en"/>
              <a:t> Block: 2 </a:t>
            </a:r>
            <a:r>
              <a:rPr lang="en"/>
              <a:t>Dense layer (64 neurons, ReLU activation, L2 regularization) following with  Batch Normalization, and Dropout (20%)  Layers</a:t>
            </a:r>
            <a:endParaRPr/>
          </a:p>
          <a:p>
            <a:pPr indent="-282892" lvl="0" marL="457200" rtl="0" algn="l">
              <a:spcBef>
                <a:spcPts val="0"/>
              </a:spcBef>
              <a:spcAft>
                <a:spcPts val="0"/>
              </a:spcAft>
              <a:buSzPct val="100000"/>
              <a:buAutoNum type="arabicPeriod"/>
            </a:pPr>
            <a:r>
              <a:rPr b="1" lang="en"/>
              <a:t>Dense: </a:t>
            </a:r>
            <a:r>
              <a:rPr lang="en"/>
              <a:t>fully connected 64 neurons, ReLU activation, L2 regularization</a:t>
            </a:r>
            <a:endParaRPr/>
          </a:p>
          <a:p>
            <a:pPr indent="-282892" lvl="0" marL="457200" rtl="0" algn="l">
              <a:spcBef>
                <a:spcPts val="0"/>
              </a:spcBef>
              <a:spcAft>
                <a:spcPts val="0"/>
              </a:spcAft>
              <a:buSzPct val="100000"/>
              <a:buAutoNum type="arabicPeriod"/>
            </a:pPr>
            <a:r>
              <a:rPr b="1" lang="en"/>
              <a:t>Second Residual Block:  2 </a:t>
            </a:r>
            <a:r>
              <a:rPr lang="en"/>
              <a:t>Dense layer (64 neurons, ReLU activation, L2 regularization) following with  Batch Normalization, and Dropout (20%)  Layers.</a:t>
            </a:r>
            <a:endParaRPr b="1"/>
          </a:p>
          <a:p>
            <a:pPr indent="-282892" lvl="0" marL="457200" rtl="0" algn="l">
              <a:spcBef>
                <a:spcPts val="0"/>
              </a:spcBef>
              <a:spcAft>
                <a:spcPts val="0"/>
              </a:spcAft>
              <a:buSzPct val="100000"/>
              <a:buAutoNum type="arabicPeriod"/>
            </a:pPr>
            <a:r>
              <a:rPr b="1" lang="en"/>
              <a:t>Dense: </a:t>
            </a:r>
            <a:r>
              <a:rPr lang="en"/>
              <a:t>fully connected 32 neurons, ReLU activation, L2 regularization</a:t>
            </a:r>
            <a:endParaRPr/>
          </a:p>
          <a:p>
            <a:pPr indent="-282892" lvl="0" marL="457200" rtl="0" algn="l">
              <a:spcBef>
                <a:spcPts val="0"/>
              </a:spcBef>
              <a:spcAft>
                <a:spcPts val="0"/>
              </a:spcAft>
              <a:buSzPct val="100000"/>
              <a:buAutoNum type="arabicPeriod"/>
            </a:pPr>
            <a:r>
              <a:rPr b="1" lang="en"/>
              <a:t>DropOut Layer:</a:t>
            </a:r>
            <a:r>
              <a:rPr lang="en"/>
              <a:t> Drops 20% of the passed data. </a:t>
            </a:r>
            <a:endParaRPr b="1"/>
          </a:p>
          <a:p>
            <a:pPr indent="-282892" lvl="0" marL="457200" rtl="0" algn="l">
              <a:spcBef>
                <a:spcPts val="0"/>
              </a:spcBef>
              <a:spcAft>
                <a:spcPts val="0"/>
              </a:spcAft>
              <a:buSzPct val="100000"/>
              <a:buAutoNum type="arabicPeriod"/>
            </a:pPr>
            <a:r>
              <a:rPr b="1" lang="en"/>
              <a:t>Output Layer: </a:t>
            </a:r>
            <a:r>
              <a:rPr lang="en"/>
              <a:t>Single neuron, Linear activation </a:t>
            </a:r>
            <a:endParaRPr/>
          </a:p>
          <a:p>
            <a:pPr indent="0" lvl="0" marL="0" rtl="0" algn="ctr">
              <a:spcBef>
                <a:spcPts val="1200"/>
              </a:spcBef>
              <a:spcAft>
                <a:spcPts val="0"/>
              </a:spcAft>
              <a:buNone/>
            </a:pPr>
            <a:r>
              <a:rPr b="1" lang="en" u="sng"/>
              <a:t>Training</a:t>
            </a:r>
            <a:r>
              <a:rPr b="1" lang="en"/>
              <a:t> </a:t>
            </a:r>
            <a:endParaRPr b="1"/>
          </a:p>
          <a:p>
            <a:pPr indent="-282892" lvl="0" marL="457200" rtl="0" algn="l">
              <a:spcBef>
                <a:spcPts val="1200"/>
              </a:spcBef>
              <a:spcAft>
                <a:spcPts val="0"/>
              </a:spcAft>
              <a:buSzPct val="100000"/>
              <a:buChar char="●"/>
            </a:pPr>
            <a:r>
              <a:rPr b="1" lang="en"/>
              <a:t>Optimizer: </a:t>
            </a:r>
            <a:r>
              <a:rPr lang="en"/>
              <a:t>Adam</a:t>
            </a:r>
            <a:endParaRPr/>
          </a:p>
          <a:p>
            <a:pPr indent="-282892" lvl="0" marL="457200" rtl="0" algn="l">
              <a:spcBef>
                <a:spcPts val="0"/>
              </a:spcBef>
              <a:spcAft>
                <a:spcPts val="0"/>
              </a:spcAft>
              <a:buSzPct val="100000"/>
              <a:buChar char="●"/>
            </a:pPr>
            <a:r>
              <a:rPr b="1" lang="en"/>
              <a:t>Learning Rate:</a:t>
            </a:r>
            <a:r>
              <a:rPr lang="en"/>
              <a:t> 0.001 for 10 epochs after 10 epochs we have exponential decay: Learning Rate(epoch)=0.001×exp( 0.1×(10−epoch))</a:t>
            </a:r>
            <a:endParaRPr/>
          </a:p>
          <a:p>
            <a:pPr indent="-282892" lvl="0" marL="457200" rtl="0" algn="l">
              <a:spcBef>
                <a:spcPts val="0"/>
              </a:spcBef>
              <a:spcAft>
                <a:spcPts val="0"/>
              </a:spcAft>
              <a:buSzPct val="100000"/>
              <a:buChar char="●"/>
            </a:pPr>
            <a:r>
              <a:rPr b="1" lang="en"/>
              <a:t>Batch size:</a:t>
            </a:r>
            <a:r>
              <a:rPr lang="en"/>
              <a:t> 32</a:t>
            </a:r>
            <a:endParaRPr/>
          </a:p>
          <a:p>
            <a:pPr indent="-282892" lvl="0" marL="457200" rtl="0" algn="l">
              <a:spcBef>
                <a:spcPts val="0"/>
              </a:spcBef>
              <a:spcAft>
                <a:spcPts val="0"/>
              </a:spcAft>
              <a:buSzPct val="100000"/>
              <a:buChar char="●"/>
            </a:pPr>
            <a:r>
              <a:rPr b="1" lang="en"/>
              <a:t>Validation split</a:t>
            </a:r>
            <a:r>
              <a:rPr lang="en"/>
              <a:t>: 80% training, 20% validation</a:t>
            </a:r>
            <a:endParaRPr/>
          </a:p>
          <a:p>
            <a:pPr indent="-282892" lvl="0" marL="457200" rtl="0" algn="l">
              <a:spcBef>
                <a:spcPts val="0"/>
              </a:spcBef>
              <a:spcAft>
                <a:spcPts val="0"/>
              </a:spcAft>
              <a:buSzPct val="100000"/>
              <a:buChar char="●"/>
            </a:pPr>
            <a:r>
              <a:rPr b="1" lang="en"/>
              <a:t>Loss Function:</a:t>
            </a:r>
            <a:r>
              <a:rPr lang="en"/>
              <a:t> Mean Squared Error</a:t>
            </a:r>
            <a:endParaRPr/>
          </a:p>
          <a:p>
            <a:pPr indent="-282892" lvl="0" marL="457200" rtl="0" algn="l">
              <a:spcBef>
                <a:spcPts val="0"/>
              </a:spcBef>
              <a:spcAft>
                <a:spcPts val="0"/>
              </a:spcAft>
              <a:buSzPct val="100000"/>
              <a:buChar char="●"/>
            </a:pPr>
            <a:r>
              <a:rPr lang="en"/>
              <a:t>~#N: ~47k</a:t>
            </a:r>
            <a:endParaRPr/>
          </a:p>
        </p:txBody>
      </p:sp>
      <p:pic>
        <p:nvPicPr>
          <p:cNvPr id="185" name="Google Shape;185;p32"/>
          <p:cNvPicPr preferRelativeResize="0"/>
          <p:nvPr/>
        </p:nvPicPr>
        <p:blipFill rotWithShape="1">
          <a:blip r:embed="rId3">
            <a:alphaModFix/>
          </a:blip>
          <a:srcRect b="0" l="0" r="0" t="4168"/>
          <a:stretch/>
        </p:blipFill>
        <p:spPr>
          <a:xfrm>
            <a:off x="387900" y="1301500"/>
            <a:ext cx="3966501" cy="350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Fourth</a:t>
            </a:r>
            <a:r>
              <a:rPr lang="en"/>
              <a:t> Model: Deep ResNet </a:t>
            </a:r>
            <a:endParaRPr/>
          </a:p>
        </p:txBody>
      </p:sp>
      <p:pic>
        <p:nvPicPr>
          <p:cNvPr id="191" name="Google Shape;191;p33"/>
          <p:cNvPicPr preferRelativeResize="0"/>
          <p:nvPr/>
        </p:nvPicPr>
        <p:blipFill rotWithShape="1">
          <a:blip r:embed="rId3">
            <a:alphaModFix/>
          </a:blip>
          <a:srcRect b="0" l="0" r="0" t="4168"/>
          <a:stretch/>
        </p:blipFill>
        <p:spPr>
          <a:xfrm>
            <a:off x="387900" y="1301500"/>
            <a:ext cx="3966501" cy="3507100"/>
          </a:xfrm>
          <a:prstGeom prst="rect">
            <a:avLst/>
          </a:prstGeom>
          <a:noFill/>
          <a:ln>
            <a:noFill/>
          </a:ln>
        </p:spPr>
      </p:pic>
      <p:sp>
        <p:nvSpPr>
          <p:cNvPr id="192" name="Google Shape;192;p33"/>
          <p:cNvSpPr txBox="1"/>
          <p:nvPr>
            <p:ph idx="1" type="body"/>
          </p:nvPr>
        </p:nvSpPr>
        <p:spPr>
          <a:xfrm>
            <a:off x="4176450" y="1159375"/>
            <a:ext cx="5055900" cy="12630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b="1" lang="en" u="sng"/>
              <a:t>Performance</a:t>
            </a:r>
            <a:r>
              <a:rPr lang="en"/>
              <a:t>:</a:t>
            </a:r>
            <a:endParaRPr/>
          </a:p>
          <a:p>
            <a:pPr indent="-308610" lvl="0" marL="457200" rtl="0" algn="l">
              <a:spcBef>
                <a:spcPts val="1200"/>
              </a:spcBef>
              <a:spcAft>
                <a:spcPts val="0"/>
              </a:spcAft>
              <a:buSzPct val="100000"/>
              <a:buChar char="●"/>
            </a:pPr>
            <a:r>
              <a:rPr lang="en"/>
              <a:t>Mean Squared Error on the training data set: 17,900</a:t>
            </a:r>
            <a:endParaRPr/>
          </a:p>
          <a:p>
            <a:pPr indent="-308610" lvl="0" marL="457200" rtl="0" algn="l">
              <a:spcBef>
                <a:spcPts val="0"/>
              </a:spcBef>
              <a:spcAft>
                <a:spcPts val="0"/>
              </a:spcAft>
              <a:buSzPct val="100000"/>
              <a:buChar char="●"/>
            </a:pPr>
            <a:r>
              <a:rPr lang="en"/>
              <a:t>Mean Squared Error 5 fold cross-validation: </a:t>
            </a:r>
            <a:r>
              <a:rPr lang="en">
                <a:latin typeface="Arial"/>
                <a:ea typeface="Arial"/>
                <a:cs typeface="Arial"/>
                <a:sym typeface="Arial"/>
              </a:rPr>
              <a:t>19,422</a:t>
            </a:r>
            <a:r>
              <a:rPr lang="en"/>
              <a:t> +/- 3,547</a:t>
            </a:r>
            <a:endParaRPr/>
          </a:p>
          <a:p>
            <a:pPr indent="-308610" lvl="0" marL="457200" rtl="0" algn="l">
              <a:spcBef>
                <a:spcPts val="0"/>
              </a:spcBef>
              <a:spcAft>
                <a:spcPts val="0"/>
              </a:spcAft>
              <a:buSzPct val="100000"/>
              <a:buChar char="●"/>
            </a:pPr>
            <a:r>
              <a:rPr lang="en"/>
              <a:t>Mean Squared Error on out of sample set (~10,000): </a:t>
            </a:r>
            <a:r>
              <a:rPr lang="en"/>
              <a:t>84,365</a:t>
            </a:r>
            <a:endParaRPr/>
          </a:p>
        </p:txBody>
      </p:sp>
      <p:sp>
        <p:nvSpPr>
          <p:cNvPr id="193" name="Google Shape;193;p33"/>
          <p:cNvSpPr txBox="1"/>
          <p:nvPr/>
        </p:nvSpPr>
        <p:spPr>
          <a:xfrm>
            <a:off x="4606900" y="4865700"/>
            <a:ext cx="4012800" cy="5703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0"/>
              </a:spcBef>
              <a:spcAft>
                <a:spcPts val="0"/>
              </a:spcAft>
              <a:buClr>
                <a:schemeClr val="dk1"/>
              </a:buClr>
              <a:buSzPts val="700"/>
              <a:buFont typeface="Roboto"/>
              <a:buChar char="●"/>
            </a:pPr>
            <a:r>
              <a:rPr lang="en" sz="700">
                <a:solidFill>
                  <a:schemeClr val="dk1"/>
                </a:solidFill>
                <a:latin typeface="Roboto"/>
                <a:ea typeface="Roboto"/>
                <a:cs typeface="Roboto"/>
                <a:sym typeface="Roboto"/>
              </a:rPr>
              <a:t>Baseline (mean): 71,167 Baseline (Linear regression): 66,329</a:t>
            </a:r>
            <a:endParaRPr sz="700">
              <a:solidFill>
                <a:schemeClr val="dk1"/>
              </a:solidFill>
              <a:latin typeface="Roboto"/>
              <a:ea typeface="Roboto"/>
              <a:cs typeface="Roboto"/>
              <a:sym typeface="Roboto"/>
            </a:endParaRPr>
          </a:p>
          <a:p>
            <a:pPr indent="0" lvl="0" marL="0" rtl="0" algn="l">
              <a:spcBef>
                <a:spcPts val="1200"/>
              </a:spcBef>
              <a:spcAft>
                <a:spcPts val="0"/>
              </a:spcAft>
              <a:buNone/>
            </a:pPr>
            <a:r>
              <a:t/>
            </a:r>
            <a:endParaRPr sz="700">
              <a:solidFill>
                <a:schemeClr val="dk1"/>
              </a:solidFill>
              <a:latin typeface="Roboto"/>
              <a:ea typeface="Roboto"/>
              <a:cs typeface="Roboto"/>
              <a:sym typeface="Roboto"/>
            </a:endParaRPr>
          </a:p>
        </p:txBody>
      </p:sp>
      <p:pic>
        <p:nvPicPr>
          <p:cNvPr id="194" name="Google Shape;194;p33"/>
          <p:cNvPicPr preferRelativeResize="0"/>
          <p:nvPr/>
        </p:nvPicPr>
        <p:blipFill>
          <a:blip r:embed="rId4">
            <a:alphaModFix/>
          </a:blip>
          <a:stretch>
            <a:fillRect/>
          </a:stretch>
        </p:blipFill>
        <p:spPr>
          <a:xfrm>
            <a:off x="4973875" y="2306100"/>
            <a:ext cx="3278838" cy="2502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7900" y="1901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Fourth</a:t>
            </a:r>
            <a:r>
              <a:rPr lang="en"/>
              <a:t> Model: Deep ResNet </a:t>
            </a:r>
            <a:endParaRPr/>
          </a:p>
        </p:txBody>
      </p:sp>
      <p:pic>
        <p:nvPicPr>
          <p:cNvPr id="200" name="Google Shape;200;p34"/>
          <p:cNvPicPr preferRelativeResize="0"/>
          <p:nvPr/>
        </p:nvPicPr>
        <p:blipFill>
          <a:blip r:embed="rId3">
            <a:alphaModFix/>
          </a:blip>
          <a:stretch>
            <a:fillRect/>
          </a:stretch>
        </p:blipFill>
        <p:spPr>
          <a:xfrm>
            <a:off x="1815825" y="1028625"/>
            <a:ext cx="5389980" cy="3684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fold Cross-Validation (MSE)</a:t>
            </a:r>
            <a:endParaRPr/>
          </a:p>
        </p:txBody>
      </p:sp>
      <p:sp>
        <p:nvSpPr>
          <p:cNvPr id="206" name="Google Shape;206;p35"/>
          <p:cNvSpPr txBox="1"/>
          <p:nvPr/>
        </p:nvSpPr>
        <p:spPr>
          <a:xfrm>
            <a:off x="1781300" y="1144125"/>
            <a:ext cx="5320200" cy="3869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Linear Regression - MSE</a:t>
            </a:r>
            <a:r>
              <a:rPr lang="en" sz="1800">
                <a:solidFill>
                  <a:schemeClr val="dk1"/>
                </a:solidFill>
              </a:rPr>
              <a:t>:  28904.17261398608 +/- 346.5560153708919</a:t>
            </a:r>
            <a:endParaRPr sz="1800">
              <a:solidFill>
                <a:schemeClr val="dk1"/>
              </a:solidFill>
            </a:endParaRPr>
          </a:p>
          <a:p>
            <a:pPr indent="0" lvl="0" marL="0" rtl="0" algn="l">
              <a:spcBef>
                <a:spcPts val="0"/>
              </a:spcBef>
              <a:spcAft>
                <a:spcPts val="0"/>
              </a:spcAft>
              <a:buNone/>
            </a:pPr>
            <a:r>
              <a:rPr b="1" lang="en" sz="1800">
                <a:solidFill>
                  <a:schemeClr val="dk1"/>
                </a:solidFill>
              </a:rPr>
              <a:t>Lasso Regression -  MSE</a:t>
            </a:r>
            <a:r>
              <a:rPr lang="en" sz="1800">
                <a:solidFill>
                  <a:schemeClr val="dk1"/>
                </a:solidFill>
              </a:rPr>
              <a:t>:  28918.12591391247 +/- 343.8195874035514</a:t>
            </a:r>
            <a:endParaRPr sz="1800">
              <a:solidFill>
                <a:schemeClr val="dk1"/>
              </a:solidFill>
            </a:endParaRPr>
          </a:p>
          <a:p>
            <a:pPr indent="0" lvl="0" marL="0" rtl="0" algn="l">
              <a:spcBef>
                <a:spcPts val="0"/>
              </a:spcBef>
              <a:spcAft>
                <a:spcPts val="0"/>
              </a:spcAft>
              <a:buNone/>
            </a:pPr>
            <a:r>
              <a:rPr b="1" lang="en" sz="1800">
                <a:solidFill>
                  <a:schemeClr val="dk1"/>
                </a:solidFill>
              </a:rPr>
              <a:t>GB Regression -     MSE</a:t>
            </a:r>
            <a:r>
              <a:rPr lang="en" sz="1800">
                <a:solidFill>
                  <a:schemeClr val="dk1"/>
                </a:solidFill>
              </a:rPr>
              <a:t>:  4985.333993772696 +/- 86.11027934727582</a:t>
            </a:r>
            <a:endParaRPr sz="1800">
              <a:solidFill>
                <a:schemeClr val="dk1"/>
              </a:solidFill>
            </a:endParaRPr>
          </a:p>
          <a:p>
            <a:pPr indent="0" lvl="0" marL="0" rtl="0" algn="l">
              <a:spcBef>
                <a:spcPts val="0"/>
              </a:spcBef>
              <a:spcAft>
                <a:spcPts val="0"/>
              </a:spcAft>
              <a:buNone/>
            </a:pPr>
            <a:r>
              <a:rPr b="1" lang="en" sz="1800">
                <a:solidFill>
                  <a:schemeClr val="dk1"/>
                </a:solidFill>
              </a:rPr>
              <a:t>Simple 1 layers NN- MSE:</a:t>
            </a:r>
            <a:r>
              <a:rPr lang="en" sz="1800">
                <a:solidFill>
                  <a:schemeClr val="dk1"/>
                </a:solidFill>
              </a:rPr>
              <a:t>  20861.137890625 +/- 600.5459880750432</a:t>
            </a:r>
            <a:endParaRPr sz="1800">
              <a:solidFill>
                <a:schemeClr val="dk1"/>
              </a:solidFill>
            </a:endParaRPr>
          </a:p>
          <a:p>
            <a:pPr indent="0" lvl="0" marL="0" rtl="0" algn="l">
              <a:spcBef>
                <a:spcPts val="0"/>
              </a:spcBef>
              <a:spcAft>
                <a:spcPts val="0"/>
              </a:spcAft>
              <a:buNone/>
            </a:pPr>
            <a:r>
              <a:rPr b="1" lang="en" sz="1800">
                <a:solidFill>
                  <a:schemeClr val="dk1"/>
                </a:solidFill>
              </a:rPr>
              <a:t>2 layers NN </a:t>
            </a:r>
            <a:r>
              <a:rPr lang="en" sz="1800">
                <a:solidFill>
                  <a:schemeClr val="dk1"/>
                </a:solidFill>
              </a:rPr>
              <a:t>-       MSE:  16587.6294921875 +/- 381.237108979759</a:t>
            </a:r>
            <a:endParaRPr sz="1800">
              <a:solidFill>
                <a:schemeClr val="dk1"/>
              </a:solidFill>
            </a:endParaRPr>
          </a:p>
          <a:p>
            <a:pPr indent="0" lvl="0" marL="0" rtl="0" algn="l">
              <a:lnSpc>
                <a:spcPct val="115000"/>
              </a:lnSpc>
              <a:spcBef>
                <a:spcPts val="0"/>
              </a:spcBef>
              <a:spcAft>
                <a:spcPts val="0"/>
              </a:spcAft>
              <a:buNone/>
            </a:pPr>
            <a:r>
              <a:rPr b="1" lang="en" sz="1800">
                <a:solidFill>
                  <a:schemeClr val="dk1"/>
                </a:solidFill>
              </a:rPr>
              <a:t>3 layers DResNet</a:t>
            </a:r>
            <a:r>
              <a:rPr lang="en" sz="1800">
                <a:solidFill>
                  <a:schemeClr val="dk1"/>
                </a:solidFill>
              </a:rPr>
              <a:t> -  MSE:  59389.391796875 +/- 84009.95419371294</a:t>
            </a:r>
            <a:endParaRPr sz="1800">
              <a:solidFill>
                <a:schemeClr val="dk1"/>
              </a:solidFill>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Out-of-sample comparative performance (MSE)</a:t>
            </a:r>
            <a:endParaRPr/>
          </a:p>
        </p:txBody>
      </p:sp>
      <p:graphicFrame>
        <p:nvGraphicFramePr>
          <p:cNvPr id="212" name="Google Shape;212;p36"/>
          <p:cNvGraphicFramePr/>
          <p:nvPr/>
        </p:nvGraphicFramePr>
        <p:xfrm>
          <a:off x="952500" y="1332250"/>
          <a:ext cx="3000000" cy="3000000"/>
        </p:xfrm>
        <a:graphic>
          <a:graphicData uri="http://schemas.openxmlformats.org/drawingml/2006/table">
            <a:tbl>
              <a:tblPr>
                <a:noFill/>
                <a:tableStyleId>{647EF4FA-E13A-4623-969E-C4AD0016B557}</a:tableStyleId>
              </a:tblPr>
              <a:tblGrid>
                <a:gridCol w="6930225"/>
              </a:tblGrid>
              <a:tr h="3632975">
                <a:tc>
                  <a:txBody>
                    <a:bodyPr/>
                    <a:lstStyle/>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MSE for Baseline Model:</a:t>
                      </a:r>
                      <a:r>
                        <a:rPr lang="en" sz="1600">
                          <a:solidFill>
                            <a:schemeClr val="dk1"/>
                          </a:solidFill>
                        </a:rPr>
                        <a:t> 71167.0791123987</a:t>
                      </a:r>
                      <a:endParaRPr sz="1600">
                        <a:solidFill>
                          <a:schemeClr val="dk1"/>
                        </a:solidFill>
                      </a:endParaRPr>
                    </a:p>
                    <a:p>
                      <a:pPr indent="0" lvl="0" marL="0" rtl="0" algn="l">
                        <a:spcBef>
                          <a:spcPts val="0"/>
                        </a:spcBef>
                        <a:spcAft>
                          <a:spcPts val="0"/>
                        </a:spcAft>
                        <a:buNone/>
                      </a:pPr>
                      <a:r>
                        <a:rPr b="1" lang="en" sz="1600">
                          <a:solidFill>
                            <a:schemeClr val="dk1"/>
                          </a:solidFill>
                        </a:rPr>
                        <a:t>MSE for Linear Regression Model:</a:t>
                      </a:r>
                      <a:r>
                        <a:rPr lang="en" sz="1600">
                          <a:solidFill>
                            <a:schemeClr val="dk1"/>
                          </a:solidFill>
                        </a:rPr>
                        <a:t> 66329.90822792749</a:t>
                      </a:r>
                      <a:endParaRPr sz="1600">
                        <a:solidFill>
                          <a:schemeClr val="dk1"/>
                        </a:solidFill>
                      </a:endParaRPr>
                    </a:p>
                    <a:p>
                      <a:pPr indent="0" lvl="0" marL="0" rtl="0" algn="l">
                        <a:spcBef>
                          <a:spcPts val="0"/>
                        </a:spcBef>
                        <a:spcAft>
                          <a:spcPts val="0"/>
                        </a:spcAft>
                        <a:buNone/>
                      </a:pPr>
                      <a:r>
                        <a:rPr b="1" lang="en" sz="1600">
                          <a:solidFill>
                            <a:schemeClr val="dk1"/>
                          </a:solidFill>
                        </a:rPr>
                        <a:t>MSE for Lasso Model: </a:t>
                      </a:r>
                      <a:r>
                        <a:rPr lang="en" sz="1600">
                          <a:solidFill>
                            <a:schemeClr val="dk1"/>
                          </a:solidFill>
                        </a:rPr>
                        <a:t>66449.24024717495</a:t>
                      </a:r>
                      <a:endParaRPr sz="1600">
                        <a:solidFill>
                          <a:schemeClr val="dk1"/>
                        </a:solidFill>
                      </a:endParaRPr>
                    </a:p>
                    <a:p>
                      <a:pPr indent="0" lvl="0" marL="0" rtl="0" algn="l">
                        <a:spcBef>
                          <a:spcPts val="0"/>
                        </a:spcBef>
                        <a:spcAft>
                          <a:spcPts val="0"/>
                        </a:spcAft>
                        <a:buNone/>
                      </a:pPr>
                      <a:r>
                        <a:rPr b="1" lang="en" sz="1600">
                          <a:solidFill>
                            <a:schemeClr val="dk1"/>
                          </a:solidFill>
                        </a:rPr>
                        <a:t>MSE for GBT Model: </a:t>
                      </a:r>
                      <a:r>
                        <a:rPr lang="en" sz="1600">
                          <a:solidFill>
                            <a:schemeClr val="dk1"/>
                          </a:solidFill>
                        </a:rPr>
                        <a:t>64077.68799608705</a:t>
                      </a:r>
                      <a:endParaRPr sz="1600">
                        <a:solidFill>
                          <a:schemeClr val="dk1"/>
                        </a:solidFill>
                      </a:endParaRPr>
                    </a:p>
                    <a:p>
                      <a:pPr indent="0" lvl="0" marL="0" rtl="0" algn="l">
                        <a:spcBef>
                          <a:spcPts val="0"/>
                        </a:spcBef>
                        <a:spcAft>
                          <a:spcPts val="0"/>
                        </a:spcAft>
                        <a:buNone/>
                      </a:pPr>
                      <a:r>
                        <a:rPr b="1" lang="en" sz="1600">
                          <a:solidFill>
                            <a:schemeClr val="dk1"/>
                          </a:solidFill>
                        </a:rPr>
                        <a:t>MSE for NN 1 layers Model:</a:t>
                      </a:r>
                      <a:r>
                        <a:rPr lang="en" sz="1600">
                          <a:solidFill>
                            <a:schemeClr val="dk1"/>
                          </a:solidFill>
                        </a:rPr>
                        <a:t> 63790.3143967668</a:t>
                      </a:r>
                      <a:endParaRPr sz="1600">
                        <a:solidFill>
                          <a:schemeClr val="dk1"/>
                        </a:solidFill>
                      </a:endParaRPr>
                    </a:p>
                    <a:p>
                      <a:pPr indent="0" lvl="0" marL="0" rtl="0" algn="l">
                        <a:spcBef>
                          <a:spcPts val="0"/>
                        </a:spcBef>
                        <a:spcAft>
                          <a:spcPts val="0"/>
                        </a:spcAft>
                        <a:buNone/>
                      </a:pPr>
                      <a:r>
                        <a:rPr b="1" lang="en" sz="1600">
                          <a:solidFill>
                            <a:schemeClr val="dk1"/>
                          </a:solidFill>
                        </a:rPr>
                        <a:t>MSE for NN 2 layers Model: </a:t>
                      </a:r>
                      <a:r>
                        <a:rPr lang="en" sz="1600">
                          <a:solidFill>
                            <a:schemeClr val="dk1"/>
                          </a:solidFill>
                        </a:rPr>
                        <a:t>65652.52003491706</a:t>
                      </a:r>
                      <a:endParaRPr sz="1600">
                        <a:solidFill>
                          <a:schemeClr val="dk1"/>
                        </a:solidFill>
                      </a:endParaRPr>
                    </a:p>
                    <a:p>
                      <a:pPr indent="0" lvl="0" marL="0" rtl="0" algn="l">
                        <a:lnSpc>
                          <a:spcPct val="115000"/>
                        </a:lnSpc>
                        <a:spcBef>
                          <a:spcPts val="0"/>
                        </a:spcBef>
                        <a:spcAft>
                          <a:spcPts val="0"/>
                        </a:spcAft>
                        <a:buNone/>
                      </a:pPr>
                      <a:r>
                        <a:rPr b="1" lang="en" sz="1600">
                          <a:solidFill>
                            <a:schemeClr val="dk1"/>
                          </a:solidFill>
                        </a:rPr>
                        <a:t>MSE for DResNet 3 layers Model: </a:t>
                      </a:r>
                      <a:r>
                        <a:rPr lang="en" sz="1600">
                          <a:solidFill>
                            <a:schemeClr val="dk1"/>
                          </a:solidFill>
                        </a:rPr>
                        <a:t>84365.82704451475</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*We ran this several times and got different results, but the GBT and 1-layer NN always tended to outperform the others. The file size is too big to effectively shuffle. </a:t>
                      </a:r>
                      <a:endParaRPr sz="1600">
                        <a:solidFill>
                          <a:schemeClr val="dk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Reflections: </a:t>
            </a:r>
            <a:endParaRPr/>
          </a:p>
        </p:txBody>
      </p:sp>
      <p:sp>
        <p:nvSpPr>
          <p:cNvPr id="218" name="Google Shape;218;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It makes sense that this system </a:t>
            </a:r>
            <a:r>
              <a:rPr lang="en"/>
              <a:t>performed</a:t>
            </a:r>
            <a:r>
              <a:rPr lang="en"/>
              <a:t> far better on tabular data — we know that neural networks don’t necessarily perform well.</a:t>
            </a:r>
            <a:endParaRPr/>
          </a:p>
          <a:p>
            <a:pPr indent="0" lvl="0" marL="0" rtl="0" algn="l">
              <a:spcBef>
                <a:spcPts val="1200"/>
              </a:spcBef>
              <a:spcAft>
                <a:spcPts val="0"/>
              </a:spcAft>
              <a:buNone/>
            </a:pPr>
            <a:r>
              <a:rPr lang="en"/>
              <a:t>It’s interesting that agency has such a high impact on 311 call response rate, but, perhaps more importantly, </a:t>
            </a:r>
            <a:r>
              <a:rPr b="1" lang="en"/>
              <a:t>location is not a primary driver of response times using most models. </a:t>
            </a:r>
            <a:endParaRPr b="1"/>
          </a:p>
          <a:p>
            <a:pPr indent="0" lvl="0" marL="0" rtl="0" algn="l">
              <a:spcBef>
                <a:spcPts val="1200"/>
              </a:spcBef>
              <a:spcAft>
                <a:spcPts val="0"/>
              </a:spcAft>
              <a:buNone/>
            </a:pPr>
            <a:r>
              <a:rPr lang="en"/>
              <a:t>The model is probably useful for determining if 311 will fix your issue in a few hours, half a day, or several days — but can’t necessarily give you an hour</a:t>
            </a:r>
            <a:r>
              <a:rPr lang="en"/>
              <a:t>-by-hour prediction. </a:t>
            </a:r>
            <a:endParaRPr/>
          </a:p>
          <a:p>
            <a:pPr indent="0" lvl="0" marL="0" rtl="0" algn="l">
              <a:spcBef>
                <a:spcPts val="1200"/>
              </a:spcBef>
              <a:spcAft>
                <a:spcPts val="1200"/>
              </a:spcAft>
              <a:buNone/>
            </a:pPr>
            <a:r>
              <a:rPr lang="en"/>
              <a:t>It’s interesting we got one neural network to perform basically as well as a Gradient Boosted Tree regressor!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does this matter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interested in providing a view into the efficacy of New York City agencies. </a:t>
            </a:r>
            <a:r>
              <a:rPr lang="en"/>
              <a:t>Understanding how fast an agency might respond to an issue can help inform people, in real time, about how reliable the city might be.</a:t>
            </a:r>
            <a:endParaRPr/>
          </a:p>
          <a:p>
            <a:pPr indent="-342900" lvl="0" marL="457200" rtl="0" algn="l">
              <a:spcBef>
                <a:spcPts val="0"/>
              </a:spcBef>
              <a:spcAft>
                <a:spcPts val="0"/>
              </a:spcAft>
              <a:buSzPts val="1800"/>
              <a:buChar char="❏"/>
            </a:pPr>
            <a:r>
              <a:rPr lang="en"/>
              <a:t>This research might also give us insight into whether the city is serving some locations, or certain types of complaints, more quickly than others. </a:t>
            </a:r>
            <a:endParaRPr/>
          </a:p>
          <a:p>
            <a:pPr indent="-342900" lvl="0" marL="457200" rtl="0" algn="l">
              <a:spcBef>
                <a:spcPts val="0"/>
              </a:spcBef>
              <a:spcAft>
                <a:spcPts val="0"/>
              </a:spcAft>
              <a:buSzPts val="1800"/>
              <a:buChar char="❏"/>
            </a:pPr>
            <a:r>
              <a:rPr lang="en"/>
              <a:t>We might find errors in the data to inform city officials — we actually did find potential errors!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data: New York’s Open Data repository</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part of the NYC Open Data </a:t>
            </a:r>
            <a:r>
              <a:rPr lang="en"/>
              <a:t>initiative</a:t>
            </a:r>
            <a:r>
              <a:rPr lang="en"/>
              <a:t>, New York City has been collecting data on 311 response times </a:t>
            </a:r>
            <a:r>
              <a:rPr lang="en"/>
              <a:t>since</a:t>
            </a:r>
            <a:r>
              <a:rPr lang="en"/>
              <a:t> 2010.</a:t>
            </a:r>
            <a:endParaRPr/>
          </a:p>
          <a:p>
            <a:pPr indent="-342900" lvl="0" marL="457200" rtl="0" algn="l">
              <a:spcBef>
                <a:spcPts val="0"/>
              </a:spcBef>
              <a:spcAft>
                <a:spcPts val="0"/>
              </a:spcAft>
              <a:buSzPts val="1800"/>
              <a:buChar char="❏"/>
            </a:pPr>
            <a:r>
              <a:rPr lang="en"/>
              <a:t>Updated daily, this database includes more than 35 million requests that have been called into 311 — ensuring there is plenty of data available for testing, training, and validation. </a:t>
            </a:r>
            <a:endParaRPr/>
          </a:p>
          <a:p>
            <a:pPr indent="-342900" lvl="0" marL="457200" rtl="0" algn="l">
              <a:spcBef>
                <a:spcPts val="0"/>
              </a:spcBef>
              <a:spcAft>
                <a:spcPts val="0"/>
              </a:spcAft>
              <a:buSzPts val="1800"/>
              <a:buChar char="❏"/>
            </a:pPr>
            <a:r>
              <a:rPr lang="en"/>
              <a:t>Features include location, the type of complaint, the </a:t>
            </a:r>
            <a:r>
              <a:rPr lang="en"/>
              <a:t>responding</a:t>
            </a:r>
            <a:r>
              <a:rPr lang="en"/>
              <a:t> agency, a description of the complaint, borough. </a:t>
            </a:r>
            <a:endParaRPr/>
          </a:p>
          <a:p>
            <a:pPr indent="-342900" lvl="0" marL="457200" rtl="0" algn="l">
              <a:spcBef>
                <a:spcPts val="0"/>
              </a:spcBef>
              <a:spcAft>
                <a:spcPts val="0"/>
              </a:spcAft>
              <a:buSzPts val="1800"/>
              <a:buChar char="❏"/>
            </a:pPr>
            <a:r>
              <a:rPr lang="en"/>
              <a:t>This data is produced automatically. </a:t>
            </a:r>
            <a:endParaRPr/>
          </a:p>
          <a:p>
            <a:pPr indent="-342900" lvl="0" marL="457200" rtl="0" algn="l">
              <a:spcBef>
                <a:spcPts val="0"/>
              </a:spcBef>
              <a:spcAft>
                <a:spcPts val="0"/>
              </a:spcAft>
              <a:buSzPts val="1800"/>
              <a:buChar char="❏"/>
            </a:pPr>
            <a:r>
              <a:rPr lang="en"/>
              <a:t>We worked with about 500,000 samples.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938175" y="152400"/>
            <a:ext cx="516462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52400" y="152400"/>
            <a:ext cx="8839202" cy="452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62550" y="423950"/>
            <a:ext cx="8956326" cy="433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selection </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There were about 40 options for features. Many of these features were redundant (for instance, there were multiple cells for longitude and latitude, as well as two different columns representing the city agency responding).</a:t>
            </a:r>
            <a:endParaRPr/>
          </a:p>
          <a:p>
            <a:pPr indent="0" lvl="0" marL="0" rtl="0" algn="l">
              <a:spcBef>
                <a:spcPts val="1200"/>
              </a:spcBef>
              <a:spcAft>
                <a:spcPts val="0"/>
              </a:spcAft>
              <a:buNone/>
            </a:pPr>
            <a:r>
              <a:rPr lang="en"/>
              <a:t>Some of these features were almost always null because they only applied to very specific circumstances (like 311 requests that involved a taxi service). </a:t>
            </a:r>
            <a:endParaRPr/>
          </a:p>
          <a:p>
            <a:pPr indent="0" lvl="0" marL="0" rtl="0" algn="l">
              <a:spcBef>
                <a:spcPts val="1200"/>
              </a:spcBef>
              <a:spcAft>
                <a:spcPts val="0"/>
              </a:spcAft>
              <a:buNone/>
            </a:pPr>
            <a:r>
              <a:rPr lang="en"/>
              <a:t>We also remove a call ID number, since that number was essentially meaningless. </a:t>
            </a:r>
            <a:endParaRPr/>
          </a:p>
          <a:p>
            <a:pPr indent="0" lvl="0" marL="0" rtl="0" algn="l">
              <a:spcBef>
                <a:spcPts val="1200"/>
              </a:spcBef>
              <a:spcAft>
                <a:spcPts val="1200"/>
              </a:spcAft>
              <a:buNone/>
            </a:pPr>
            <a:r>
              <a:rPr lang="en"/>
              <a:t>We converted two dates, the date a complaint was created and the date it was resolved, into a new metric: hours passed between complaint created and resolved.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Error in NYC Open Data </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completing our research, we discovered that at least 2,000 — we are working with sample data, so the real number may be higher — reports filed by or about the Department of Transportation have </a:t>
            </a:r>
            <a:r>
              <a:rPr lang="en"/>
              <a:t>errors. </a:t>
            </a:r>
            <a:endParaRPr/>
          </a:p>
          <a:p>
            <a:pPr indent="0" lvl="0" marL="0" rtl="0" algn="l">
              <a:spcBef>
                <a:spcPts val="1200"/>
              </a:spcBef>
              <a:spcAft>
                <a:spcPts val="0"/>
              </a:spcAft>
              <a:buNone/>
            </a:pPr>
            <a:r>
              <a:rPr lang="en"/>
              <a:t>We discovered this issue because we created a “Time Elapsed” feature from a “Created” and “Resolve” data feature — and realize we were getting theoretically impossible negative time elapsed values. </a:t>
            </a:r>
            <a:endParaRPr/>
          </a:p>
          <a:p>
            <a:pPr indent="0" lvl="0" marL="0" rtl="0" algn="l">
              <a:spcBef>
                <a:spcPts val="1200"/>
              </a:spcBef>
              <a:spcAft>
                <a:spcPts val="1200"/>
              </a:spcAft>
              <a:buNone/>
            </a:pPr>
            <a:r>
              <a:rPr lang="en"/>
              <a:t>We decided to drop any scenario in which this happened, but future research could involve alerting NYC DOT of the issue and investigating.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