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72" r:id="rId3"/>
    <p:sldId id="289" r:id="rId4"/>
    <p:sldId id="285" r:id="rId5"/>
    <p:sldId id="287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DBE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6056B-94DB-4BB7-A503-F788DC9C7B56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0EA2-3200-4543-9BC0-1063318EA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AA7F3-FFAD-471F-9AB7-C22705673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C03D90-0F8F-4EBD-A867-A22F0D59F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71A5E-88A0-4198-A799-E96680DD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E213-3A1A-4AB5-9CC2-C94C3D1A9BDC}" type="datetime1">
              <a:rPr lang="es-CO" smtClean="0"/>
              <a:t>24/10/2021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A982FA-172B-4310-AD0B-18D99060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DE0EE-8018-4C8C-BEE4-27A9BD5E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74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EB28A-75C6-4998-A7F7-6C5FB8BD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E9CF10-BA27-40D7-BEE8-C33DE2FBF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0DE8E2-6F71-4761-A57A-93B3F3D4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90C7-19AC-4242-B5D7-AD10417C8FB1}" type="datetime1">
              <a:rPr lang="es-CO" smtClean="0"/>
              <a:t>24/10/2021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1E612-789A-41D3-90C1-AE97C263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1303E-4155-4109-990F-C1597EC2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42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520998-54EC-479D-B7F9-03E070072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5BFA7D-CBC5-4052-A320-B2C25E757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35946-29C0-4679-9035-9396E6FE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A3E6-71EC-4B6C-A261-BCE730A6794B}" type="datetime1">
              <a:rPr lang="es-CO" smtClean="0"/>
              <a:t>24/10/2021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6FD0C5-08D0-4A05-B9FB-CBDA2B7B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1D2E2-7993-401C-B115-20333872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6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E3300-3C7B-43CD-9773-5127D61C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3F727-1C55-4E3A-BAFF-C989193B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05D874-37F4-4F04-8850-F7E567E9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AE3C-4070-4F5E-BEF3-202312C696C0}" type="datetime1">
              <a:rPr lang="es-CO" smtClean="0"/>
              <a:t>24/10/2021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36A656-783F-453F-8412-102E310D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F4B97-C09C-48F2-A004-E91C2697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126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1053C-CE59-4370-8012-12F230BD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2DC6BF-7D28-403D-BC27-BFB235BD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E0AA8-12D3-48C8-9759-58F90D71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FD8-B52A-4207-A462-AF29D2C77EB7}" type="datetime1">
              <a:rPr lang="es-CO" smtClean="0"/>
              <a:t>24/10/2021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E44F47-AD5E-491B-ABF2-76E13BAA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716DC-6484-412D-9F44-88CE06E2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917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F2026-BAE2-414A-BE7F-300B2026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CED84-9315-4A1C-9138-1923C80F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BC158-C435-414A-B752-A1163C0E7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3A87FB-AB20-44A4-8093-357EC1C0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D6F6-C001-4CB0-9379-C806026CAE54}" type="datetime1">
              <a:rPr lang="es-CO" smtClean="0"/>
              <a:t>24/10/2021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EFEE54-3320-43E0-BC5A-1B8B6EC9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4324E9-240A-49F9-A7D1-92A6035A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75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6650B-8AF0-445D-AD5D-A5D9C75F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8A2D26-E086-4B42-9CDE-EBABE8E4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7C9ABC-9D90-4DF1-BE21-2609F85F1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501963-537C-4870-BC3F-961643E31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CB5B08-926E-4161-BE14-280C48DA5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054133-1C57-4965-ACF5-8D11977D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06CD-40D1-43C2-925A-5CA70860610D}" type="datetime1">
              <a:rPr lang="es-CO" smtClean="0"/>
              <a:t>24/10/2021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16C9F7-0F36-43D7-AE1F-325AA410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64817-A3D4-4D68-800A-3A398548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01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C7DE1-89AF-40DE-B5CE-C33248CB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8D445C-1718-4303-937F-D7E71FCF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0BBB-7371-4217-A191-4BA21986A4D9}" type="datetime1">
              <a:rPr lang="es-CO" smtClean="0"/>
              <a:t>24/10/2021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8261A2-E2E1-41FA-93E2-584DA1DE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9E6876-0E90-485F-9486-6CD2F2C3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54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C8B630-86BB-431C-AFDF-4A93C72A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E6C0-1105-4230-9756-A2B4DBE75029}" type="datetime1">
              <a:rPr lang="es-CO" smtClean="0"/>
              <a:t>24/10/2021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B6C977-AAB9-4688-BE4D-87780FDA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B0EA1E-D3CF-4315-B246-A1039CE7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820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975DA-DC85-4252-B0AE-0107C78B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ACA2B-EBD6-46FC-8914-F82CBAC6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A5D698-BD6E-4C18-80E4-E3415D00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5663E-777A-4F3E-AC78-8EA318E4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54BF-9F68-474F-94FE-36BD7BD5EC44}" type="datetime1">
              <a:rPr lang="es-CO" smtClean="0"/>
              <a:t>24/10/2021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8489FE-2438-4111-858D-B479CF8F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00E2D0-E672-46BE-B1E0-9E77060C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47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2927F-6D32-4EF0-9520-6298D8AB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89C123-0F0D-45E8-926C-918650A96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0DB0A1-C818-44CB-A430-371CF8DF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897618-2801-40C4-A791-488259F5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FF29-111D-45D8-8E02-47FCA173B782}" type="datetime1">
              <a:rPr lang="es-CO" smtClean="0"/>
              <a:t>24/10/2021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D59A2-BF3A-4964-AFE6-936FCD5D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13557F-8B18-4AFE-8972-0CCD9C23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28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5C0B31-9777-4757-9155-640FCA62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3941BC-FEE6-48AB-B6BA-4D833B28E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BF11B-A8DA-4EB6-8CB1-2884644A2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310C0-D308-4C86-87C0-84459462C051}" type="datetime1">
              <a:rPr lang="es-CO" smtClean="0"/>
              <a:t>24/10/2021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B1855-6EF4-454C-B8AE-004674D7B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C1422-2717-4975-9115-4458CEDC0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FB25-9776-44DA-8729-6EC2DA6FE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006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294A6-01F0-48CF-9383-85AD5710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812" y="1370250"/>
            <a:ext cx="9144000" cy="679933"/>
          </a:xfrm>
        </p:spPr>
        <p:txBody>
          <a:bodyPr>
            <a:noAutofit/>
          </a:bodyPr>
          <a:lstStyle/>
          <a:p>
            <a:pPr algn="just"/>
            <a:r>
              <a:rPr lang="es-CO" sz="3200" dirty="0" smtClean="0">
                <a:solidFill>
                  <a:srgbClr val="43DBEF"/>
                </a:solidFill>
                <a:latin typeface="Trebuchet MS" panose="020B0603020202020204" pitchFamily="34" charset="0"/>
              </a:rPr>
              <a:t>Enfoque de análisis predictivo y visualización de datos para el proceso de toma decisiones en estrategias de marketing: un caso de estudio</a:t>
            </a:r>
            <a:endParaRPr lang="es-CO" sz="3200" dirty="0">
              <a:solidFill>
                <a:srgbClr val="43DBEF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20CFD23-DDFB-4AA9-838B-C6B1AA15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7746" y="5632039"/>
            <a:ext cx="6474740" cy="926093"/>
          </a:xfrm>
        </p:spPr>
        <p:txBody>
          <a:bodyPr>
            <a:normAutofit lnSpcReduction="10000"/>
          </a:bodyPr>
          <a:lstStyle/>
          <a:p>
            <a:r>
              <a:rPr lang="es-CO" sz="2600" dirty="0">
                <a:solidFill>
                  <a:schemeClr val="bg1"/>
                </a:solidFill>
              </a:rPr>
              <a:t>María Alejandra </a:t>
            </a:r>
            <a:r>
              <a:rPr lang="es-CO" sz="2600" dirty="0" smtClean="0">
                <a:solidFill>
                  <a:schemeClr val="bg1"/>
                </a:solidFill>
              </a:rPr>
              <a:t>Millán Hernández</a:t>
            </a:r>
          </a:p>
          <a:p>
            <a:r>
              <a:rPr lang="es-CO" sz="2600" dirty="0" smtClean="0">
                <a:solidFill>
                  <a:schemeClr val="bg1"/>
                </a:solidFill>
              </a:rPr>
              <a:t>«</a:t>
            </a:r>
            <a:r>
              <a:rPr lang="es-CO" sz="2600" dirty="0">
                <a:solidFill>
                  <a:schemeClr val="bg1"/>
                </a:solidFill>
              </a:rPr>
              <a:t>Proyecto Final </a:t>
            </a:r>
            <a:r>
              <a:rPr lang="es-CO" sz="2600" dirty="0" smtClean="0">
                <a:solidFill>
                  <a:schemeClr val="bg1"/>
                </a:solidFill>
              </a:rPr>
              <a:t>BIT»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Subtítulo 8">
            <a:extLst>
              <a:ext uri="{FF2B5EF4-FFF2-40B4-BE49-F238E27FC236}">
                <a16:creationId xmlns:a16="http://schemas.microsoft.com/office/drawing/2014/main" id="{F562DB67-A9BE-4BBF-92B1-33EFCA905E34}"/>
              </a:ext>
            </a:extLst>
          </p:cNvPr>
          <p:cNvSpPr txBox="1">
            <a:spLocks/>
          </p:cNvSpPr>
          <p:nvPr/>
        </p:nvSpPr>
        <p:spPr>
          <a:xfrm>
            <a:off x="4033184" y="5054333"/>
            <a:ext cx="3723861" cy="36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Source: </a:t>
            </a:r>
            <a:r>
              <a:rPr lang="en-US" sz="1600" dirty="0" smtClean="0">
                <a:solidFill>
                  <a:schemeClr val="bg1"/>
                </a:solidFill>
              </a:rPr>
              <a:t>Disney Plus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" r="4236" b="-1701"/>
          <a:stretch/>
        </p:blipFill>
        <p:spPr>
          <a:xfrm>
            <a:off x="3832272" y="2357508"/>
            <a:ext cx="4125686" cy="265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294A6-01F0-48CF-9383-85AD5710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8766"/>
            <a:ext cx="6485622" cy="6799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rgbClr val="43DBEF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1) The </a:t>
            </a:r>
            <a:r>
              <a:rPr lang="en-US" sz="2600" dirty="0">
                <a:solidFill>
                  <a:srgbClr val="43DBEF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workflow of the proposed method</a:t>
            </a:r>
            <a:endParaRPr lang="es-CO" sz="2600" dirty="0">
              <a:solidFill>
                <a:srgbClr val="43DBEF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8F6DA51D-E7E7-40B8-8811-D86479035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5474" b="-434"/>
          <a:stretch/>
        </p:blipFill>
        <p:spPr>
          <a:xfrm>
            <a:off x="993328" y="2035785"/>
            <a:ext cx="4748562" cy="3199687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663EC94-A9A5-4963-921D-2D5F8A76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2</a:t>
            </a:fld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AC6C08-D092-4482-B81F-63D955942D0D}"/>
              </a:ext>
            </a:extLst>
          </p:cNvPr>
          <p:cNvSpPr txBox="1"/>
          <p:nvPr/>
        </p:nvSpPr>
        <p:spPr>
          <a:xfrm>
            <a:off x="3083023" y="53530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Fig. 1.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D294A6-01F0-48CF-9383-85AD57106CFE}"/>
              </a:ext>
            </a:extLst>
          </p:cNvPr>
          <p:cNvSpPr txBox="1">
            <a:spLocks/>
          </p:cNvSpPr>
          <p:nvPr/>
        </p:nvSpPr>
        <p:spPr>
          <a:xfrm>
            <a:off x="5923893" y="665790"/>
            <a:ext cx="5890798" cy="6799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>
                <a:solidFill>
                  <a:srgbClr val="43DBEF"/>
                </a:solidFill>
                <a:latin typeface="Trebuchet MS" panose="020B0603020202020204" pitchFamily="34" charset="0"/>
                <a:ea typeface="Times New Roman" panose="02020603050405020304" pitchFamily="18" charset="0"/>
              </a:rPr>
              <a:t>2) Exploratory Data Analysis</a:t>
            </a:r>
            <a:endParaRPr lang="es-CO" sz="2600" dirty="0">
              <a:solidFill>
                <a:srgbClr val="43DBEF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1" t="43399" r="36493" b="19180"/>
          <a:stretch/>
        </p:blipFill>
        <p:spPr>
          <a:xfrm>
            <a:off x="6485622" y="2035785"/>
            <a:ext cx="5081451" cy="314196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2AC6C08-D092-4482-B81F-63D955942D0D}"/>
              </a:ext>
            </a:extLst>
          </p:cNvPr>
          <p:cNvSpPr txBox="1"/>
          <p:nvPr/>
        </p:nvSpPr>
        <p:spPr>
          <a:xfrm>
            <a:off x="8869292" y="53530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Fig. 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2.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294A6-01F0-48CF-9383-85AD5710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882" y="458759"/>
            <a:ext cx="10095915" cy="679933"/>
          </a:xfrm>
        </p:spPr>
        <p:txBody>
          <a:bodyPr>
            <a:no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43DBE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s-CO" sz="2600" b="0" i="0" u="none" strike="noStrike" cap="none" normalizeH="0" baseline="0" dirty="0" smtClean="0">
                <a:ln>
                  <a:noFill/>
                </a:ln>
                <a:solidFill>
                  <a:srgbClr val="43DB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 maximum Average Silhouette Width it is presented for </a:t>
            </a:r>
            <a:r>
              <a:rPr kumimoji="0" lang="en-US" altLang="es-CO" sz="2600" b="0" i="1" u="none" strike="noStrike" cap="none" normalizeH="0" baseline="0" dirty="0" smtClean="0">
                <a:ln>
                  <a:noFill/>
                </a:ln>
                <a:solidFill>
                  <a:srgbClr val="43DBEF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K=12</a:t>
            </a:r>
            <a:r>
              <a:rPr kumimoji="0" lang="en-US" altLang="es-CO" sz="2600" b="0" i="0" u="none" strike="noStrike" cap="none" normalizeH="0" baseline="0" dirty="0" smtClean="0">
                <a:ln>
                  <a:noFill/>
                </a:ln>
                <a:solidFill>
                  <a:srgbClr val="43DBEF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s-CO" sz="2600" b="0" i="0" u="none" strike="noStrike" cap="none" normalizeH="0" baseline="0" dirty="0" smtClean="0">
                <a:ln>
                  <a:noFill/>
                </a:ln>
                <a:solidFill>
                  <a:srgbClr val="43DB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clusters</a:t>
            </a:r>
            <a:endParaRPr lang="es-CO" sz="2600" dirty="0">
              <a:solidFill>
                <a:srgbClr val="43DBEF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18BE77D-9009-4C63-AC83-DC18D1E5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21" y="2943699"/>
            <a:ext cx="25840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CD88BE-3D54-4CBD-859A-026F24FA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3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FC417C-A17B-485C-AB7B-DE49D5C844BF}"/>
              </a:ext>
            </a:extLst>
          </p:cNvPr>
          <p:cNvSpPr txBox="1"/>
          <p:nvPr/>
        </p:nvSpPr>
        <p:spPr>
          <a:xfrm>
            <a:off x="1964831" y="6002610"/>
            <a:ext cx="879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Fig. 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3. </a:t>
            </a:r>
            <a:r>
              <a:rPr lang="en-US" sz="18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Elbow method and average silhouette for selection of cluster number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" r="9267" b="3297"/>
          <a:stretch/>
        </p:blipFill>
        <p:spPr>
          <a:xfrm>
            <a:off x="1350531" y="1301498"/>
            <a:ext cx="4493108" cy="453845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6374" r="9267" b="3297"/>
          <a:stretch/>
        </p:blipFill>
        <p:spPr>
          <a:xfrm>
            <a:off x="6171074" y="1301353"/>
            <a:ext cx="4428309" cy="45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294A6-01F0-48CF-9383-85AD5710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631" y="412174"/>
            <a:ext cx="10095915" cy="67993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43DB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following variables allow us to visualize the groups</a:t>
            </a:r>
            <a:endParaRPr lang="es-CO" sz="2800" dirty="0">
              <a:solidFill>
                <a:srgbClr val="43DBEF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18BE77D-9009-4C63-AC83-DC18D1E5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21" y="2943699"/>
            <a:ext cx="25840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A079B10-5A72-4E39-8C76-80E4995A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4</a:t>
            </a:fld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627C33-D462-49B7-BAC6-44B96BACAA0E}"/>
              </a:ext>
            </a:extLst>
          </p:cNvPr>
          <p:cNvSpPr txBox="1"/>
          <p:nvPr/>
        </p:nvSpPr>
        <p:spPr>
          <a:xfrm>
            <a:off x="2395323" y="5726093"/>
            <a:ext cx="37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Fig. 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4. Films Clusters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1" y="1642330"/>
            <a:ext cx="5588903" cy="382310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9627C33-D462-49B7-BAC6-44B96BACAA0E}"/>
              </a:ext>
            </a:extLst>
          </p:cNvPr>
          <p:cNvSpPr txBox="1"/>
          <p:nvPr/>
        </p:nvSpPr>
        <p:spPr>
          <a:xfrm>
            <a:off x="6895081" y="5710019"/>
            <a:ext cx="377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Fig. 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5. 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Clusters 0 and 3 identified as good for the strategy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0" t="42011" r="41429" b="22416"/>
          <a:stretch/>
        </p:blipFill>
        <p:spPr>
          <a:xfrm>
            <a:off x="6823201" y="1521025"/>
            <a:ext cx="3574797" cy="208563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1" t="32309" r="41299" b="31887"/>
          <a:stretch/>
        </p:blipFill>
        <p:spPr>
          <a:xfrm>
            <a:off x="6823201" y="3658913"/>
            <a:ext cx="3574797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850143" y="673743"/>
            <a:ext cx="14024708" cy="59683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43DBEF"/>
                </a:solidFill>
                <a:latin typeface="Trebuchet MS" panose="020B0603020202020204" pitchFamily="34" charset="0"/>
              </a:rPr>
              <a:t>Films </a:t>
            </a:r>
            <a:r>
              <a:rPr lang="en-US" sz="2800" dirty="0">
                <a:solidFill>
                  <a:srgbClr val="43DBEF"/>
                </a:solidFill>
                <a:latin typeface="Trebuchet MS" panose="020B0603020202020204" pitchFamily="34" charset="0"/>
              </a:rPr>
              <a:t>by </a:t>
            </a:r>
            <a:r>
              <a:rPr lang="en-US" sz="2800" dirty="0" smtClean="0">
                <a:solidFill>
                  <a:srgbClr val="43DBEF"/>
                </a:solidFill>
                <a:latin typeface="Trebuchet MS" panose="020B0603020202020204" pitchFamily="34" charset="0"/>
              </a:rPr>
              <a:t>the chosen clusters </a:t>
            </a:r>
            <a:r>
              <a:rPr lang="en-US" sz="2800" dirty="0">
                <a:solidFill>
                  <a:srgbClr val="43DBEF"/>
                </a:solidFill>
                <a:latin typeface="Trebuchet MS" panose="020B0603020202020204" pitchFamily="34" charset="0"/>
              </a:rPr>
              <a:t>considering features of each one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FB25-9776-44DA-8729-6EC2DA6FEB04}" type="slidenum">
              <a:rPr lang="es-CO" smtClean="0"/>
              <a:t>5</a:t>
            </a:fld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9627C33-D462-49B7-BAC6-44B96BACAA0E}"/>
              </a:ext>
            </a:extLst>
          </p:cNvPr>
          <p:cNvSpPr txBox="1"/>
          <p:nvPr/>
        </p:nvSpPr>
        <p:spPr>
          <a:xfrm>
            <a:off x="4246901" y="4692341"/>
            <a:ext cx="427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Fig. 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6. </a:t>
            </a: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Example 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of films 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by </a:t>
            </a: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clusters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13407"/>
              </p:ext>
            </p:extLst>
          </p:nvPr>
        </p:nvGraphicFramePr>
        <p:xfrm>
          <a:off x="2098211" y="2287208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309">
                  <a:extLst>
                    <a:ext uri="{9D8B030D-6E8A-4147-A177-3AD203B41FA5}">
                      <a16:colId xmlns:a16="http://schemas.microsoft.com/office/drawing/2014/main" val="146495238"/>
                    </a:ext>
                  </a:extLst>
                </a:gridCol>
                <a:gridCol w="5731691">
                  <a:extLst>
                    <a:ext uri="{9D8B030D-6E8A-4147-A177-3AD203B41FA5}">
                      <a16:colId xmlns:a16="http://schemas.microsoft.com/office/drawing/2014/main" val="279732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Clúster</a:t>
                      </a:r>
                      <a:endParaRPr lang="es-CO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Title</a:t>
                      </a:r>
                      <a:endParaRPr lang="es-CO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0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Trebuchet MS" panose="020B0603020202020204" pitchFamily="34" charset="0"/>
                        </a:rPr>
                        <a:t>0</a:t>
                      </a:r>
                      <a:endParaRPr lang="es-CO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Trebuchet MS" panose="020B0603020202020204" pitchFamily="34" charset="0"/>
                        </a:rPr>
                        <a:t>Blackbeard's Ghost</a:t>
                      </a:r>
                      <a:endParaRPr lang="es-CO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9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Trebuchet MS" panose="020B0603020202020204" pitchFamily="34" charset="0"/>
                        </a:rPr>
                        <a:t>0</a:t>
                      </a:r>
                      <a:endParaRPr lang="es-CO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The Strongest Man in the World</a:t>
                      </a:r>
                      <a:endParaRPr lang="es-CO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39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Trebuchet MS" panose="020B0603020202020204" pitchFamily="34" charset="0"/>
                        </a:rPr>
                        <a:t>3</a:t>
                      </a:r>
                      <a:endParaRPr lang="es-CO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Trebuchet MS" panose="020B0603020202020204" pitchFamily="34" charset="0"/>
                        </a:rPr>
                        <a:t>The Love Bug</a:t>
                      </a:r>
                      <a:endParaRPr lang="es-CO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4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Trebuchet MS" panose="020B0603020202020204" pitchFamily="34" charset="0"/>
                        </a:rPr>
                        <a:t>3</a:t>
                      </a:r>
                      <a:endParaRPr lang="es-CO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The Island at the Top of the World</a:t>
                      </a:r>
                      <a:endParaRPr lang="es-CO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2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4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2658</TotalTime>
  <Words>162</Words>
  <Application>Microsoft Office PowerPoint</Application>
  <PresentationFormat>Panorámica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Trebuchet MS</vt:lpstr>
      <vt:lpstr>Tema de Office</vt:lpstr>
      <vt:lpstr>Enfoque de análisis predictivo y visualización de datos para el proceso de toma decisiones en estrategias de marketing: un caso de estudio</vt:lpstr>
      <vt:lpstr>1) The workflow of the proposed method</vt:lpstr>
      <vt:lpstr>. The maximum Average Silhouette Width it is presented for K=12 clusters</vt:lpstr>
      <vt:lpstr>The following variables allow us to visualize the groups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and data visualization approach for decision processes in marketing strategies: a case of study</dc:title>
  <dc:creator>Maria Alejandra Millan Hernandez</dc:creator>
  <cp:lastModifiedBy>Maria Alejandra Millan Hernandez</cp:lastModifiedBy>
  <cp:revision>90</cp:revision>
  <dcterms:created xsi:type="dcterms:W3CDTF">2020-09-28T21:24:51Z</dcterms:created>
  <dcterms:modified xsi:type="dcterms:W3CDTF">2021-10-24T23:41:26Z</dcterms:modified>
</cp:coreProperties>
</file>