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4"/>
  </p:notesMasterIdLst>
  <p:sldIdLst>
    <p:sldId id="256" r:id="rId2"/>
    <p:sldId id="257" r:id="rId3"/>
    <p:sldId id="258" r:id="rId4"/>
    <p:sldId id="259" r:id="rId5"/>
    <p:sldId id="260" r:id="rId6"/>
    <p:sldId id="262" r:id="rId7"/>
    <p:sldId id="264" r:id="rId8"/>
    <p:sldId id="263" r:id="rId9"/>
    <p:sldId id="261" r:id="rId10"/>
    <p:sldId id="266" r:id="rId11"/>
    <p:sldId id="267"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82350"/>
  </p:normalViewPr>
  <p:slideViewPr>
    <p:cSldViewPr snapToGrid="0">
      <p:cViewPr>
        <p:scale>
          <a:sx n="121" d="100"/>
          <a:sy n="121" d="100"/>
        </p:scale>
        <p:origin x="151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0D395-8CA9-9D40-AEDE-5FD3EFA17B46}" type="datetimeFigureOut">
              <a:rPr kumimoji="1" lang="zh-TW" altLang="en-US" smtClean="0"/>
              <a:t>2023/3/21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1693E-1361-CB47-8394-5A3701EEC131}" type="slidenum">
              <a:rPr kumimoji="1" lang="zh-TW" altLang="en-US" smtClean="0"/>
              <a:t>‹#›</a:t>
            </a:fld>
            <a:endParaRPr kumimoji="1" lang="zh-TW" altLang="en-US"/>
          </a:p>
        </p:txBody>
      </p:sp>
    </p:spTree>
    <p:extLst>
      <p:ext uri="{BB962C8B-B14F-4D97-AF65-F5344CB8AC3E}">
        <p14:creationId xmlns:p14="http://schemas.microsoft.com/office/powerpoint/2010/main" val="146571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本文回顧了近紅外和中紅外技術與化學計量學和機器學習工具以及預處理轉換和變量選擇策略相結合的最新發展，以診斷土壤物理和化學性質。</a:t>
            </a:r>
            <a:endParaRPr kumimoji="1" lang="zh-TW" altLang="en-US" dirty="0"/>
          </a:p>
        </p:txBody>
      </p:sp>
      <p:sp>
        <p:nvSpPr>
          <p:cNvPr id="4" name="投影片編號版面配置區 3"/>
          <p:cNvSpPr>
            <a:spLocks noGrp="1"/>
          </p:cNvSpPr>
          <p:nvPr>
            <p:ph type="sldNum" sz="quarter" idx="5"/>
          </p:nvPr>
        </p:nvSpPr>
        <p:spPr/>
        <p:txBody>
          <a:bodyPr/>
          <a:lstStyle/>
          <a:p>
            <a:fld id="{CBA1693E-1361-CB47-8394-5A3701EEC131}" type="slidenum">
              <a:rPr kumimoji="1" lang="zh-TW" altLang="en-US" smtClean="0"/>
              <a:t>3</a:t>
            </a:fld>
            <a:endParaRPr kumimoji="1" lang="zh-TW" altLang="en-US"/>
          </a:p>
        </p:txBody>
      </p:sp>
    </p:spTree>
    <p:extLst>
      <p:ext uri="{BB962C8B-B14F-4D97-AF65-F5344CB8AC3E}">
        <p14:creationId xmlns:p14="http://schemas.microsoft.com/office/powerpoint/2010/main" val="412878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研究結論是，機器學習技術，如</a:t>
            </a:r>
            <a:r>
              <a:rPr lang="en" altLang="zh-TW" dirty="0"/>
              <a:t>RR</a:t>
            </a:r>
            <a:r>
              <a:rPr lang="zh-TW" altLang="en-US" dirty="0"/>
              <a:t>和</a:t>
            </a:r>
            <a:r>
              <a:rPr lang="en" altLang="zh-TW" dirty="0"/>
              <a:t>ANN</a:t>
            </a:r>
            <a:r>
              <a:rPr lang="zh-TW" altLang="en" dirty="0"/>
              <a:t>，</a:t>
            </a:r>
            <a:r>
              <a:rPr lang="zh-TW" altLang="en-US" dirty="0"/>
              <a:t>結合</a:t>
            </a:r>
            <a:r>
              <a:rPr lang="en" altLang="zh-TW" dirty="0"/>
              <a:t>Vis-NIR</a:t>
            </a:r>
            <a:r>
              <a:rPr lang="zh-TW" altLang="en-US" dirty="0"/>
              <a:t>光譜數據，可以提供精確的預測。類似的研究</a:t>
            </a:r>
            <a:r>
              <a:rPr lang="en-US" altLang="zh-TW" dirty="0"/>
              <a:t>[62]</a:t>
            </a:r>
            <a:r>
              <a:rPr lang="zh-TW" altLang="en-US" dirty="0"/>
              <a:t>測試了將</a:t>
            </a:r>
            <a:r>
              <a:rPr lang="en" altLang="zh-TW" dirty="0"/>
              <a:t>PLS</a:t>
            </a:r>
            <a:r>
              <a:rPr lang="zh-TW" altLang="en-US" dirty="0"/>
              <a:t>與</a:t>
            </a:r>
            <a:r>
              <a:rPr lang="en" altLang="zh-TW" dirty="0"/>
              <a:t>NIR</a:t>
            </a:r>
            <a:r>
              <a:rPr lang="zh-TW" altLang="en-US" dirty="0"/>
              <a:t>和</a:t>
            </a:r>
            <a:r>
              <a:rPr lang="en" altLang="zh-TW" dirty="0"/>
              <a:t>Vis-NIR</a:t>
            </a:r>
            <a:r>
              <a:rPr lang="zh-TW" altLang="en-US" dirty="0"/>
              <a:t>技術結合作為土壤多營養元素可用性指標的準確性。</a:t>
            </a:r>
            <a:r>
              <a:rPr lang="en" altLang="zh-TW" dirty="0"/>
              <a:t>PLS-Vis-NIR</a:t>
            </a:r>
            <a:r>
              <a:rPr lang="zh-TW" altLang="en-US" dirty="0"/>
              <a:t>的耦合被證明是相關的，因為它可以精確地預測植物可利用的</a:t>
            </a:r>
            <a:r>
              <a:rPr lang="en" altLang="zh-TW" dirty="0"/>
              <a:t>P</a:t>
            </a:r>
            <a:r>
              <a:rPr lang="zh-TW" altLang="en" dirty="0"/>
              <a:t>、</a:t>
            </a:r>
            <a:r>
              <a:rPr lang="en" altLang="zh-TW" dirty="0"/>
              <a:t>Ca</a:t>
            </a:r>
            <a:r>
              <a:rPr lang="zh-TW" altLang="en" dirty="0"/>
              <a:t>、</a:t>
            </a:r>
            <a:r>
              <a:rPr lang="en" altLang="zh-TW" dirty="0"/>
              <a:t>Mg</a:t>
            </a:r>
            <a:r>
              <a:rPr lang="zh-TW" altLang="en-US" dirty="0"/>
              <a:t>和</a:t>
            </a:r>
            <a:r>
              <a:rPr lang="en" altLang="zh-TW" dirty="0"/>
              <a:t>K.</a:t>
            </a:r>
            <a:endParaRPr kumimoji="1" lang="zh-TW" altLang="en-US" dirty="0"/>
          </a:p>
        </p:txBody>
      </p:sp>
      <p:sp>
        <p:nvSpPr>
          <p:cNvPr id="4" name="投影片編號版面配置區 3"/>
          <p:cNvSpPr>
            <a:spLocks noGrp="1"/>
          </p:cNvSpPr>
          <p:nvPr>
            <p:ph type="sldNum" sz="quarter" idx="5"/>
          </p:nvPr>
        </p:nvSpPr>
        <p:spPr/>
        <p:txBody>
          <a:bodyPr/>
          <a:lstStyle/>
          <a:p>
            <a:fld id="{CBA1693E-1361-CB47-8394-5A3701EEC131}" type="slidenum">
              <a:rPr kumimoji="1" lang="zh-TW" altLang="en-US" smtClean="0"/>
              <a:t>9</a:t>
            </a:fld>
            <a:endParaRPr kumimoji="1" lang="zh-TW" altLang="en-US"/>
          </a:p>
        </p:txBody>
      </p:sp>
    </p:spTree>
    <p:extLst>
      <p:ext uri="{BB962C8B-B14F-4D97-AF65-F5344CB8AC3E}">
        <p14:creationId xmlns:p14="http://schemas.microsoft.com/office/powerpoint/2010/main" val="198566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研究結論是，機器學習技術，如</a:t>
            </a:r>
            <a:r>
              <a:rPr lang="en" altLang="zh-TW" dirty="0"/>
              <a:t>RR</a:t>
            </a:r>
            <a:r>
              <a:rPr lang="zh-TW" altLang="en-US" dirty="0"/>
              <a:t>和</a:t>
            </a:r>
            <a:r>
              <a:rPr lang="en" altLang="zh-TW" dirty="0"/>
              <a:t>ANN</a:t>
            </a:r>
            <a:r>
              <a:rPr lang="zh-TW" altLang="en" dirty="0"/>
              <a:t>，</a:t>
            </a:r>
            <a:r>
              <a:rPr lang="zh-TW" altLang="en-US" dirty="0"/>
              <a:t>結合</a:t>
            </a:r>
            <a:r>
              <a:rPr lang="en" altLang="zh-TW" dirty="0"/>
              <a:t>Vis-NIR</a:t>
            </a:r>
            <a:r>
              <a:rPr lang="zh-TW" altLang="en-US" dirty="0"/>
              <a:t>光譜數據，可以提供精確的預測。類似的研究</a:t>
            </a:r>
            <a:r>
              <a:rPr lang="en-US" altLang="zh-TW" dirty="0"/>
              <a:t>[62]</a:t>
            </a:r>
            <a:r>
              <a:rPr lang="zh-TW" altLang="en-US" dirty="0"/>
              <a:t>測試了將</a:t>
            </a:r>
            <a:r>
              <a:rPr lang="en" altLang="zh-TW" dirty="0"/>
              <a:t>PLS</a:t>
            </a:r>
            <a:r>
              <a:rPr lang="zh-TW" altLang="en-US" dirty="0"/>
              <a:t>與</a:t>
            </a:r>
            <a:r>
              <a:rPr lang="en" altLang="zh-TW" dirty="0"/>
              <a:t>NIR</a:t>
            </a:r>
            <a:r>
              <a:rPr lang="zh-TW" altLang="en-US" dirty="0"/>
              <a:t>和</a:t>
            </a:r>
            <a:r>
              <a:rPr lang="en" altLang="zh-TW" dirty="0"/>
              <a:t>Vis-NIR</a:t>
            </a:r>
            <a:r>
              <a:rPr lang="zh-TW" altLang="en-US" dirty="0"/>
              <a:t>技術結合作為土壤多營養元素可用性指標的準確性。</a:t>
            </a:r>
            <a:r>
              <a:rPr lang="en" altLang="zh-TW" dirty="0"/>
              <a:t>PLS-Vis-NIR</a:t>
            </a:r>
            <a:r>
              <a:rPr lang="zh-TW" altLang="en-US" dirty="0"/>
              <a:t>的耦合被證明是相關的，因為它可以精確地預測植物可利用的</a:t>
            </a:r>
            <a:r>
              <a:rPr lang="en" altLang="zh-TW" dirty="0"/>
              <a:t>P</a:t>
            </a:r>
            <a:r>
              <a:rPr lang="zh-TW" altLang="en" dirty="0"/>
              <a:t>、</a:t>
            </a:r>
            <a:r>
              <a:rPr lang="en" altLang="zh-TW" dirty="0"/>
              <a:t>Ca</a:t>
            </a:r>
            <a:r>
              <a:rPr lang="zh-TW" altLang="en" dirty="0"/>
              <a:t>、</a:t>
            </a:r>
            <a:r>
              <a:rPr lang="en" altLang="zh-TW" dirty="0"/>
              <a:t>Mg</a:t>
            </a:r>
            <a:r>
              <a:rPr lang="zh-TW" altLang="en-US" dirty="0"/>
              <a:t>和</a:t>
            </a:r>
            <a:r>
              <a:rPr lang="en" altLang="zh-TW" dirty="0"/>
              <a:t>K.</a:t>
            </a:r>
            <a:endParaRPr kumimoji="1" lang="zh-TW" altLang="en-US" dirty="0"/>
          </a:p>
        </p:txBody>
      </p:sp>
      <p:sp>
        <p:nvSpPr>
          <p:cNvPr id="4" name="投影片編號版面配置區 3"/>
          <p:cNvSpPr>
            <a:spLocks noGrp="1"/>
          </p:cNvSpPr>
          <p:nvPr>
            <p:ph type="sldNum" sz="quarter" idx="5"/>
          </p:nvPr>
        </p:nvSpPr>
        <p:spPr/>
        <p:txBody>
          <a:bodyPr/>
          <a:lstStyle/>
          <a:p>
            <a:fld id="{CBA1693E-1361-CB47-8394-5A3701EEC131}" type="slidenum">
              <a:rPr kumimoji="1" lang="zh-TW" altLang="en-US" smtClean="0"/>
              <a:t>10</a:t>
            </a:fld>
            <a:endParaRPr kumimoji="1" lang="zh-TW" altLang="en-US"/>
          </a:p>
        </p:txBody>
      </p:sp>
    </p:spTree>
    <p:extLst>
      <p:ext uri="{BB962C8B-B14F-4D97-AF65-F5344CB8AC3E}">
        <p14:creationId xmlns:p14="http://schemas.microsoft.com/office/powerpoint/2010/main" val="90480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研究結論是，機器學習技術，如</a:t>
            </a:r>
            <a:r>
              <a:rPr lang="en" altLang="zh-TW" dirty="0"/>
              <a:t>RR</a:t>
            </a:r>
            <a:r>
              <a:rPr lang="zh-TW" altLang="en-US" dirty="0"/>
              <a:t>和</a:t>
            </a:r>
            <a:r>
              <a:rPr lang="en" altLang="zh-TW" dirty="0"/>
              <a:t>ANN</a:t>
            </a:r>
            <a:r>
              <a:rPr lang="zh-TW" altLang="en" dirty="0"/>
              <a:t>，</a:t>
            </a:r>
            <a:r>
              <a:rPr lang="zh-TW" altLang="en-US" dirty="0"/>
              <a:t>結合</a:t>
            </a:r>
            <a:r>
              <a:rPr lang="en" altLang="zh-TW" dirty="0"/>
              <a:t>Vis-NIR</a:t>
            </a:r>
            <a:r>
              <a:rPr lang="zh-TW" altLang="en-US" dirty="0"/>
              <a:t>光譜數據，可以提供精確的預測。類似的研究</a:t>
            </a:r>
            <a:r>
              <a:rPr lang="en-US" altLang="zh-TW" dirty="0"/>
              <a:t>[62]</a:t>
            </a:r>
            <a:r>
              <a:rPr lang="zh-TW" altLang="en-US" dirty="0"/>
              <a:t>測試了將</a:t>
            </a:r>
            <a:r>
              <a:rPr lang="en" altLang="zh-TW" dirty="0"/>
              <a:t>PLS</a:t>
            </a:r>
            <a:r>
              <a:rPr lang="zh-TW" altLang="en-US" dirty="0"/>
              <a:t>與</a:t>
            </a:r>
            <a:r>
              <a:rPr lang="en" altLang="zh-TW" dirty="0"/>
              <a:t>NIR</a:t>
            </a:r>
            <a:r>
              <a:rPr lang="zh-TW" altLang="en-US" dirty="0"/>
              <a:t>和</a:t>
            </a:r>
            <a:r>
              <a:rPr lang="en" altLang="zh-TW" dirty="0"/>
              <a:t>Vis-NIR</a:t>
            </a:r>
            <a:r>
              <a:rPr lang="zh-TW" altLang="en-US" dirty="0"/>
              <a:t>技術結合作為土壤多營養元素可用性指標的準確性。</a:t>
            </a:r>
            <a:r>
              <a:rPr lang="en" altLang="zh-TW" dirty="0"/>
              <a:t>PLS-Vis-NIR</a:t>
            </a:r>
            <a:r>
              <a:rPr lang="zh-TW" altLang="en-US" dirty="0"/>
              <a:t>的耦合被證明是相關的，因為它可以精確地預測植物可利用的</a:t>
            </a:r>
            <a:r>
              <a:rPr lang="en" altLang="zh-TW" dirty="0"/>
              <a:t>P</a:t>
            </a:r>
            <a:r>
              <a:rPr lang="zh-TW" altLang="en" dirty="0"/>
              <a:t>、</a:t>
            </a:r>
            <a:r>
              <a:rPr lang="en" altLang="zh-TW" dirty="0"/>
              <a:t>Ca</a:t>
            </a:r>
            <a:r>
              <a:rPr lang="zh-TW" altLang="en" dirty="0"/>
              <a:t>、</a:t>
            </a:r>
            <a:r>
              <a:rPr lang="en" altLang="zh-TW" dirty="0"/>
              <a:t>Mg</a:t>
            </a:r>
            <a:r>
              <a:rPr lang="zh-TW" altLang="en-US" dirty="0"/>
              <a:t>和</a:t>
            </a:r>
            <a:r>
              <a:rPr lang="en" altLang="zh-TW" dirty="0"/>
              <a:t>K.</a:t>
            </a:r>
            <a:endParaRPr kumimoji="1" lang="zh-TW" altLang="en-US" dirty="0"/>
          </a:p>
        </p:txBody>
      </p:sp>
      <p:sp>
        <p:nvSpPr>
          <p:cNvPr id="4" name="投影片編號版面配置區 3"/>
          <p:cNvSpPr>
            <a:spLocks noGrp="1"/>
          </p:cNvSpPr>
          <p:nvPr>
            <p:ph type="sldNum" sz="quarter" idx="5"/>
          </p:nvPr>
        </p:nvSpPr>
        <p:spPr/>
        <p:txBody>
          <a:bodyPr/>
          <a:lstStyle/>
          <a:p>
            <a:fld id="{CBA1693E-1361-CB47-8394-5A3701EEC131}" type="slidenum">
              <a:rPr kumimoji="1" lang="zh-TW" altLang="en-US" smtClean="0"/>
              <a:t>11</a:t>
            </a:fld>
            <a:endParaRPr kumimoji="1" lang="zh-TW" altLang="en-US"/>
          </a:p>
        </p:txBody>
      </p:sp>
    </p:spTree>
    <p:extLst>
      <p:ext uri="{BB962C8B-B14F-4D97-AF65-F5344CB8AC3E}">
        <p14:creationId xmlns:p14="http://schemas.microsoft.com/office/powerpoint/2010/main" val="2365961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研究結論是，機器學習技術，如</a:t>
            </a:r>
            <a:r>
              <a:rPr lang="en" altLang="zh-TW" dirty="0"/>
              <a:t>RR</a:t>
            </a:r>
            <a:r>
              <a:rPr lang="zh-TW" altLang="en-US" dirty="0"/>
              <a:t>和</a:t>
            </a:r>
            <a:r>
              <a:rPr lang="en" altLang="zh-TW" dirty="0"/>
              <a:t>ANN</a:t>
            </a:r>
            <a:r>
              <a:rPr lang="zh-TW" altLang="en" dirty="0"/>
              <a:t>，</a:t>
            </a:r>
            <a:r>
              <a:rPr lang="zh-TW" altLang="en-US" dirty="0"/>
              <a:t>結合</a:t>
            </a:r>
            <a:r>
              <a:rPr lang="en" altLang="zh-TW" dirty="0"/>
              <a:t>Vis-NIR</a:t>
            </a:r>
            <a:r>
              <a:rPr lang="zh-TW" altLang="en-US" dirty="0"/>
              <a:t>光譜數據，可以提供精確的預測。類似的研究</a:t>
            </a:r>
            <a:r>
              <a:rPr lang="en-US" altLang="zh-TW" dirty="0"/>
              <a:t>[62]</a:t>
            </a:r>
            <a:r>
              <a:rPr lang="zh-TW" altLang="en-US" dirty="0"/>
              <a:t>測試了將</a:t>
            </a:r>
            <a:r>
              <a:rPr lang="en" altLang="zh-TW" dirty="0"/>
              <a:t>PLS</a:t>
            </a:r>
            <a:r>
              <a:rPr lang="zh-TW" altLang="en-US" dirty="0"/>
              <a:t>與</a:t>
            </a:r>
            <a:r>
              <a:rPr lang="en" altLang="zh-TW" dirty="0"/>
              <a:t>NIR</a:t>
            </a:r>
            <a:r>
              <a:rPr lang="zh-TW" altLang="en-US" dirty="0"/>
              <a:t>和</a:t>
            </a:r>
            <a:r>
              <a:rPr lang="en" altLang="zh-TW" dirty="0"/>
              <a:t>Vis-NIR</a:t>
            </a:r>
            <a:r>
              <a:rPr lang="zh-TW" altLang="en-US" dirty="0"/>
              <a:t>技術結合作為土壤多營養元素可用性指標的準確性。</a:t>
            </a:r>
            <a:r>
              <a:rPr lang="en" altLang="zh-TW" dirty="0"/>
              <a:t>PLS-Vis-NIR</a:t>
            </a:r>
            <a:r>
              <a:rPr lang="zh-TW" altLang="en-US" dirty="0"/>
              <a:t>的耦合被證明是相關的，因為它可以精確地預測植物可利用的</a:t>
            </a:r>
            <a:r>
              <a:rPr lang="en" altLang="zh-TW" dirty="0"/>
              <a:t>P</a:t>
            </a:r>
            <a:r>
              <a:rPr lang="zh-TW" altLang="en" dirty="0"/>
              <a:t>、</a:t>
            </a:r>
            <a:r>
              <a:rPr lang="en" altLang="zh-TW" dirty="0"/>
              <a:t>Ca</a:t>
            </a:r>
            <a:r>
              <a:rPr lang="zh-TW" altLang="en" dirty="0"/>
              <a:t>、</a:t>
            </a:r>
            <a:r>
              <a:rPr lang="en" altLang="zh-TW" dirty="0"/>
              <a:t>Mg</a:t>
            </a:r>
            <a:r>
              <a:rPr lang="zh-TW" altLang="en-US" dirty="0"/>
              <a:t>和</a:t>
            </a:r>
            <a:r>
              <a:rPr lang="en" altLang="zh-TW" dirty="0"/>
              <a:t>K.</a:t>
            </a:r>
            <a:endParaRPr kumimoji="1" lang="zh-TW" altLang="en-US" dirty="0"/>
          </a:p>
        </p:txBody>
      </p:sp>
      <p:sp>
        <p:nvSpPr>
          <p:cNvPr id="4" name="投影片編號版面配置區 3"/>
          <p:cNvSpPr>
            <a:spLocks noGrp="1"/>
          </p:cNvSpPr>
          <p:nvPr>
            <p:ph type="sldNum" sz="quarter" idx="5"/>
          </p:nvPr>
        </p:nvSpPr>
        <p:spPr/>
        <p:txBody>
          <a:bodyPr/>
          <a:lstStyle/>
          <a:p>
            <a:fld id="{CBA1693E-1361-CB47-8394-5A3701EEC131}" type="slidenum">
              <a:rPr kumimoji="1" lang="zh-TW" altLang="en-US" smtClean="0"/>
              <a:t>12</a:t>
            </a:fld>
            <a:endParaRPr kumimoji="1" lang="zh-TW" altLang="en-US"/>
          </a:p>
        </p:txBody>
      </p:sp>
    </p:spTree>
    <p:extLst>
      <p:ext uri="{BB962C8B-B14F-4D97-AF65-F5344CB8AC3E}">
        <p14:creationId xmlns:p14="http://schemas.microsoft.com/office/powerpoint/2010/main" val="96327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3/21/23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2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3/21/23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429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3/21/23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65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3/21/23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2751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3/21/23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0982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3/21/23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3173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3/21/23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0658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3/21/23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93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3/21/23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559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3/21/23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491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3/21/23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7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lIns="109728" tIns="109728" rIns="109728" bIns="91440" anchor="ctr"/>
          <a:lstStyle>
            <a:lvl1pPr algn="l">
              <a:defRPr sz="1000" spc="180">
                <a:solidFill>
                  <a:schemeClr val="tx1"/>
                </a:solidFill>
              </a:defRPr>
            </a:lvl1pPr>
          </a:lstStyle>
          <a:p>
            <a:fld id="{734BCCD4-CEB1-405B-A443-DD9CBCBEA552}" type="datetime1">
              <a:rPr lang="en-US" smtClean="0"/>
              <a:t>3/21/23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lIns="109728" tIns="109728" rIns="109728" bIns="91440" anchor="ctr"/>
          <a:lstStyle>
            <a:lvl1pPr algn="l">
              <a:defRPr sz="1000" spc="18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lIns="109728" tIns="109728" rIns="109728" bIns="91440" anchor="ctr"/>
          <a:lstStyle>
            <a:lvl1pPr algn="r">
              <a:defRPr sz="10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4558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sldNum="0" hdr="0" ftr="0" dt="0"/>
  <p:txStyles>
    <p:titleStyle>
      <a:lvl1pPr algn="l" defTabSz="914400" rtl="0" eaLnBrk="1" latinLnBrk="0" hangingPunct="1">
        <a:lnSpc>
          <a:spcPct val="100000"/>
        </a:lnSpc>
        <a:spcBef>
          <a:spcPct val="0"/>
        </a:spcBef>
        <a:buNone/>
        <a:defRPr sz="5400" b="1" kern="1200" spc="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000" kern="1200" spc="160">
          <a:solidFill>
            <a:schemeClr val="tx1"/>
          </a:solidFill>
          <a:latin typeface="+mn-lt"/>
          <a:ea typeface="+mn-ea"/>
          <a:cs typeface="+mn-cs"/>
        </a:defRPr>
      </a:lvl1pPr>
      <a:lvl2pPr marL="274320" indent="-274320" algn="l" defTabSz="914400" rtl="0" eaLnBrk="1" latinLnBrk="0" hangingPunct="1">
        <a:lnSpc>
          <a:spcPct val="125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274320" indent="0" algn="l" defTabSz="914400" rtl="0" eaLnBrk="1" latinLnBrk="0" hangingPunct="1">
        <a:lnSpc>
          <a:spcPct val="125000"/>
        </a:lnSpc>
        <a:spcBef>
          <a:spcPts val="500"/>
        </a:spcBef>
        <a:buFont typeface="Arial" panose="020B0604020202020204" pitchFamily="34" charset="0"/>
        <a:buNone/>
        <a:defRPr sz="1800" kern="1200" spc="160">
          <a:solidFill>
            <a:schemeClr val="tx1"/>
          </a:solidFill>
          <a:latin typeface="+mn-lt"/>
          <a:ea typeface="+mn-ea"/>
          <a:cs typeface="+mn-cs"/>
        </a:defRPr>
      </a:lvl3pPr>
      <a:lvl4pPr marL="548640" indent="-274320" algn="l" defTabSz="914400" rtl="0" eaLnBrk="1" latinLnBrk="0" hangingPunct="1">
        <a:lnSpc>
          <a:spcPct val="125000"/>
        </a:lnSpc>
        <a:spcBef>
          <a:spcPts val="500"/>
        </a:spcBef>
        <a:buFont typeface="Arial" panose="020B0604020202020204" pitchFamily="34" charset="0"/>
        <a:buChar char="•"/>
        <a:defRPr sz="1600" kern="1200" spc="160">
          <a:solidFill>
            <a:schemeClr val="tx1"/>
          </a:solidFill>
          <a:latin typeface="+mn-lt"/>
          <a:ea typeface="+mn-ea"/>
          <a:cs typeface="+mn-cs"/>
        </a:defRPr>
      </a:lvl4pPr>
      <a:lvl5pPr marL="548640" indent="0" algn="l" defTabSz="914400" rtl="0" eaLnBrk="1" latinLnBrk="0" hangingPunct="1">
        <a:lnSpc>
          <a:spcPct val="125000"/>
        </a:lnSpc>
        <a:spcBef>
          <a:spcPts val="500"/>
        </a:spcBef>
        <a:buFont typeface="Arial" panose="020B0604020202020204" pitchFamily="34" charset="0"/>
        <a:buNone/>
        <a:defRPr sz="16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ropped hand watering the plant">
            <a:extLst>
              <a:ext uri="{FF2B5EF4-FFF2-40B4-BE49-F238E27FC236}">
                <a16:creationId xmlns:a16="http://schemas.microsoft.com/office/drawing/2014/main" id="{787AC4D0-0E07-D517-B758-92B7A39C36FD}"/>
              </a:ext>
            </a:extLst>
          </p:cNvPr>
          <p:cNvPicPr>
            <a:picLocks noChangeAspect="1"/>
          </p:cNvPicPr>
          <p:nvPr/>
        </p:nvPicPr>
        <p:blipFill rotWithShape="1">
          <a:blip r:embed="rId2">
            <a:alphaModFix amt="40000"/>
          </a:blip>
          <a:srcRect t="15728" b="2"/>
          <a:stretch/>
        </p:blipFill>
        <p:spPr>
          <a:xfrm>
            <a:off x="-2" y="-2"/>
            <a:ext cx="12192001" cy="6858001"/>
          </a:xfrm>
          <a:prstGeom prst="rect">
            <a:avLst/>
          </a:prstGeom>
        </p:spPr>
      </p:pic>
      <p:sp>
        <p:nvSpPr>
          <p:cNvPr id="2" name="標題 1">
            <a:extLst>
              <a:ext uri="{FF2B5EF4-FFF2-40B4-BE49-F238E27FC236}">
                <a16:creationId xmlns:a16="http://schemas.microsoft.com/office/drawing/2014/main" id="{2C66F9EA-0C65-5B06-13D1-80AFC3045209}"/>
              </a:ext>
            </a:extLst>
          </p:cNvPr>
          <p:cNvSpPr>
            <a:spLocks noGrp="1"/>
          </p:cNvSpPr>
          <p:nvPr>
            <p:ph type="ctrTitle"/>
          </p:nvPr>
        </p:nvSpPr>
        <p:spPr>
          <a:xfrm>
            <a:off x="517870" y="978408"/>
            <a:ext cx="9099096" cy="2334248"/>
          </a:xfrm>
        </p:spPr>
        <p:txBody>
          <a:bodyPr anchor="t">
            <a:normAutofit/>
          </a:bodyPr>
          <a:lstStyle/>
          <a:p>
            <a:pPr>
              <a:lnSpc>
                <a:spcPct val="90000"/>
              </a:lnSpc>
            </a:pPr>
            <a:r>
              <a:rPr lang="en" altLang="zh-TW" sz="2800" dirty="0">
                <a:solidFill>
                  <a:srgbClr val="FFFFFF"/>
                </a:solidFill>
                <a:latin typeface="Times New Roman" panose="02020603050405020304" pitchFamily="18" charset="0"/>
                <a:cs typeface="Times New Roman" panose="02020603050405020304" pitchFamily="18" charset="0"/>
              </a:rPr>
              <a:t>Soil spectroscopy with the use of chemometrics, machine learning and pre-processing techniques in soil diagnosis: Recent </a:t>
            </a:r>
            <a:r>
              <a:rPr lang="en" altLang="zh-TW" sz="2800" dirty="0" err="1">
                <a:solidFill>
                  <a:srgbClr val="FFFFFF"/>
                </a:solidFill>
                <a:latin typeface="Times New Roman" panose="02020603050405020304" pitchFamily="18" charset="0"/>
                <a:cs typeface="Times New Roman" panose="02020603050405020304" pitchFamily="18" charset="0"/>
              </a:rPr>
              <a:t>advancese</a:t>
            </a:r>
            <a:r>
              <a:rPr lang="en" altLang="zh-TW" sz="2800" dirty="0">
                <a:solidFill>
                  <a:srgbClr val="FFFFFF"/>
                </a:solidFill>
                <a:latin typeface="Times New Roman" panose="02020603050405020304" pitchFamily="18" charset="0"/>
                <a:cs typeface="Times New Roman" panose="02020603050405020304" pitchFamily="18" charset="0"/>
              </a:rPr>
              <a:t> - A review</a:t>
            </a:r>
            <a:endParaRPr kumimoji="1" lang="zh-TW" altLang="en-US" sz="2800" dirty="0">
              <a:solidFill>
                <a:srgbClr val="FFFFFF"/>
              </a:solidFill>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30F7C79E-22EA-1FE3-172A-070E3195E874}"/>
              </a:ext>
            </a:extLst>
          </p:cNvPr>
          <p:cNvSpPr>
            <a:spLocks noGrp="1"/>
          </p:cNvSpPr>
          <p:nvPr>
            <p:ph type="subTitle" idx="1"/>
          </p:nvPr>
        </p:nvSpPr>
        <p:spPr>
          <a:xfrm>
            <a:off x="1433216" y="5017571"/>
            <a:ext cx="5040785" cy="1724029"/>
          </a:xfrm>
        </p:spPr>
        <p:txBody>
          <a:bodyPr anchor="t">
            <a:normAutofit/>
          </a:bodyPr>
          <a:lstStyle/>
          <a:p>
            <a:pPr algn="ctr"/>
            <a:r>
              <a:rPr kumimoji="1" lang="zh-TW" altLang="en-US" b="1" i="0" dirty="0">
                <a:solidFill>
                  <a:srgbClr val="FFFFFF"/>
                </a:solidFill>
                <a:latin typeface="Times New Roman" panose="02020603050405020304" pitchFamily="18" charset="0"/>
                <a:cs typeface="Times New Roman" panose="02020603050405020304" pitchFamily="18" charset="0"/>
              </a:rPr>
              <a:t>圖書館</a:t>
            </a:r>
            <a:r>
              <a:rPr kumimoji="1" lang="en-US" altLang="zh-TW" b="1" i="0" dirty="0">
                <a:solidFill>
                  <a:srgbClr val="FFFFFF"/>
                </a:solidFill>
                <a:latin typeface="Times New Roman" panose="02020603050405020304" pitchFamily="18" charset="0"/>
                <a:cs typeface="Times New Roman" panose="02020603050405020304" pitchFamily="18" charset="0"/>
              </a:rPr>
              <a:t>202</a:t>
            </a:r>
          </a:p>
          <a:p>
            <a:pPr algn="ctr"/>
            <a:endParaRPr kumimoji="1" lang="en-US" altLang="zh-TW" b="1" i="0" dirty="0">
              <a:solidFill>
                <a:srgbClr val="FFFFFF"/>
              </a:solidFill>
              <a:latin typeface="Times New Roman" panose="02020603050405020304" pitchFamily="18" charset="0"/>
              <a:cs typeface="Times New Roman" panose="02020603050405020304" pitchFamily="18" charset="0"/>
            </a:endParaRPr>
          </a:p>
          <a:p>
            <a:pPr algn="ctr"/>
            <a:r>
              <a:rPr kumimoji="1" lang="en-US" altLang="zh-TW" b="1" i="0" dirty="0">
                <a:solidFill>
                  <a:srgbClr val="FFFFFF"/>
                </a:solidFill>
                <a:latin typeface="Times New Roman" panose="02020603050405020304" pitchFamily="18" charset="0"/>
                <a:cs typeface="Times New Roman" panose="02020603050405020304" pitchFamily="18" charset="0"/>
              </a:rPr>
              <a:t>2023/03/21</a:t>
            </a:r>
          </a:p>
          <a:p>
            <a:pPr algn="ctr"/>
            <a:endParaRPr kumimoji="1" lang="en-US" altLang="zh-TW" b="1" i="0" dirty="0">
              <a:solidFill>
                <a:srgbClr val="FFFFFF"/>
              </a:solidFill>
              <a:latin typeface="Times New Roman" panose="02020603050405020304" pitchFamily="18" charset="0"/>
              <a:cs typeface="Times New Roman" panose="02020603050405020304" pitchFamily="18" charset="0"/>
            </a:endParaRPr>
          </a:p>
          <a:p>
            <a:pPr algn="ctr"/>
            <a:endParaRPr kumimoji="1" lang="en-US" altLang="zh-TW" b="1" i="0" dirty="0">
              <a:solidFill>
                <a:srgbClr val="FFFFFF"/>
              </a:solidFill>
              <a:latin typeface="Times New Roman" panose="02020603050405020304" pitchFamily="18" charset="0"/>
              <a:cs typeface="Times New Roman" panose="02020603050405020304" pitchFamily="18" charset="0"/>
            </a:endParaRPr>
          </a:p>
          <a:p>
            <a:pPr algn="ctr"/>
            <a:endParaRPr kumimoji="1" lang="zh-TW" altLang="en-US" b="1" i="0" dirty="0">
              <a:solidFill>
                <a:srgbClr val="FFFFFF"/>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F35E6EF6-6C34-E101-7F9F-1F6EE7DCB0D9}"/>
              </a:ext>
            </a:extLst>
          </p:cNvPr>
          <p:cNvSpPr txBox="1"/>
          <p:nvPr/>
        </p:nvSpPr>
        <p:spPr>
          <a:xfrm>
            <a:off x="2792627" y="3167387"/>
            <a:ext cx="3398108" cy="523220"/>
          </a:xfrm>
          <a:prstGeom prst="rect">
            <a:avLst/>
          </a:prstGeom>
          <a:noFill/>
        </p:spPr>
        <p:txBody>
          <a:bodyPr wrap="square" rtlCol="0">
            <a:spAutoFit/>
          </a:bodyPr>
          <a:lstStyle/>
          <a:p>
            <a:r>
              <a:rPr kumimoji="1" lang="en" altLang="zh-TW" sz="2800" i="1" dirty="0" err="1">
                <a:solidFill>
                  <a:schemeClr val="bg1"/>
                </a:solidFill>
                <a:latin typeface="Times New Roman" panose="02020603050405020304" pitchFamily="18" charset="0"/>
                <a:cs typeface="Times New Roman" panose="02020603050405020304" pitchFamily="18" charset="0"/>
              </a:rPr>
              <a:t>Issam</a:t>
            </a:r>
            <a:r>
              <a:rPr kumimoji="1" lang="en" altLang="zh-TW" sz="2800" i="1" dirty="0">
                <a:solidFill>
                  <a:schemeClr val="bg1"/>
                </a:solidFill>
                <a:latin typeface="Times New Roman" panose="02020603050405020304" pitchFamily="18" charset="0"/>
                <a:cs typeface="Times New Roman" panose="02020603050405020304" pitchFamily="18" charset="0"/>
              </a:rPr>
              <a:t> Barra</a:t>
            </a:r>
            <a:endParaRPr kumimoji="1" lang="zh-TW" altLang="en-US" sz="28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9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6091283" cy="584775"/>
          </a:xfrm>
          <a:prstGeom prst="rect">
            <a:avLst/>
          </a:prstGeom>
          <a:noFill/>
        </p:spPr>
        <p:txBody>
          <a:bodyPr wrap="none" rtlCol="0">
            <a:spAutoFit/>
          </a:bodyPr>
          <a:lstStyle/>
          <a:p>
            <a:r>
              <a:rPr lang="en" altLang="zh-TW" sz="3200" dirty="0"/>
              <a:t>3. Prediction of soil properties</a:t>
            </a:r>
            <a:endParaRPr kumimoji="1" lang="zh-TW" altLang="en-US" sz="3200" dirty="0"/>
          </a:p>
        </p:txBody>
      </p:sp>
      <p:sp>
        <p:nvSpPr>
          <p:cNvPr id="5" name="文字方塊 4">
            <a:extLst>
              <a:ext uri="{FF2B5EF4-FFF2-40B4-BE49-F238E27FC236}">
                <a16:creationId xmlns:a16="http://schemas.microsoft.com/office/drawing/2014/main" id="{BF57D2DF-D0F7-F023-539A-5CEE78D8A038}"/>
              </a:ext>
            </a:extLst>
          </p:cNvPr>
          <p:cNvSpPr txBox="1"/>
          <p:nvPr/>
        </p:nvSpPr>
        <p:spPr>
          <a:xfrm>
            <a:off x="1017888" y="1661121"/>
            <a:ext cx="10572750" cy="1754326"/>
          </a:xfrm>
          <a:prstGeom prst="rect">
            <a:avLst/>
          </a:prstGeom>
          <a:noFill/>
        </p:spPr>
        <p:txBody>
          <a:bodyPr wrap="square">
            <a:spAutoFit/>
          </a:bodyPr>
          <a:lstStyle/>
          <a:p>
            <a:r>
              <a:rPr lang="en" altLang="zh-TW" sz="3600" dirty="0">
                <a:latin typeface="Times New Roman" panose="02020603050405020304" pitchFamily="18" charset="0"/>
                <a:cs typeface="Times New Roman" panose="02020603050405020304" pitchFamily="18" charset="0"/>
              </a:rPr>
              <a:t>B</a:t>
            </a:r>
            <a:r>
              <a:rPr lang="en" altLang="zh-TW" sz="3600" dirty="0">
                <a:effectLst/>
                <a:latin typeface="Times New Roman" panose="02020603050405020304" pitchFamily="18" charset="0"/>
                <a:cs typeface="Times New Roman" panose="02020603050405020304" pitchFamily="18" charset="0"/>
              </a:rPr>
              <a:t>ased on portable MIR spectroscopy data modeled by machine learning techniques (Random Forest [RF] and PLSR) </a:t>
            </a:r>
            <a:endParaRPr lang="en" altLang="zh-TW" sz="36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C522C913-0C55-CD0D-C76C-76A2F347A911}"/>
              </a:ext>
            </a:extLst>
          </p:cNvPr>
          <p:cNvSpPr txBox="1"/>
          <p:nvPr/>
        </p:nvSpPr>
        <p:spPr>
          <a:xfrm>
            <a:off x="1763308" y="4242772"/>
            <a:ext cx="9081910" cy="954107"/>
          </a:xfrm>
          <a:prstGeom prst="rect">
            <a:avLst/>
          </a:prstGeom>
          <a:noFill/>
        </p:spPr>
        <p:txBody>
          <a:bodyPr wrap="none" rtlCol="0">
            <a:spAutoFit/>
          </a:bodyPr>
          <a:lstStyle/>
          <a:p>
            <a:r>
              <a:rPr lang="en" altLang="zh-TW" sz="2800" dirty="0">
                <a:highlight>
                  <a:srgbClr val="C0C0C0"/>
                </a:highlight>
                <a:latin typeface="Times New Roman" panose="02020603050405020304" pitchFamily="18" charset="0"/>
                <a:cs typeface="Times New Roman" panose="02020603050405020304" pitchFamily="18" charset="0"/>
              </a:rPr>
              <a:t>P</a:t>
            </a:r>
            <a:r>
              <a:rPr lang="en" altLang="zh-TW" sz="2800" dirty="0">
                <a:effectLst/>
                <a:highlight>
                  <a:srgbClr val="C0C0C0"/>
                </a:highlight>
                <a:latin typeface="Times New Roman" panose="02020603050405020304" pitchFamily="18" charset="0"/>
                <a:cs typeface="Times New Roman" panose="02020603050405020304" pitchFamily="18" charset="0"/>
              </a:rPr>
              <a:t>redict TC, TN, CEC, clay, silt and </a:t>
            </a:r>
            <a:r>
              <a:rPr lang="en" altLang="zh-TW" sz="2800" dirty="0" err="1">
                <a:effectLst/>
                <a:highlight>
                  <a:srgbClr val="C0C0C0"/>
                </a:highlight>
                <a:latin typeface="Times New Roman" panose="02020603050405020304" pitchFamily="18" charset="0"/>
                <a:cs typeface="Times New Roman" panose="02020603050405020304" pitchFamily="18" charset="0"/>
              </a:rPr>
              <a:t>Na</a:t>
            </a:r>
            <a:r>
              <a:rPr lang="en" altLang="zh-TW" sz="1050" dirty="0" err="1">
                <a:effectLst/>
                <a:highlight>
                  <a:srgbClr val="C0C0C0"/>
                </a:highlight>
                <a:latin typeface="Times New Roman" panose="02020603050405020304" pitchFamily="18" charset="0"/>
                <a:cs typeface="Times New Roman" panose="02020603050405020304" pitchFamily="18" charset="0"/>
              </a:rPr>
              <a:t>ex</a:t>
            </a:r>
            <a:r>
              <a:rPr lang="en" altLang="zh-TW" sz="1050" dirty="0">
                <a:effectLst/>
                <a:highlight>
                  <a:srgbClr val="C0C0C0"/>
                </a:highligh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in 458 representative </a:t>
            </a:r>
          </a:p>
          <a:p>
            <a:r>
              <a:rPr lang="en" altLang="zh-TW" sz="2800" dirty="0">
                <a:effectLst/>
                <a:latin typeface="Times New Roman" panose="02020603050405020304" pitchFamily="18" charset="0"/>
                <a:cs typeface="Times New Roman" panose="02020603050405020304" pitchFamily="18" charset="0"/>
              </a:rPr>
              <a:t>Australian soil samples.</a:t>
            </a:r>
            <a:endParaRPr kumimoji="1" lang="zh-TW" altLang="en-US" sz="2800" dirty="0"/>
          </a:p>
        </p:txBody>
      </p:sp>
      <p:sp>
        <p:nvSpPr>
          <p:cNvPr id="7" name="向下箭號 6">
            <a:extLst>
              <a:ext uri="{FF2B5EF4-FFF2-40B4-BE49-F238E27FC236}">
                <a16:creationId xmlns:a16="http://schemas.microsoft.com/office/drawing/2014/main" id="{EC448C0A-4A1E-8D8D-73C9-787962F0575F}"/>
              </a:ext>
            </a:extLst>
          </p:cNvPr>
          <p:cNvSpPr/>
          <p:nvPr/>
        </p:nvSpPr>
        <p:spPr>
          <a:xfrm>
            <a:off x="5934416" y="3248620"/>
            <a:ext cx="739694" cy="76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242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6091283" cy="584775"/>
          </a:xfrm>
          <a:prstGeom prst="rect">
            <a:avLst/>
          </a:prstGeom>
          <a:noFill/>
        </p:spPr>
        <p:txBody>
          <a:bodyPr wrap="none" rtlCol="0">
            <a:spAutoFit/>
          </a:bodyPr>
          <a:lstStyle/>
          <a:p>
            <a:r>
              <a:rPr lang="en" altLang="zh-TW" sz="3200" dirty="0"/>
              <a:t>3. Prediction of soil properties</a:t>
            </a:r>
            <a:endParaRPr kumimoji="1" lang="zh-TW" altLang="en-US" sz="3200" dirty="0"/>
          </a:p>
        </p:txBody>
      </p:sp>
      <p:sp>
        <p:nvSpPr>
          <p:cNvPr id="5" name="文字方塊 4">
            <a:extLst>
              <a:ext uri="{FF2B5EF4-FFF2-40B4-BE49-F238E27FC236}">
                <a16:creationId xmlns:a16="http://schemas.microsoft.com/office/drawing/2014/main" id="{BF57D2DF-D0F7-F023-539A-5CEE78D8A038}"/>
              </a:ext>
            </a:extLst>
          </p:cNvPr>
          <p:cNvSpPr txBox="1"/>
          <p:nvPr/>
        </p:nvSpPr>
        <p:spPr>
          <a:xfrm>
            <a:off x="1017888" y="1339845"/>
            <a:ext cx="10572750" cy="1569660"/>
          </a:xfrm>
          <a:prstGeom prst="rect">
            <a:avLst/>
          </a:prstGeom>
          <a:noFill/>
        </p:spPr>
        <p:txBody>
          <a:bodyPr wrap="square">
            <a:spAutoFit/>
          </a:bodyPr>
          <a:lstStyle/>
          <a:p>
            <a:r>
              <a:rPr lang="en" altLang="zh-TW" sz="3200" dirty="0">
                <a:effectLst/>
                <a:latin typeface="Times New Roman" panose="02020603050405020304" pitchFamily="18" charset="0"/>
                <a:cs typeface="Times New Roman" panose="02020603050405020304" pitchFamily="18" charset="0"/>
              </a:rPr>
              <a:t>The study demonstrated :</a:t>
            </a:r>
          </a:p>
          <a:p>
            <a:pPr marL="514350" indent="-514350">
              <a:buFont typeface="+mj-lt"/>
              <a:buAutoNum type="arabicPeriod"/>
            </a:pPr>
            <a:r>
              <a:rPr lang="en" altLang="zh-TW" sz="3200" dirty="0">
                <a:effectLst/>
                <a:latin typeface="Times New Roman" panose="02020603050405020304" pitchFamily="18" charset="0"/>
                <a:cs typeface="Times New Roman" panose="02020603050405020304" pitchFamily="18" charset="0"/>
              </a:rPr>
              <a:t>DRIFT data could be calibrated to estimate a soil quality index by directly predicting measurable soil parameters </a:t>
            </a:r>
            <a:endParaRPr lang="en" altLang="zh-TW" sz="5400"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B1AF2A9C-1798-7756-3703-3D9E8A8A9E46}"/>
              </a:ext>
            </a:extLst>
          </p:cNvPr>
          <p:cNvSpPr txBox="1"/>
          <p:nvPr/>
        </p:nvSpPr>
        <p:spPr>
          <a:xfrm>
            <a:off x="435185" y="3267903"/>
            <a:ext cx="12192732" cy="2062103"/>
          </a:xfrm>
          <a:prstGeom prst="rect">
            <a:avLst/>
          </a:prstGeom>
          <a:noFill/>
        </p:spPr>
        <p:txBody>
          <a:bodyPr wrap="square" rtlCol="0">
            <a:spAutoFit/>
          </a:bodyPr>
          <a:lstStyle/>
          <a:p>
            <a:r>
              <a:rPr lang="en" altLang="zh-TW" sz="3200" dirty="0">
                <a:effectLst/>
                <a:latin typeface="AdvOT863180fb"/>
              </a:rPr>
              <a:t>Tested a small portable prototype MIR spectrometer </a:t>
            </a:r>
          </a:p>
          <a:p>
            <a:r>
              <a:rPr lang="en" altLang="zh-TW" sz="3200" dirty="0">
                <a:effectLst/>
                <a:latin typeface="AdvOT863180fb"/>
              </a:rPr>
              <a:t>to collect soil spectra</a:t>
            </a:r>
          </a:p>
          <a:p>
            <a:r>
              <a:rPr lang="en" altLang="zh-TW" sz="3200" dirty="0">
                <a:effectLst/>
                <a:latin typeface="AdvOT863180fb"/>
              </a:rPr>
              <a:t>from two agricultural </a:t>
            </a:r>
            <a:r>
              <a:rPr lang="en" altLang="zh-TW" sz="3200" dirty="0">
                <a:effectLst/>
                <a:latin typeface="AdvOT863180fb+fb"/>
              </a:rPr>
              <a:t>fi</a:t>
            </a:r>
            <a:r>
              <a:rPr lang="en" altLang="zh-TW" sz="3200" dirty="0">
                <a:effectLst/>
                <a:latin typeface="AdvOT863180fb"/>
              </a:rPr>
              <a:t>elds (predominantly organic and mineral soils) </a:t>
            </a:r>
            <a:endParaRPr lang="en" altLang="zh-TW" sz="3200" dirty="0"/>
          </a:p>
          <a:p>
            <a:endParaRPr kumimoji="1" lang="zh-TW" altLang="en-US" sz="3200" dirty="0"/>
          </a:p>
        </p:txBody>
      </p:sp>
      <p:sp>
        <p:nvSpPr>
          <p:cNvPr id="3" name="向下箭號 2">
            <a:extLst>
              <a:ext uri="{FF2B5EF4-FFF2-40B4-BE49-F238E27FC236}">
                <a16:creationId xmlns:a16="http://schemas.microsoft.com/office/drawing/2014/main" id="{FB95D9D0-CFF1-F9F0-E19B-FA946A702AD2}"/>
              </a:ext>
            </a:extLst>
          </p:cNvPr>
          <p:cNvSpPr/>
          <p:nvPr/>
        </p:nvSpPr>
        <p:spPr>
          <a:xfrm>
            <a:off x="5528441" y="4908438"/>
            <a:ext cx="567559" cy="843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8F90FA5F-258B-E05B-CB9D-8B36F3F2A0B8}"/>
              </a:ext>
            </a:extLst>
          </p:cNvPr>
          <p:cNvSpPr txBox="1"/>
          <p:nvPr/>
        </p:nvSpPr>
        <p:spPr>
          <a:xfrm>
            <a:off x="809625" y="5891547"/>
            <a:ext cx="10572750" cy="584775"/>
          </a:xfrm>
          <a:prstGeom prst="rect">
            <a:avLst/>
          </a:prstGeom>
          <a:noFill/>
        </p:spPr>
        <p:txBody>
          <a:bodyPr wrap="square">
            <a:spAutoFit/>
          </a:bodyPr>
          <a:lstStyle/>
          <a:p>
            <a:r>
              <a:rPr lang="en" altLang="zh-TW" sz="3200" dirty="0">
                <a:effectLst/>
                <a:latin typeface="Times New Roman" panose="02020603050405020304" pitchFamily="18" charset="0"/>
                <a:cs typeface="Times New Roman" panose="02020603050405020304" pitchFamily="18" charset="0"/>
              </a:rPr>
              <a:t>PH</a:t>
            </a:r>
            <a:r>
              <a:rPr lang="zh-TW" altLang="en-US" sz="3200" dirty="0">
                <a:effectLst/>
                <a:latin typeface="Times New Roman" panose="02020603050405020304" pitchFamily="18" charset="0"/>
                <a:cs typeface="Times New Roman" panose="02020603050405020304" pitchFamily="18" charset="0"/>
              </a:rPr>
              <a:t>、</a:t>
            </a:r>
            <a:r>
              <a:rPr lang="en-US" altLang="zh-TW" sz="3200" dirty="0">
                <a:effectLst/>
                <a:latin typeface="Times New Roman" panose="02020603050405020304" pitchFamily="18" charset="0"/>
                <a:cs typeface="Times New Roman" panose="02020603050405020304" pitchFamily="18" charset="0"/>
              </a:rPr>
              <a:t>CEC</a:t>
            </a:r>
            <a:r>
              <a:rPr lang="zh-TW" altLang="en-US" sz="3200" dirty="0">
                <a:effectLst/>
                <a:latin typeface="Times New Roman" panose="02020603050405020304" pitchFamily="18" charset="0"/>
                <a:cs typeface="Times New Roman" panose="02020603050405020304" pitchFamily="18" charset="0"/>
              </a:rPr>
              <a:t>、</a:t>
            </a:r>
            <a:r>
              <a:rPr lang="en-US" altLang="zh-TW" sz="3200" dirty="0">
                <a:effectLst/>
                <a:latin typeface="Times New Roman" panose="02020603050405020304" pitchFamily="18" charset="0"/>
                <a:cs typeface="Times New Roman" panose="02020603050405020304" pitchFamily="18" charset="0"/>
              </a:rPr>
              <a:t>SOC</a:t>
            </a:r>
            <a:r>
              <a:rPr lang="zh-TW" altLang="en-US" sz="3200" dirty="0">
                <a:effectLst/>
                <a:latin typeface="Times New Roman" panose="02020603050405020304" pitchFamily="18" charset="0"/>
                <a:cs typeface="Times New Roman" panose="02020603050405020304" pitchFamily="18" charset="0"/>
              </a:rPr>
              <a:t>、</a:t>
            </a:r>
            <a:r>
              <a:rPr lang="en" altLang="zh-TW" sz="3200" dirty="0">
                <a:latin typeface="Times New Roman" panose="02020603050405020304" pitchFamily="18" charset="0"/>
                <a:cs typeface="Times New Roman" panose="02020603050405020304" pitchFamily="18" charset="0"/>
              </a:rPr>
              <a:t>Ca</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Mg</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TN</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TP</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Fe</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Cu</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K</a:t>
            </a:r>
            <a:r>
              <a:rPr lang="zh-TW" altLang="en-US" sz="3200"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Na</a:t>
            </a:r>
            <a:r>
              <a:rPr lang="zh-TW" altLang="en-US" sz="3200" dirty="0">
                <a:latin typeface="Times New Roman" panose="02020603050405020304" pitchFamily="18" charset="0"/>
                <a:cs typeface="Times New Roman" panose="02020603050405020304" pitchFamily="18" charset="0"/>
              </a:rPr>
              <a:t>、</a:t>
            </a:r>
            <a:endParaRPr lang="en-US" altLang="zh-TW"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63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2816797" cy="584775"/>
          </a:xfrm>
          <a:prstGeom prst="rect">
            <a:avLst/>
          </a:prstGeom>
          <a:noFill/>
        </p:spPr>
        <p:txBody>
          <a:bodyPr wrap="none" rtlCol="0">
            <a:spAutoFit/>
          </a:bodyPr>
          <a:lstStyle/>
          <a:p>
            <a:r>
              <a:rPr lang="en" altLang="zh-TW" sz="3200" dirty="0"/>
              <a:t>4. Conclusion</a:t>
            </a:r>
            <a:endParaRPr kumimoji="1" lang="zh-TW" altLang="en-US" sz="3200" dirty="0"/>
          </a:p>
        </p:txBody>
      </p:sp>
      <p:sp>
        <p:nvSpPr>
          <p:cNvPr id="2" name="文字方塊 1">
            <a:extLst>
              <a:ext uri="{FF2B5EF4-FFF2-40B4-BE49-F238E27FC236}">
                <a16:creationId xmlns:a16="http://schemas.microsoft.com/office/drawing/2014/main" id="{3FB442CF-9792-1541-5EC9-1D52A8038A59}"/>
              </a:ext>
            </a:extLst>
          </p:cNvPr>
          <p:cNvSpPr txBox="1"/>
          <p:nvPr/>
        </p:nvSpPr>
        <p:spPr>
          <a:xfrm>
            <a:off x="1112108" y="1828800"/>
            <a:ext cx="10429103" cy="2246769"/>
          </a:xfrm>
          <a:prstGeom prst="rect">
            <a:avLst/>
          </a:prstGeom>
          <a:noFill/>
        </p:spPr>
        <p:txBody>
          <a:bodyPr wrap="square" rtlCol="0">
            <a:spAutoFit/>
          </a:bodyPr>
          <a:lstStyle/>
          <a:p>
            <a:r>
              <a:rPr lang="en" altLang="zh-TW" sz="2800" dirty="0">
                <a:effectLst/>
                <a:latin typeface="Times New Roman" panose="02020603050405020304" pitchFamily="18" charset="0"/>
                <a:cs typeface="Times New Roman" panose="02020603050405020304" pitchFamily="18" charset="0"/>
              </a:rPr>
              <a:t>The studies cited in this paper showed :</a:t>
            </a:r>
          </a:p>
          <a:p>
            <a:endParaRPr lang="en" altLang="zh-TW" sz="2800" dirty="0">
              <a:effectLst/>
              <a:latin typeface="Times New Roman" panose="02020603050405020304" pitchFamily="18" charset="0"/>
              <a:cs typeface="Times New Roman" panose="02020603050405020304" pitchFamily="18" charset="0"/>
            </a:endParaRPr>
          </a:p>
          <a:p>
            <a:r>
              <a:rPr lang="en" altLang="zh-TW" sz="2800" dirty="0">
                <a:latin typeface="Times New Roman" panose="02020603050405020304" pitchFamily="18" charset="0"/>
                <a:cs typeface="Times New Roman" panose="02020603050405020304" pitchFamily="18" charset="0"/>
              </a:rPr>
              <a:t>1. </a:t>
            </a:r>
            <a:r>
              <a:rPr lang="en" altLang="zh-TW" sz="2800" dirty="0">
                <a:effectLst/>
                <a:latin typeface="Times New Roman" panose="02020603050405020304" pitchFamily="18" charset="0"/>
                <a:cs typeface="Times New Roman" panose="02020603050405020304" pitchFamily="18" charset="0"/>
              </a:rPr>
              <a:t>infrared spectroscopy especially in MIR led to predictive models that are able to give reasonable estimations of important key soil health indicators, namely, SOC, pH, sand, clay ... Etc. </a:t>
            </a:r>
            <a:endParaRPr kumimoji="1"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71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59CF6440-1562-371B-25FB-8C050889EC8F}"/>
              </a:ext>
            </a:extLst>
          </p:cNvPr>
          <p:cNvSpPr txBox="1"/>
          <p:nvPr/>
        </p:nvSpPr>
        <p:spPr>
          <a:xfrm>
            <a:off x="5659395" y="185352"/>
            <a:ext cx="2008883" cy="707886"/>
          </a:xfrm>
          <a:prstGeom prst="rect">
            <a:avLst/>
          </a:prstGeom>
          <a:noFill/>
        </p:spPr>
        <p:txBody>
          <a:bodyPr wrap="none" rtlCol="0">
            <a:spAutoFit/>
          </a:bodyPr>
          <a:lstStyle/>
          <a:p>
            <a:r>
              <a:rPr kumimoji="1" lang="en-US" altLang="zh-TW" sz="4000" dirty="0">
                <a:latin typeface="Times New Roman" panose="02020603050405020304" pitchFamily="18" charset="0"/>
                <a:cs typeface="Times New Roman" panose="02020603050405020304" pitchFamily="18" charset="0"/>
              </a:rPr>
              <a:t>Contents</a:t>
            </a:r>
            <a:endParaRPr kumimoji="1" lang="zh-TW" altLang="en-US" sz="4000"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20885157-4BEA-2106-C3B2-47B101364B6D}"/>
              </a:ext>
            </a:extLst>
          </p:cNvPr>
          <p:cNvSpPr txBox="1"/>
          <p:nvPr/>
        </p:nvSpPr>
        <p:spPr>
          <a:xfrm>
            <a:off x="1705230" y="3816000"/>
            <a:ext cx="5165197"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3. Prediction of soil properties</a:t>
            </a:r>
            <a:endParaRPr kumimoji="1" lang="zh-TW" altLang="en-US" sz="32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D0D32570-51B9-8FC8-7D76-0AABAF745146}"/>
              </a:ext>
            </a:extLst>
          </p:cNvPr>
          <p:cNvSpPr txBox="1"/>
          <p:nvPr/>
        </p:nvSpPr>
        <p:spPr>
          <a:xfrm>
            <a:off x="1705230" y="1842069"/>
            <a:ext cx="6843540"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2. Chemometrics/machine learning tools</a:t>
            </a:r>
            <a:endParaRPr kumimoji="1" lang="zh-TW" altLang="en-US" sz="3200"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52644B10-DBBB-3044-0167-E555BA02DF67}"/>
              </a:ext>
            </a:extLst>
          </p:cNvPr>
          <p:cNvSpPr txBox="1"/>
          <p:nvPr/>
        </p:nvSpPr>
        <p:spPr>
          <a:xfrm>
            <a:off x="1705230" y="892436"/>
            <a:ext cx="1963807"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1. Abstract</a:t>
            </a:r>
            <a:endParaRPr kumimoji="1" lang="zh-TW" altLang="en-US" sz="32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BD0CF16D-5E8E-ECEE-B089-512703077DB7}"/>
              </a:ext>
            </a:extLst>
          </p:cNvPr>
          <p:cNvSpPr txBox="1"/>
          <p:nvPr/>
        </p:nvSpPr>
        <p:spPr>
          <a:xfrm>
            <a:off x="1705230" y="5035878"/>
            <a:ext cx="2465740"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4. Conclusion</a:t>
            </a:r>
            <a:endParaRPr kumimoji="1" lang="zh-TW" altLang="en-US" sz="3200"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DCC93922-7851-BF59-2894-8F844CDC7371}"/>
              </a:ext>
            </a:extLst>
          </p:cNvPr>
          <p:cNvSpPr txBox="1"/>
          <p:nvPr/>
        </p:nvSpPr>
        <p:spPr>
          <a:xfrm>
            <a:off x="2239029" y="2426844"/>
            <a:ext cx="3047629" cy="461665"/>
          </a:xfrm>
          <a:prstGeom prst="rect">
            <a:avLst/>
          </a:prstGeom>
          <a:noFill/>
        </p:spPr>
        <p:txBody>
          <a:bodyPr wrap="none" rtlCol="0">
            <a:spAutoFit/>
          </a:bodyPr>
          <a:lstStyle/>
          <a:p>
            <a:r>
              <a:rPr lang="en" altLang="zh-TW" sz="2400" dirty="0">
                <a:latin typeface="Times New Roman" panose="02020603050405020304" pitchFamily="18" charset="0"/>
                <a:cs typeface="Times New Roman" panose="02020603050405020304" pitchFamily="18" charset="0"/>
              </a:rPr>
              <a:t>2.1 Preprocessing tools</a:t>
            </a:r>
            <a:endParaRPr kumimoji="1" lang="zh-TW" altLang="en-US" sz="24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D992EBB8-5B46-42E8-CDD1-6D929340D163}"/>
              </a:ext>
            </a:extLst>
          </p:cNvPr>
          <p:cNvSpPr txBox="1"/>
          <p:nvPr/>
        </p:nvSpPr>
        <p:spPr>
          <a:xfrm>
            <a:off x="2239028" y="2901660"/>
            <a:ext cx="2688557" cy="461665"/>
          </a:xfrm>
          <a:prstGeom prst="rect">
            <a:avLst/>
          </a:prstGeom>
          <a:noFill/>
        </p:spPr>
        <p:txBody>
          <a:bodyPr wrap="none" rtlCol="0">
            <a:spAutoFit/>
          </a:bodyPr>
          <a:lstStyle/>
          <a:p>
            <a:r>
              <a:rPr lang="en" altLang="zh-TW" sz="2400" dirty="0">
                <a:latin typeface="Times New Roman" panose="02020603050405020304" pitchFamily="18" charset="0"/>
                <a:cs typeface="Times New Roman" panose="02020603050405020304" pitchFamily="18" charset="0"/>
              </a:rPr>
              <a:t>2.2 Regression tools</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49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1963807"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1. Abstract</a:t>
            </a:r>
            <a:endParaRPr kumimoji="1" lang="zh-TW" altLang="en-US" sz="32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A950D4CA-0429-7947-45F1-A84D97BC9BC6}"/>
              </a:ext>
            </a:extLst>
          </p:cNvPr>
          <p:cNvSpPr txBox="1"/>
          <p:nvPr/>
        </p:nvSpPr>
        <p:spPr>
          <a:xfrm>
            <a:off x="517870" y="1798874"/>
            <a:ext cx="11042578" cy="2426626"/>
          </a:xfrm>
          <a:prstGeom prst="rect">
            <a:avLst/>
          </a:prstGeom>
          <a:noFill/>
        </p:spPr>
        <p:txBody>
          <a:bodyPr wrap="square">
            <a:spAutoFit/>
          </a:bodyPr>
          <a:lstStyle/>
          <a:p>
            <a:pPr>
              <a:lnSpc>
                <a:spcPct val="150000"/>
              </a:lnSpc>
            </a:pPr>
            <a:r>
              <a:rPr lang="en" altLang="zh-TW" sz="3200" dirty="0">
                <a:effectLst/>
                <a:latin typeface="Times New Roman" panose="02020603050405020304" pitchFamily="18" charset="0"/>
                <a:cs typeface="Times New Roman" panose="02020603050405020304" pitchFamily="18" charset="0"/>
              </a:rPr>
              <a:t>In this context, the present article reviews the recent developments:</a:t>
            </a:r>
          </a:p>
          <a:p>
            <a:pPr marL="342900" indent="-342900">
              <a:lnSpc>
                <a:spcPct val="150000"/>
              </a:lnSpc>
              <a:buAutoNum type="arabicPeriod"/>
            </a:pPr>
            <a:r>
              <a:rPr lang="en" altLang="zh-TW" sz="2400" dirty="0">
                <a:latin typeface="Times New Roman" panose="02020603050405020304" pitchFamily="18" charset="0"/>
                <a:cs typeface="Times New Roman" panose="02020603050405020304" pitchFamily="18" charset="0"/>
              </a:rPr>
              <a:t>M</a:t>
            </a:r>
            <a:r>
              <a:rPr lang="en" altLang="zh-TW" sz="2400" dirty="0">
                <a:effectLst/>
                <a:latin typeface="Times New Roman" panose="02020603050405020304" pitchFamily="18" charset="0"/>
                <a:cs typeface="Times New Roman" panose="02020603050405020304" pitchFamily="18" charset="0"/>
              </a:rPr>
              <a:t>id and near infrared techniques coupled with chemometrics and machine learning </a:t>
            </a:r>
          </a:p>
          <a:p>
            <a:pPr marL="342900" indent="-342900">
              <a:lnSpc>
                <a:spcPct val="150000"/>
              </a:lnSpc>
              <a:buAutoNum type="arabicPeriod"/>
            </a:pPr>
            <a:r>
              <a:rPr lang="en" altLang="zh-TW" sz="2400" dirty="0">
                <a:latin typeface="Times New Roman" panose="02020603050405020304" pitchFamily="18" charset="0"/>
                <a:cs typeface="Times New Roman" panose="02020603050405020304" pitchFamily="18" charset="0"/>
              </a:rPr>
              <a:t>T</a:t>
            </a:r>
            <a:r>
              <a:rPr lang="en" altLang="zh-TW" sz="2400" dirty="0">
                <a:effectLst/>
                <a:latin typeface="Times New Roman" panose="02020603050405020304" pitchFamily="18" charset="0"/>
                <a:cs typeface="Times New Roman" panose="02020603050405020304" pitchFamily="18" charset="0"/>
              </a:rPr>
              <a:t>he preprocessing transformations and variable selection strategies to diagnose soil physical and chemical properties. </a:t>
            </a:r>
            <a:endParaRPr lang="en" altLang="zh-TW"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28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8142550" cy="1077218"/>
          </a:xfrm>
          <a:prstGeom prst="rect">
            <a:avLst/>
          </a:prstGeom>
          <a:noFill/>
        </p:spPr>
        <p:txBody>
          <a:bodyPr wrap="none" rtlCol="0">
            <a:spAutoFit/>
          </a:bodyPr>
          <a:lstStyle/>
          <a:p>
            <a:r>
              <a:rPr lang="en" altLang="zh-TW" sz="3200" dirty="0"/>
              <a:t>2. Chemometrics/machine learning tools</a:t>
            </a:r>
            <a:endParaRPr kumimoji="1" lang="zh-TW" altLang="en-US" sz="3200" dirty="0"/>
          </a:p>
          <a:p>
            <a:endParaRPr kumimoji="1" lang="zh-TW" altLang="en-US" sz="3200" dirty="0"/>
          </a:p>
        </p:txBody>
      </p:sp>
      <p:sp>
        <p:nvSpPr>
          <p:cNvPr id="2" name="文字方塊 1">
            <a:extLst>
              <a:ext uri="{FF2B5EF4-FFF2-40B4-BE49-F238E27FC236}">
                <a16:creationId xmlns:a16="http://schemas.microsoft.com/office/drawing/2014/main" id="{B8CD2A69-DCFD-CCD3-5621-7C9430F0696A}"/>
              </a:ext>
            </a:extLst>
          </p:cNvPr>
          <p:cNvSpPr txBox="1"/>
          <p:nvPr/>
        </p:nvSpPr>
        <p:spPr>
          <a:xfrm>
            <a:off x="1081165" y="1065375"/>
            <a:ext cx="10029669" cy="3170099"/>
          </a:xfrm>
          <a:prstGeom prst="rect">
            <a:avLst/>
          </a:prstGeom>
          <a:noFill/>
        </p:spPr>
        <p:txBody>
          <a:bodyPr wrap="none" rtlCol="0">
            <a:spAutoFit/>
          </a:bodyPr>
          <a:lstStyle/>
          <a:p>
            <a:r>
              <a:rPr lang="en" altLang="zh-TW" sz="3600" dirty="0">
                <a:effectLst/>
                <a:latin typeface="Times New Roman" panose="02020603050405020304" pitchFamily="18" charset="0"/>
                <a:cs typeface="Times New Roman" panose="02020603050405020304" pitchFamily="18" charset="0"/>
              </a:rPr>
              <a:t>Chemometrics </a:t>
            </a:r>
            <a:r>
              <a:rPr lang="zh-TW" altLang="en-US" sz="3600" dirty="0">
                <a:effectLst/>
                <a:latin typeface="Times New Roman" panose="02020603050405020304" pitchFamily="18" charset="0"/>
                <a:cs typeface="Times New Roman" panose="02020603050405020304" pitchFamily="18" charset="0"/>
              </a:rPr>
              <a:t> </a:t>
            </a:r>
            <a:r>
              <a:rPr lang="en" altLang="zh-TW" sz="3600" dirty="0">
                <a:effectLst/>
                <a:latin typeface="Times New Roman" panose="02020603050405020304" pitchFamily="18" charset="0"/>
                <a:cs typeface="Times New Roman" panose="02020603050405020304" pitchFamily="18" charset="0"/>
              </a:rPr>
              <a:t>is a discipline of analytical chemistry</a:t>
            </a:r>
            <a:r>
              <a:rPr lang="en-US" altLang="zh-TW" sz="3600" dirty="0">
                <a:effectLst/>
                <a:latin typeface="Times New Roman" panose="02020603050405020304" pitchFamily="18" charset="0"/>
                <a:cs typeface="Times New Roman" panose="02020603050405020304" pitchFamily="18" charset="0"/>
              </a:rPr>
              <a:t>:</a:t>
            </a:r>
            <a:endParaRPr lang="en" altLang="zh-TW" sz="3600" dirty="0">
              <a:latin typeface="Times New Roman" panose="02020603050405020304" pitchFamily="18" charset="0"/>
              <a:cs typeface="Times New Roman" panose="02020603050405020304" pitchFamily="18" charset="0"/>
            </a:endParaRPr>
          </a:p>
          <a:p>
            <a:endParaRPr kumimoji="1" lang="en-US" altLang="zh-TW" sz="36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 altLang="zh-TW" sz="3200" dirty="0">
                <a:effectLst/>
                <a:latin typeface="Times New Roman" panose="02020603050405020304" pitchFamily="18" charset="0"/>
                <a:cs typeface="Times New Roman" panose="02020603050405020304" pitchFamily="18" charset="0"/>
              </a:rPr>
              <a:t>mathematical </a:t>
            </a:r>
            <a:endParaRPr lang="en" altLang="zh-TW" sz="48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 altLang="zh-TW" sz="3200" dirty="0">
                <a:effectLst/>
                <a:latin typeface="Times New Roman" panose="02020603050405020304" pitchFamily="18" charset="0"/>
                <a:cs typeface="Times New Roman" panose="02020603050405020304" pitchFamily="18" charset="0"/>
              </a:rPr>
              <a:t>statistical </a:t>
            </a:r>
            <a:endParaRPr lang="en" altLang="zh-TW" sz="48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 altLang="zh-TW" sz="3200" dirty="0">
                <a:effectLst/>
                <a:latin typeface="Times New Roman" panose="02020603050405020304" pitchFamily="18" charset="0"/>
                <a:cs typeface="Times New Roman" panose="02020603050405020304" pitchFamily="18" charset="0"/>
              </a:rPr>
              <a:t>computer applications </a:t>
            </a:r>
            <a:endParaRPr lang="en" altLang="zh-TW" sz="4800" dirty="0">
              <a:latin typeface="Times New Roman" panose="02020603050405020304" pitchFamily="18" charset="0"/>
              <a:cs typeface="Times New Roman" panose="02020603050405020304" pitchFamily="18" charset="0"/>
            </a:endParaRPr>
          </a:p>
          <a:p>
            <a:pPr marL="742950" indent="-742950">
              <a:buFont typeface="+mj-lt"/>
              <a:buAutoNum type="arabicPeriod"/>
            </a:pPr>
            <a:endParaRPr kumimoji="1" lang="zh-TW" altLang="en-US" sz="3200"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4744D13C-0F93-960E-3061-F6F654D9C081}"/>
              </a:ext>
            </a:extLst>
          </p:cNvPr>
          <p:cNvSpPr txBox="1"/>
          <p:nvPr/>
        </p:nvSpPr>
        <p:spPr>
          <a:xfrm>
            <a:off x="1081165" y="4235474"/>
            <a:ext cx="7802136" cy="2123658"/>
          </a:xfrm>
          <a:prstGeom prst="rect">
            <a:avLst/>
          </a:prstGeom>
          <a:noFill/>
        </p:spPr>
        <p:txBody>
          <a:bodyPr wrap="none" rtlCol="0">
            <a:spAutoFit/>
          </a:bodyPr>
          <a:lstStyle/>
          <a:p>
            <a:r>
              <a:rPr lang="en" altLang="zh-TW" sz="2800" dirty="0">
                <a:effectLst/>
                <a:latin typeface="Times New Roman" panose="02020603050405020304" pitchFamily="18" charset="0"/>
                <a:cs typeface="Times New Roman" panose="02020603050405020304" pitchFamily="18" charset="0"/>
              </a:rPr>
              <a:t>There are two main categories of chemometrics tools</a:t>
            </a:r>
          </a:p>
          <a:p>
            <a:endParaRPr lang="en" altLang="zh-TW" sz="28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 altLang="zh-TW" sz="2800" dirty="0">
                <a:effectLst/>
                <a:latin typeface="AdvOT863180fb"/>
              </a:rPr>
              <a:t>supervised </a:t>
            </a:r>
            <a:r>
              <a:rPr lang="en-US" altLang="zh-TW" sz="2800" dirty="0">
                <a:effectLst/>
                <a:latin typeface="AdvOT863180fb"/>
              </a:rPr>
              <a:t>:</a:t>
            </a:r>
            <a:r>
              <a:rPr lang="zh-TW" altLang="en-US" sz="2800" dirty="0">
                <a:effectLst/>
                <a:latin typeface="AdvOT863180fb"/>
              </a:rPr>
              <a:t> </a:t>
            </a:r>
            <a:r>
              <a:rPr lang="en" altLang="zh-TW" sz="2400" dirty="0">
                <a:effectLst/>
                <a:latin typeface="AdvOT863180fb"/>
              </a:rPr>
              <a:t>prediction </a:t>
            </a:r>
            <a:endParaRPr lang="en" altLang="zh-TW" sz="6600" dirty="0"/>
          </a:p>
          <a:p>
            <a:pPr marL="742950" indent="-742950">
              <a:buFont typeface="+mj-lt"/>
              <a:buAutoNum type="arabicPeriod"/>
            </a:pPr>
            <a:r>
              <a:rPr lang="en-US" altLang="zh-TW" sz="2800" dirty="0">
                <a:effectLst/>
                <a:latin typeface="AdvOT863180fb"/>
              </a:rPr>
              <a:t>un</a:t>
            </a:r>
            <a:r>
              <a:rPr lang="en" altLang="zh-TW" sz="2800" dirty="0">
                <a:effectLst/>
                <a:latin typeface="AdvOT863180fb"/>
              </a:rPr>
              <a:t>supervised </a:t>
            </a:r>
            <a:r>
              <a:rPr lang="en-US" altLang="zh-TW" sz="2800" dirty="0">
                <a:effectLst/>
                <a:latin typeface="AdvOT863180fb"/>
              </a:rPr>
              <a:t>:</a:t>
            </a:r>
            <a:r>
              <a:rPr lang="zh-TW" altLang="en-US" sz="2800" dirty="0">
                <a:effectLst/>
                <a:latin typeface="AdvOT863180fb"/>
              </a:rPr>
              <a:t> </a:t>
            </a:r>
            <a:r>
              <a:rPr lang="en" altLang="zh-TW" sz="2400" dirty="0">
                <a:effectLst/>
                <a:latin typeface="AdvOT863180fb"/>
              </a:rPr>
              <a:t>generally for data visualization </a:t>
            </a:r>
            <a:r>
              <a:rPr lang="en" altLang="zh-TW" sz="4800" dirty="0">
                <a:effectLst/>
                <a:latin typeface="Times New Roman" panose="02020603050405020304" pitchFamily="18" charset="0"/>
                <a:cs typeface="Times New Roman" panose="02020603050405020304" pitchFamily="18" charset="0"/>
              </a:rPr>
              <a:t> </a:t>
            </a:r>
            <a:endParaRPr lang="en" altLang="zh-TW" sz="4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38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F463405-885D-2CE6-E21C-0BC22F13BD81}"/>
              </a:ext>
            </a:extLst>
          </p:cNvPr>
          <p:cNvSpPr txBox="1"/>
          <p:nvPr/>
        </p:nvSpPr>
        <p:spPr>
          <a:xfrm>
            <a:off x="517870" y="0"/>
            <a:ext cx="4004622"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2.1 Preprocessing tools</a:t>
            </a:r>
            <a:endParaRPr kumimoji="1" lang="zh-TW" altLang="en-US" sz="3200"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CA868AE6-EA95-77A6-E724-1AAAEA88D17A}"/>
              </a:ext>
            </a:extLst>
          </p:cNvPr>
          <p:cNvSpPr txBox="1"/>
          <p:nvPr/>
        </p:nvSpPr>
        <p:spPr>
          <a:xfrm>
            <a:off x="517870" y="1433385"/>
            <a:ext cx="11474295" cy="1631216"/>
          </a:xfrm>
          <a:prstGeom prst="rect">
            <a:avLst/>
          </a:prstGeom>
          <a:noFill/>
        </p:spPr>
        <p:txBody>
          <a:bodyPr wrap="none" rtlCol="0">
            <a:spAutoFit/>
          </a:bodyPr>
          <a:lstStyle/>
          <a:p>
            <a:r>
              <a:rPr lang="en" altLang="zh-TW" sz="3600" dirty="0">
                <a:effectLst/>
                <a:latin typeface="Times New Roman" panose="02020603050405020304" pitchFamily="18" charset="0"/>
                <a:cs typeface="Times New Roman" panose="02020603050405020304" pitchFamily="18" charset="0"/>
              </a:rPr>
              <a:t>Several factors can affect the quality of the infrared spectra</a:t>
            </a:r>
            <a:r>
              <a:rPr lang="zh-TW" altLang="en-US" sz="3600" dirty="0">
                <a:effectLst/>
                <a:latin typeface="Times New Roman" panose="02020603050405020304" pitchFamily="18" charset="0"/>
                <a:cs typeface="Times New Roman" panose="02020603050405020304" pitchFamily="18" charset="0"/>
              </a:rPr>
              <a:t> </a:t>
            </a:r>
            <a:r>
              <a:rPr lang="en-US" altLang="zh-TW" sz="3600" dirty="0">
                <a:effectLst/>
                <a:latin typeface="Times New Roman" panose="02020603050405020304" pitchFamily="18" charset="0"/>
                <a:cs typeface="Times New Roman" panose="02020603050405020304" pitchFamily="18" charset="0"/>
              </a:rPr>
              <a:t>:</a:t>
            </a:r>
            <a:r>
              <a:rPr lang="zh-TW" altLang="en-US" sz="3600" dirty="0">
                <a:effectLst/>
                <a:latin typeface="Times New Roman" panose="02020603050405020304" pitchFamily="18" charset="0"/>
                <a:cs typeface="Times New Roman" panose="02020603050405020304" pitchFamily="18" charset="0"/>
              </a:rPr>
              <a:t> </a:t>
            </a:r>
            <a:endParaRPr lang="en-US" altLang="zh-TW" sz="360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TW" sz="3200" dirty="0">
                <a:latin typeface="Times New Roman" panose="02020603050405020304" pitchFamily="18" charset="0"/>
                <a:cs typeface="Times New Roman" panose="02020603050405020304" pitchFamily="18" charset="0"/>
              </a:rPr>
              <a:t>T</a:t>
            </a:r>
            <a:r>
              <a:rPr lang="en" altLang="zh-TW" sz="3200" dirty="0">
                <a:effectLst/>
                <a:latin typeface="Times New Roman" panose="02020603050405020304" pitchFamily="18" charset="0"/>
                <a:cs typeface="Times New Roman" panose="02020603050405020304" pitchFamily="18" charset="0"/>
              </a:rPr>
              <a:t>he particle size of the samples </a:t>
            </a:r>
            <a:endParaRPr lang="en" altLang="zh-TW" sz="4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TW" sz="3200" dirty="0">
                <a:latin typeface="Times New Roman" panose="02020603050405020304" pitchFamily="18" charset="0"/>
                <a:cs typeface="Times New Roman" panose="02020603050405020304" pitchFamily="18" charset="0"/>
              </a:rPr>
              <a:t>T</a:t>
            </a:r>
            <a:r>
              <a:rPr lang="en" altLang="zh-TW" sz="3200" dirty="0">
                <a:effectLst/>
                <a:latin typeface="Times New Roman" panose="02020603050405020304" pitchFamily="18" charset="0"/>
                <a:cs typeface="Times New Roman" panose="02020603050405020304" pitchFamily="18" charset="0"/>
              </a:rPr>
              <a:t>he variations of the optical path </a:t>
            </a:r>
            <a:endParaRPr lang="en" altLang="zh-TW"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64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F463405-885D-2CE6-E21C-0BC22F13BD81}"/>
              </a:ext>
            </a:extLst>
          </p:cNvPr>
          <p:cNvSpPr txBox="1"/>
          <p:nvPr/>
        </p:nvSpPr>
        <p:spPr>
          <a:xfrm>
            <a:off x="517870" y="0"/>
            <a:ext cx="4004622"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2.1 Preprocessing tools</a:t>
            </a:r>
            <a:endParaRPr kumimoji="1" lang="zh-TW" altLang="en-US" sz="32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016BCBC0-A4DB-D298-A2C8-60E4107DB735}"/>
              </a:ext>
            </a:extLst>
          </p:cNvPr>
          <p:cNvSpPr txBox="1"/>
          <p:nvPr/>
        </p:nvSpPr>
        <p:spPr>
          <a:xfrm>
            <a:off x="517870" y="714180"/>
            <a:ext cx="11468184" cy="5632311"/>
          </a:xfrm>
          <a:prstGeom prst="rect">
            <a:avLst/>
          </a:prstGeom>
          <a:noFill/>
        </p:spPr>
        <p:txBody>
          <a:bodyPr wrap="square" rtlCol="0">
            <a:spAutoFit/>
          </a:bodyPr>
          <a:lstStyle/>
          <a:p>
            <a:r>
              <a:rPr kumimoji="1" lang="en" altLang="zh-TW" sz="3600" dirty="0">
                <a:latin typeface="Times New Roman" panose="02020603050405020304" pitchFamily="18" charset="0"/>
                <a:cs typeface="Times New Roman" panose="02020603050405020304" pitchFamily="18" charset="0"/>
              </a:rPr>
              <a:t>Preprocessing tools</a:t>
            </a:r>
            <a:r>
              <a:rPr kumimoji="1" lang="zh-TW" altLang="en-US" sz="3600" dirty="0">
                <a:latin typeface="Times New Roman" panose="02020603050405020304" pitchFamily="18" charset="0"/>
                <a:cs typeface="Times New Roman" panose="02020603050405020304" pitchFamily="18" charset="0"/>
              </a:rPr>
              <a:t> </a:t>
            </a:r>
            <a:r>
              <a:rPr kumimoji="1" lang="en-US" altLang="zh-TW" sz="3600" dirty="0">
                <a:latin typeface="Times New Roman" panose="02020603050405020304" pitchFamily="18" charset="0"/>
                <a:cs typeface="Times New Roman" panose="02020603050405020304" pitchFamily="18" charset="0"/>
              </a:rPr>
              <a:t>:</a:t>
            </a:r>
            <a:r>
              <a:rPr kumimoji="1" lang="zh-TW" altLang="en-US" sz="3600" dirty="0">
                <a:latin typeface="Times New Roman" panose="02020603050405020304" pitchFamily="18" charset="0"/>
                <a:cs typeface="Times New Roman" panose="02020603050405020304" pitchFamily="18" charset="0"/>
              </a:rPr>
              <a:t> </a:t>
            </a:r>
            <a:endParaRPr kumimoji="1" lang="en-US" altLang="zh-TW" sz="3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Smoothing</a:t>
            </a:r>
            <a:r>
              <a:rPr lang="zh-TW" altLang="en-US" sz="3200" b="1" dirty="0">
                <a:effectLst/>
                <a:latin typeface="Times New Roman" panose="02020603050405020304" pitchFamily="18" charset="0"/>
                <a:cs typeface="Times New Roman" panose="02020603050405020304" pitchFamily="18" charset="0"/>
              </a:rPr>
              <a:t> </a:t>
            </a:r>
            <a:r>
              <a:rPr lang="en-US" altLang="zh-TW" sz="3200" b="1" dirty="0">
                <a:effectLst/>
                <a:latin typeface="Times New Roman" panose="02020603050405020304" pitchFamily="18" charset="0"/>
                <a:cs typeface="Times New Roman" panose="02020603050405020304" pitchFamily="18" charset="0"/>
              </a:rPr>
              <a:t>:</a:t>
            </a:r>
            <a:r>
              <a:rPr lang="zh-TW" altLang="en-US" sz="3200" b="1" dirty="0">
                <a:effectLs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remove the high- frequency noise from samples </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mean centering </a:t>
            </a:r>
            <a:r>
              <a:rPr lang="en-US" altLang="zh-TW" sz="3200" b="1" dirty="0">
                <a:effectLst/>
                <a:latin typeface="Times New Roman" panose="02020603050405020304" pitchFamily="18" charset="0"/>
                <a:cs typeface="Times New Roman" panose="02020603050405020304" pitchFamily="18" charset="0"/>
              </a:rPr>
              <a:t>:</a:t>
            </a:r>
            <a:r>
              <a:rPr lang="zh-TW" altLang="en-US" sz="3200" b="1" dirty="0">
                <a:effectLs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include an adjustable intercept in multivariate models</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derivatives </a:t>
            </a:r>
            <a:r>
              <a:rPr lang="zh-TW" altLang="en-US" sz="3200" b="1" dirty="0">
                <a:effectLst/>
                <a:latin typeface="Times New Roman" panose="02020603050405020304" pitchFamily="18" charset="0"/>
                <a:cs typeface="Times New Roman" panose="02020603050405020304" pitchFamily="18" charset="0"/>
              </a:rPr>
              <a:t> </a:t>
            </a:r>
            <a:r>
              <a:rPr lang="en-US" altLang="zh-TW" sz="3200" b="1" dirty="0">
                <a:effectLst/>
                <a:latin typeface="Times New Roman" panose="02020603050405020304" pitchFamily="18" charset="0"/>
                <a:cs typeface="Times New Roman" panose="02020603050405020304" pitchFamily="18" charset="0"/>
              </a:rPr>
              <a:t>:</a:t>
            </a:r>
            <a:r>
              <a:rPr lang="zh-TW" altLang="en-US" sz="3200" b="1" dirty="0">
                <a:effectLs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reduce the drift of the baseline and highlight some parts of the spectral information</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normalization </a:t>
            </a:r>
            <a:r>
              <a:rPr lang="en-US" altLang="zh-TW" sz="3200" b="1" dirty="0">
                <a:effectLst/>
                <a:latin typeface="Times New Roman" panose="02020603050405020304" pitchFamily="18" charset="0"/>
                <a:cs typeface="Times New Roman" panose="02020603050405020304" pitchFamily="18" charset="0"/>
              </a:rPr>
              <a:t>:</a:t>
            </a:r>
            <a:r>
              <a:rPr lang="zh-TW" altLang="en-US" sz="3200" b="1" dirty="0">
                <a:effectLs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minimize errors presented due to the samples preparation step</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standard normal variate </a:t>
            </a:r>
            <a:r>
              <a:rPr lang="en-US" altLang="zh-TW" sz="3200" b="1" dirty="0">
                <a:effectLst/>
                <a:latin typeface="Times New Roman" panose="02020603050405020304" pitchFamily="18" charset="0"/>
                <a:cs typeface="Times New Roman" panose="02020603050405020304" pitchFamily="18" charset="0"/>
              </a:rPr>
              <a:t>:</a:t>
            </a:r>
            <a:r>
              <a:rPr lang="zh-TW" altLang="en-US" sz="3200" b="1" dirty="0">
                <a:effectLst/>
                <a:latin typeface="Times New Roman" panose="02020603050405020304" pitchFamily="18" charset="0"/>
                <a:cs typeface="Times New Roman" panose="02020603050405020304" pitchFamily="18" charset="0"/>
              </a:rPr>
              <a:t> </a:t>
            </a:r>
            <a:r>
              <a:rPr lang="en" altLang="zh-TW" sz="2800" dirty="0">
                <a:effectLst/>
                <a:latin typeface="Times New Roman" panose="02020603050405020304" pitchFamily="18" charset="0"/>
                <a:cs typeface="Times New Roman" panose="02020603050405020304" pitchFamily="18" charset="0"/>
              </a:rPr>
              <a:t>eliminate the effect of uncontrolled variations, viz, instrument optical path</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 altLang="zh-TW" sz="3200" b="1" dirty="0">
                <a:effectLst/>
                <a:latin typeface="Times New Roman" panose="02020603050405020304" pitchFamily="18" charset="0"/>
                <a:cs typeface="Times New Roman" panose="02020603050405020304" pitchFamily="18" charset="0"/>
              </a:rPr>
              <a:t>multiplicative scatter correction </a:t>
            </a:r>
            <a:r>
              <a:rPr lang="en-US" altLang="zh-TW" sz="3200" b="1" dirty="0">
                <a:latin typeface="Times New Roman" panose="02020603050405020304" pitchFamily="18" charset="0"/>
                <a:cs typeface="Times New Roman" panose="02020603050405020304" pitchFamily="18" charset="0"/>
              </a:rPr>
              <a:t>:</a:t>
            </a:r>
            <a:r>
              <a:rPr lang="zh-TW" altLang="en-US" sz="3200" b="1" dirty="0">
                <a:latin typeface="Times New Roman" panose="02020603050405020304" pitchFamily="18" charset="0"/>
                <a:cs typeface="Times New Roman" panose="02020603050405020304" pitchFamily="18" charset="0"/>
              </a:rPr>
              <a:t> </a:t>
            </a:r>
            <a:r>
              <a:rPr lang="en" altLang="zh-TW" sz="2800" dirty="0">
                <a:latin typeface="Times New Roman" panose="02020603050405020304" pitchFamily="18" charset="0"/>
                <a:cs typeface="Times New Roman" panose="02020603050405020304" pitchFamily="18" charset="0"/>
              </a:rPr>
              <a:t>mitigate problems arising from scattered light</a:t>
            </a:r>
            <a:endParaRPr lang="en" altLang="zh-TW" sz="4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kumimoji="1"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87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F463405-885D-2CE6-E21C-0BC22F13BD81}"/>
              </a:ext>
            </a:extLst>
          </p:cNvPr>
          <p:cNvSpPr txBox="1"/>
          <p:nvPr/>
        </p:nvSpPr>
        <p:spPr>
          <a:xfrm>
            <a:off x="517870" y="0"/>
            <a:ext cx="4004622"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2.1 Preprocessing tools</a:t>
            </a:r>
            <a:endParaRPr kumimoji="1" lang="zh-TW" altLang="en-US" sz="3200" dirty="0">
              <a:latin typeface="Times New Roman" panose="02020603050405020304" pitchFamily="18" charset="0"/>
              <a:cs typeface="Times New Roman" panose="02020603050405020304" pitchFamily="18" charset="0"/>
            </a:endParaRPr>
          </a:p>
        </p:txBody>
      </p:sp>
      <p:pic>
        <p:nvPicPr>
          <p:cNvPr id="4" name="圖片 3" descr="一張含有 圖表 的圖片&#10;&#10;自動產生的描述">
            <a:extLst>
              <a:ext uri="{FF2B5EF4-FFF2-40B4-BE49-F238E27FC236}">
                <a16:creationId xmlns:a16="http://schemas.microsoft.com/office/drawing/2014/main" id="{F643061F-BD4E-B1E5-75C9-6625CBFD047E}"/>
              </a:ext>
            </a:extLst>
          </p:cNvPr>
          <p:cNvPicPr>
            <a:picLocks noChangeAspect="1"/>
          </p:cNvPicPr>
          <p:nvPr/>
        </p:nvPicPr>
        <p:blipFill>
          <a:blip r:embed="rId2"/>
          <a:stretch>
            <a:fillRect/>
          </a:stretch>
        </p:blipFill>
        <p:spPr>
          <a:xfrm>
            <a:off x="319386" y="831334"/>
            <a:ext cx="10795758" cy="5940168"/>
          </a:xfrm>
          <a:prstGeom prst="rect">
            <a:avLst/>
          </a:prstGeom>
        </p:spPr>
      </p:pic>
      <p:sp>
        <p:nvSpPr>
          <p:cNvPr id="7" name="文字方塊 6">
            <a:extLst>
              <a:ext uri="{FF2B5EF4-FFF2-40B4-BE49-F238E27FC236}">
                <a16:creationId xmlns:a16="http://schemas.microsoft.com/office/drawing/2014/main" id="{E0A31590-E63C-2322-7CD6-3DD4A797CAAE}"/>
              </a:ext>
            </a:extLst>
          </p:cNvPr>
          <p:cNvSpPr txBox="1"/>
          <p:nvPr/>
        </p:nvSpPr>
        <p:spPr>
          <a:xfrm>
            <a:off x="4037571" y="1986748"/>
            <a:ext cx="1251121" cy="369332"/>
          </a:xfrm>
          <a:prstGeom prst="rect">
            <a:avLst/>
          </a:prstGeom>
          <a:noFill/>
        </p:spPr>
        <p:txBody>
          <a:bodyPr wrap="square">
            <a:spAutoFit/>
          </a:bodyPr>
          <a:lstStyle/>
          <a:p>
            <a:r>
              <a:rPr lang="en" altLang="zh-TW" dirty="0">
                <a:effectLst/>
                <a:latin typeface="Times New Roman" panose="02020603050405020304" pitchFamily="18" charset="0"/>
                <a:cs typeface="Times New Roman" panose="02020603050405020304" pitchFamily="18" charset="0"/>
              </a:rPr>
              <a:t>raw spectra </a:t>
            </a:r>
            <a:endParaRPr lang="en" altLang="zh-TW"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A479CAA-1606-FF2C-A743-DE8F077BD87E}"/>
              </a:ext>
            </a:extLst>
          </p:cNvPr>
          <p:cNvSpPr txBox="1"/>
          <p:nvPr/>
        </p:nvSpPr>
        <p:spPr>
          <a:xfrm>
            <a:off x="8686801" y="1373029"/>
            <a:ext cx="1684638" cy="369332"/>
          </a:xfrm>
          <a:prstGeom prst="rect">
            <a:avLst/>
          </a:prstGeom>
          <a:noFill/>
        </p:spPr>
        <p:txBody>
          <a:bodyPr wrap="square">
            <a:spAutoFit/>
          </a:bodyPr>
          <a:lstStyle/>
          <a:p>
            <a:r>
              <a:rPr lang="en" altLang="zh-TW" dirty="0">
                <a:effectLst/>
                <a:latin typeface="Times New Roman" panose="02020603050405020304" pitchFamily="18" charset="0"/>
                <a:cs typeface="Times New Roman" panose="02020603050405020304" pitchFamily="18" charset="0"/>
              </a:rPr>
              <a:t> first derivative</a:t>
            </a:r>
            <a:endParaRPr lang="en" altLang="zh-TW" sz="4800"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6DF66CD-DD0E-F536-FE93-028935E43ACD}"/>
              </a:ext>
            </a:extLst>
          </p:cNvPr>
          <p:cNvSpPr txBox="1"/>
          <p:nvPr/>
        </p:nvSpPr>
        <p:spPr>
          <a:xfrm>
            <a:off x="7002164" y="3079574"/>
            <a:ext cx="2679356" cy="369332"/>
          </a:xfrm>
          <a:prstGeom prst="rect">
            <a:avLst/>
          </a:prstGeom>
          <a:noFill/>
        </p:spPr>
        <p:txBody>
          <a:bodyPr wrap="square">
            <a:spAutoFit/>
          </a:bodyPr>
          <a:lstStyle/>
          <a:p>
            <a:r>
              <a:rPr lang="en" altLang="zh-TW" sz="1800" dirty="0">
                <a:effectLst/>
                <a:latin typeface="Times New Roman" panose="02020603050405020304" pitchFamily="18" charset="0"/>
                <a:cs typeface="Times New Roman" panose="02020603050405020304" pitchFamily="18" charset="0"/>
              </a:rPr>
              <a:t>standard normal variate</a:t>
            </a:r>
            <a:endParaRPr lang="en" altLang="zh-TW"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CB9531B9-B6EA-0DB2-23E3-D78E7A56E399}"/>
              </a:ext>
            </a:extLst>
          </p:cNvPr>
          <p:cNvSpPr txBox="1"/>
          <p:nvPr/>
        </p:nvSpPr>
        <p:spPr>
          <a:xfrm>
            <a:off x="8476735" y="5942254"/>
            <a:ext cx="2047104" cy="369332"/>
          </a:xfrm>
          <a:prstGeom prst="rect">
            <a:avLst/>
          </a:prstGeom>
          <a:noFill/>
        </p:spPr>
        <p:txBody>
          <a:bodyPr wrap="square">
            <a:spAutoFit/>
          </a:bodyPr>
          <a:lstStyle/>
          <a:p>
            <a:r>
              <a:rPr lang="en" altLang="zh-TW" dirty="0">
                <a:effectLst/>
                <a:latin typeface="Times New Roman" panose="02020603050405020304" pitchFamily="18" charset="0"/>
                <a:cs typeface="Times New Roman" panose="02020603050405020304" pitchFamily="18" charset="0"/>
              </a:rPr>
              <a:t>second derivative</a:t>
            </a:r>
            <a:endParaRPr lang="en" altLang="zh-TW"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46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F463405-885D-2CE6-E21C-0BC22F13BD81}"/>
              </a:ext>
            </a:extLst>
          </p:cNvPr>
          <p:cNvSpPr txBox="1"/>
          <p:nvPr/>
        </p:nvSpPr>
        <p:spPr>
          <a:xfrm>
            <a:off x="517870" y="0"/>
            <a:ext cx="3526928" cy="584775"/>
          </a:xfrm>
          <a:prstGeom prst="rect">
            <a:avLst/>
          </a:prstGeom>
          <a:noFill/>
        </p:spPr>
        <p:txBody>
          <a:bodyPr wrap="none" rtlCol="0">
            <a:spAutoFit/>
          </a:bodyPr>
          <a:lstStyle/>
          <a:p>
            <a:r>
              <a:rPr lang="en" altLang="zh-TW" sz="3200" dirty="0">
                <a:latin typeface="Times New Roman" panose="02020603050405020304" pitchFamily="18" charset="0"/>
                <a:cs typeface="Times New Roman" panose="02020603050405020304" pitchFamily="18" charset="0"/>
              </a:rPr>
              <a:t>2.2 Regression tools</a:t>
            </a:r>
            <a:endParaRPr kumimoji="1" lang="zh-TW" altLang="en-US" sz="32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016BCBC0-A4DB-D298-A2C8-60E4107DB735}"/>
              </a:ext>
            </a:extLst>
          </p:cNvPr>
          <p:cNvSpPr txBox="1"/>
          <p:nvPr/>
        </p:nvSpPr>
        <p:spPr>
          <a:xfrm>
            <a:off x="517870" y="584775"/>
            <a:ext cx="11468184" cy="6494085"/>
          </a:xfrm>
          <a:prstGeom prst="rect">
            <a:avLst/>
          </a:prstGeom>
          <a:noFill/>
        </p:spPr>
        <p:txBody>
          <a:bodyPr wrap="square" rtlCol="0">
            <a:spAutoFit/>
          </a:bodyPr>
          <a:lstStyle/>
          <a:p>
            <a:pPr>
              <a:lnSpc>
                <a:spcPct val="150000"/>
              </a:lnSpc>
            </a:pPr>
            <a:r>
              <a:rPr kumimoji="1" lang="en" altLang="zh-TW" sz="3200" dirty="0">
                <a:latin typeface="Times New Roman" panose="02020603050405020304" pitchFamily="18" charset="0"/>
                <a:cs typeface="Times New Roman" panose="02020603050405020304" pitchFamily="18" charset="0"/>
              </a:rPr>
              <a:t>The commonly applied multivariate calibration tools</a:t>
            </a:r>
            <a:r>
              <a:rPr kumimoji="1" lang="en-US" altLang="zh-TW" sz="3200" dirty="0">
                <a:latin typeface="Times New Roman" panose="02020603050405020304" pitchFamily="18" charset="0"/>
                <a:cs typeface="Times New Roman" panose="02020603050405020304" pitchFamily="18" charset="0"/>
              </a:rPr>
              <a:t>:</a:t>
            </a:r>
            <a:r>
              <a:rPr kumimoji="1" lang="zh-TW" altLang="en-US" sz="3200" dirty="0">
                <a:latin typeface="Times New Roman" panose="02020603050405020304" pitchFamily="18" charset="0"/>
                <a:cs typeface="Times New Roman" panose="02020603050405020304" pitchFamily="18" charset="0"/>
              </a:rPr>
              <a:t> </a:t>
            </a:r>
            <a:endParaRPr kumimoji="1" lang="en-US" altLang="zh-TW" sz="3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 altLang="zh-TW" sz="2800" b="1" dirty="0">
                <a:effectLst/>
                <a:latin typeface="Times New Roman" panose="02020603050405020304" pitchFamily="18" charset="0"/>
                <a:cs typeface="Times New Roman" panose="02020603050405020304" pitchFamily="18" charset="0"/>
              </a:rPr>
              <a:t>partial least squares regression (PLS)</a:t>
            </a:r>
            <a:r>
              <a:rPr lang="en-US" altLang="zh-TW" sz="2800" b="1" dirty="0">
                <a:effectLst/>
                <a:latin typeface="Times New Roman" panose="02020603050405020304" pitchFamily="18" charset="0"/>
                <a:cs typeface="Times New Roman" panose="02020603050405020304" pitchFamily="18" charset="0"/>
              </a:rPr>
              <a:t>: </a:t>
            </a:r>
            <a:r>
              <a:rPr lang="en-US" altLang="zh-TW" sz="2400" dirty="0">
                <a:effectLst/>
                <a:latin typeface="Times New Roman" panose="02020603050405020304" pitchFamily="18" charset="0"/>
                <a:cs typeface="Times New Roman" panose="02020603050405020304" pitchFamily="18" charset="0"/>
              </a:rPr>
              <a:t>PLS explains the variability in the data by constructing some new composite variables, and then uses these variables for regression modeling.</a:t>
            </a:r>
            <a:endParaRPr lang="en" altLang="zh-TW"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 altLang="zh-TW" sz="2800" b="1" dirty="0">
                <a:effectLst/>
                <a:latin typeface="Times New Roman" panose="02020603050405020304" pitchFamily="18" charset="0"/>
                <a:cs typeface="Times New Roman" panose="02020603050405020304" pitchFamily="18" charset="0"/>
              </a:rPr>
              <a:t>support vector machine regression (SVMR): </a:t>
            </a:r>
            <a:r>
              <a:rPr lang="en" altLang="zh-TW" sz="2400" dirty="0">
                <a:latin typeface="Times New Roman" panose="02020603050405020304" pitchFamily="18" charset="0"/>
                <a:cs typeface="Times New Roman" panose="02020603050405020304" pitchFamily="18" charset="0"/>
              </a:rPr>
              <a:t>C</a:t>
            </a:r>
            <a:r>
              <a:rPr lang="en" altLang="zh-TW" sz="2400" dirty="0">
                <a:effectLst/>
                <a:latin typeface="Times New Roman" panose="02020603050405020304" pitchFamily="18" charset="0"/>
                <a:cs typeface="Times New Roman" panose="02020603050405020304" pitchFamily="18" charset="0"/>
              </a:rPr>
              <a:t>an handle high-dimensional data and non-linear problems</a:t>
            </a:r>
          </a:p>
          <a:p>
            <a:pPr marL="514350" indent="-514350">
              <a:lnSpc>
                <a:spcPct val="150000"/>
              </a:lnSpc>
              <a:buFont typeface="+mj-lt"/>
              <a:buAutoNum type="arabicPeriod"/>
            </a:pPr>
            <a:r>
              <a:rPr lang="en" altLang="zh-TW" sz="2800" b="1" dirty="0">
                <a:latin typeface="Times New Roman" panose="02020603050405020304" pitchFamily="18" charset="0"/>
                <a:cs typeface="Times New Roman" panose="02020603050405020304" pitchFamily="18" charset="0"/>
              </a:rPr>
              <a:t>principal component regression (PCR): </a:t>
            </a:r>
            <a:r>
              <a:rPr lang="en" altLang="zh-TW" sz="2400" dirty="0">
                <a:latin typeface="Times New Roman" panose="02020603050405020304" pitchFamily="18" charset="0"/>
                <a:cs typeface="Times New Roman" panose="02020603050405020304" pitchFamily="18" charset="0"/>
              </a:rPr>
              <a:t>Used to handle high-dimensional data and multicollinearity problems.</a:t>
            </a:r>
          </a:p>
          <a:p>
            <a:pPr marL="514350" indent="-514350">
              <a:lnSpc>
                <a:spcPct val="150000"/>
              </a:lnSpc>
              <a:buFont typeface="+mj-lt"/>
              <a:buAutoNum type="arabicPeriod"/>
            </a:pPr>
            <a:r>
              <a:rPr lang="en" altLang="zh-TW" sz="2800" b="1" dirty="0">
                <a:latin typeface="Times New Roman" panose="02020603050405020304" pitchFamily="18" charset="0"/>
                <a:cs typeface="Times New Roman" panose="02020603050405020304" pitchFamily="18" charset="0"/>
              </a:rPr>
              <a:t>multiple linear regression: </a:t>
            </a:r>
            <a:r>
              <a:rPr lang="en" altLang="zh-TW" sz="2400" dirty="0">
                <a:latin typeface="Times New Roman" panose="02020603050405020304" pitchFamily="18" charset="0"/>
                <a:cs typeface="Times New Roman" panose="02020603050405020304" pitchFamily="18" charset="0"/>
              </a:rPr>
              <a:t>Used to explain the linear relationship between a dependent variable and one or more independent variables. </a:t>
            </a:r>
          </a:p>
          <a:p>
            <a:pPr marL="514350" indent="-514350">
              <a:buFont typeface="+mj-lt"/>
              <a:buAutoNum type="arabicPeriod"/>
            </a:pPr>
            <a:endParaRPr kumimoji="1"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90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F6D0B5-1C0A-BA71-E0C3-8D8127DE4287}"/>
              </a:ext>
            </a:extLst>
          </p:cNvPr>
          <p:cNvSpPr txBox="1"/>
          <p:nvPr/>
        </p:nvSpPr>
        <p:spPr>
          <a:xfrm>
            <a:off x="517870" y="0"/>
            <a:ext cx="6091283" cy="584775"/>
          </a:xfrm>
          <a:prstGeom prst="rect">
            <a:avLst/>
          </a:prstGeom>
          <a:noFill/>
        </p:spPr>
        <p:txBody>
          <a:bodyPr wrap="none" rtlCol="0">
            <a:spAutoFit/>
          </a:bodyPr>
          <a:lstStyle/>
          <a:p>
            <a:r>
              <a:rPr lang="en" altLang="zh-TW" sz="3200" dirty="0"/>
              <a:t>3. Prediction of soil properties</a:t>
            </a:r>
            <a:endParaRPr kumimoji="1" lang="zh-TW" altLang="en-US" sz="3200" dirty="0"/>
          </a:p>
        </p:txBody>
      </p:sp>
      <p:sp>
        <p:nvSpPr>
          <p:cNvPr id="3" name="文字方塊 2">
            <a:extLst>
              <a:ext uri="{FF2B5EF4-FFF2-40B4-BE49-F238E27FC236}">
                <a16:creationId xmlns:a16="http://schemas.microsoft.com/office/drawing/2014/main" id="{D954D088-8BBC-1261-A41E-9BC20845C1DB}"/>
              </a:ext>
            </a:extLst>
          </p:cNvPr>
          <p:cNvSpPr txBox="1"/>
          <p:nvPr/>
        </p:nvSpPr>
        <p:spPr>
          <a:xfrm>
            <a:off x="1161536" y="1768896"/>
            <a:ext cx="10429102" cy="3600986"/>
          </a:xfrm>
          <a:prstGeom prst="rect">
            <a:avLst/>
          </a:prstGeom>
          <a:noFill/>
        </p:spPr>
        <p:txBody>
          <a:bodyPr wrap="square">
            <a:spAutoFit/>
          </a:bodyPr>
          <a:lstStyle/>
          <a:p>
            <a:r>
              <a:rPr lang="en" altLang="zh-TW" sz="3200" dirty="0">
                <a:effectLst/>
                <a:latin typeface="AdvOT863180fb"/>
              </a:rPr>
              <a:t>The study concluded :</a:t>
            </a:r>
          </a:p>
          <a:p>
            <a:pPr marL="514350" indent="-514350">
              <a:buAutoNum type="arabicPeriod"/>
            </a:pPr>
            <a:r>
              <a:rPr lang="en" altLang="zh-TW" sz="2800" dirty="0">
                <a:effectLst/>
                <a:latin typeface="AdvOT863180fb"/>
              </a:rPr>
              <a:t>that machine learning techniques such as RR and ANN combined with Vis-NIR spectral data can provide precise predictions. </a:t>
            </a:r>
          </a:p>
          <a:p>
            <a:pPr marL="514350" indent="-514350">
              <a:buAutoNum type="arabicPeriod"/>
            </a:pPr>
            <a:endParaRPr lang="en" altLang="zh-TW" sz="2800" dirty="0">
              <a:effectLst/>
              <a:latin typeface="AdvOT863180fb"/>
            </a:endParaRPr>
          </a:p>
          <a:p>
            <a:pPr marL="514350" indent="-514350">
              <a:buAutoNum type="arabicPeriod"/>
            </a:pPr>
            <a:r>
              <a:rPr lang="en" altLang="zh-TW" sz="2800" dirty="0">
                <a:effectLst/>
                <a:latin typeface="AdvOT863180fb"/>
              </a:rPr>
              <a:t>A similar study tested the accuracy of combining PLS with NIR and Vis-NIR techniques as a soil multi-nutrient availability index. The coupling of PLS - Vis-NIR proved to be relevant since it </a:t>
            </a:r>
            <a:r>
              <a:rPr lang="en" altLang="zh-TW" sz="2800" dirty="0">
                <a:effectLst/>
                <a:highlight>
                  <a:srgbClr val="C0C0C0"/>
                </a:highlight>
                <a:latin typeface="AdvOT863180fb"/>
              </a:rPr>
              <a:t>accurately predicted plant available P, Ca, Mg and K</a:t>
            </a:r>
            <a:r>
              <a:rPr lang="en" altLang="zh-TW" sz="2800" dirty="0">
                <a:effectLst/>
                <a:latin typeface="AdvOT863180fb"/>
              </a:rPr>
              <a:t> .</a:t>
            </a:r>
            <a:endParaRPr lang="en" altLang="zh-TW" sz="2800" dirty="0"/>
          </a:p>
        </p:txBody>
      </p:sp>
    </p:spTree>
    <p:extLst>
      <p:ext uri="{BB962C8B-B14F-4D97-AF65-F5344CB8AC3E}">
        <p14:creationId xmlns:p14="http://schemas.microsoft.com/office/powerpoint/2010/main" val="1180914678"/>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934</Words>
  <Application>Microsoft Macintosh PowerPoint</Application>
  <PresentationFormat>寬螢幕</PresentationFormat>
  <Paragraphs>80</Paragraphs>
  <Slides>12</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AdvOT863180fb</vt:lpstr>
      <vt:lpstr>AdvOT863180fb+fb</vt:lpstr>
      <vt:lpstr>Microsoft YaHei</vt:lpstr>
      <vt:lpstr>Arial</vt:lpstr>
      <vt:lpstr>Calibri</vt:lpstr>
      <vt:lpstr>Times New Roman</vt:lpstr>
      <vt:lpstr>GestaltVTI</vt:lpstr>
      <vt:lpstr>Soil spectroscopy with the use of chemometrics, machine learning and pre-processing techniques in soil diagnosis: Recent advancese - A review</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spectroscopy with the use of chemometrics, machine learning and pre-processing techniques in soil diagnosis: Recent advancese - A review</dc:title>
  <dc:creator>陳威仁</dc:creator>
  <cp:lastModifiedBy>陳威仁</cp:lastModifiedBy>
  <cp:revision>4</cp:revision>
  <dcterms:created xsi:type="dcterms:W3CDTF">2023-03-21T06:47:45Z</dcterms:created>
  <dcterms:modified xsi:type="dcterms:W3CDTF">2023-03-21T09:37:40Z</dcterms:modified>
</cp:coreProperties>
</file>