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9"/>
  </p:notesMasterIdLst>
  <p:sldIdLst>
    <p:sldId id="257" r:id="rId2"/>
    <p:sldId id="259" r:id="rId3"/>
    <p:sldId id="261" r:id="rId4"/>
    <p:sldId id="258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D7FBD-271C-DC46-83ED-B62760CFC421}" type="datetimeFigureOut">
              <a:rPr kumimoji="1" lang="zh-TW" altLang="en-US" smtClean="0"/>
              <a:t>2023/4/18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FCA2A6-7557-F148-8D5B-A11A6121C67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19622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A1693E-1361-CB47-8394-5A3701EEC131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56361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A1693E-1361-CB47-8394-5A3701EEC131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62222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A1693E-1361-CB47-8394-5A3701EEC131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28783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A1693E-1361-CB47-8394-5A3701EEC131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46266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A1693E-1361-CB47-8394-5A3701EEC131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93123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A1693E-1361-CB47-8394-5A3701EEC131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32167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C4B0-BE70-3E4A-9E2F-D002542CFCD8}" type="datetimeFigureOut">
              <a:rPr kumimoji="1" lang="zh-TW" altLang="en-US" smtClean="0"/>
              <a:t>2023/4/18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E374-6619-5441-9402-4F546D2186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87406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C4B0-BE70-3E4A-9E2F-D002542CFCD8}" type="datetimeFigureOut">
              <a:rPr kumimoji="1" lang="zh-TW" altLang="en-US" smtClean="0"/>
              <a:t>2023/4/18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E374-6619-5441-9402-4F546D2186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61465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C4B0-BE70-3E4A-9E2F-D002542CFCD8}" type="datetimeFigureOut">
              <a:rPr kumimoji="1" lang="zh-TW" altLang="en-US" smtClean="0"/>
              <a:t>2023/4/18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E374-6619-5441-9402-4F546D2186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86404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C4B0-BE70-3E4A-9E2F-D002542CFCD8}" type="datetimeFigureOut">
              <a:rPr kumimoji="1" lang="zh-TW" altLang="en-US" smtClean="0"/>
              <a:t>2023/4/18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E374-6619-5441-9402-4F546D2186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08655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C4B0-BE70-3E4A-9E2F-D002542CFCD8}" type="datetimeFigureOut">
              <a:rPr kumimoji="1" lang="zh-TW" altLang="en-US" smtClean="0"/>
              <a:t>2023/4/18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E374-6619-5441-9402-4F546D2186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40707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C4B0-BE70-3E4A-9E2F-D002542CFCD8}" type="datetimeFigureOut">
              <a:rPr kumimoji="1" lang="zh-TW" altLang="en-US" smtClean="0"/>
              <a:t>2023/4/18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E374-6619-5441-9402-4F546D2186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64099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C4B0-BE70-3E4A-9E2F-D002542CFCD8}" type="datetimeFigureOut">
              <a:rPr kumimoji="1" lang="zh-TW" altLang="en-US" smtClean="0"/>
              <a:t>2023/4/18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E374-6619-5441-9402-4F546D2186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86492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C4B0-BE70-3E4A-9E2F-D002542CFCD8}" type="datetimeFigureOut">
              <a:rPr kumimoji="1" lang="zh-TW" altLang="en-US" smtClean="0"/>
              <a:t>2023/4/18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E374-6619-5441-9402-4F546D2186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66205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C4B0-BE70-3E4A-9E2F-D002542CFCD8}" type="datetimeFigureOut">
              <a:rPr kumimoji="1" lang="zh-TW" altLang="en-US" smtClean="0"/>
              <a:t>2023/4/18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E374-6619-5441-9402-4F546D2186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47656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C4B0-BE70-3E4A-9E2F-D002542CFCD8}" type="datetimeFigureOut">
              <a:rPr kumimoji="1" lang="zh-TW" altLang="en-US" smtClean="0"/>
              <a:t>2023/4/18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E374-6619-5441-9402-4F546D2186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27652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C4B0-BE70-3E4A-9E2F-D002542CFCD8}" type="datetimeFigureOut">
              <a:rPr kumimoji="1" lang="zh-TW" altLang="en-US" smtClean="0"/>
              <a:t>2023/4/18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E374-6619-5441-9402-4F546D2186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808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EC4B0-BE70-3E4A-9E2F-D002542CFCD8}" type="datetimeFigureOut">
              <a:rPr kumimoji="1" lang="zh-TW" altLang="en-US" smtClean="0"/>
              <a:t>2023/4/18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3E374-6619-5441-9402-4F546D2186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43300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ropped hand watering the plant">
            <a:extLst>
              <a:ext uri="{FF2B5EF4-FFF2-40B4-BE49-F238E27FC236}">
                <a16:creationId xmlns:a16="http://schemas.microsoft.com/office/drawing/2014/main" id="{787AC4D0-0E07-D517-B758-92B7A39C36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5728" b="2"/>
          <a:stretch/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7" name="標題 6">
            <a:extLst>
              <a:ext uri="{FF2B5EF4-FFF2-40B4-BE49-F238E27FC236}">
                <a16:creationId xmlns:a16="http://schemas.microsoft.com/office/drawing/2014/main" id="{984BA57C-FFDE-A9CC-AE73-97B6DF29C1A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1882614"/>
            <a:ext cx="6574236" cy="2336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TW" altLang="en-US" sz="5400" b="1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土壤資料數據視覺化 </a:t>
            </a:r>
            <a:br>
              <a:rPr kumimoji="1" lang="en-US" altLang="zh-TW" sz="5400" b="1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kumimoji="1" lang="zh-TW" altLang="en-US" sz="5400" b="1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＆ </a:t>
            </a:r>
            <a:br>
              <a:rPr kumimoji="1" lang="en-US" altLang="zh-TW" sz="5400" b="1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kumimoji="1" lang="zh-TW" altLang="en-US" sz="5400" b="1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隨機森林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0F7C79E-22EA-1FE3-172A-070E3195E8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982" y="5133971"/>
            <a:ext cx="5040785" cy="1724029"/>
          </a:xfrm>
        </p:spPr>
        <p:txBody>
          <a:bodyPr anchor="t">
            <a:normAutofit/>
          </a:bodyPr>
          <a:lstStyle/>
          <a:p>
            <a:pPr algn="ctr"/>
            <a:r>
              <a:rPr kumimoji="1" lang="zh-TW" altLang="en-US" sz="2800" b="1" i="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圖書館</a:t>
            </a:r>
            <a:r>
              <a:rPr kumimoji="1" lang="en-US" altLang="zh-TW" sz="2800" b="1" i="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</a:t>
            </a:r>
          </a:p>
          <a:p>
            <a:pPr algn="ctr"/>
            <a:endParaRPr kumimoji="1" lang="en-US" altLang="zh-TW" sz="2800" b="1" i="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kumimoji="1" lang="en-US" altLang="zh-TW" sz="2800" b="1" i="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2023/04/18</a:t>
            </a:r>
          </a:p>
          <a:p>
            <a:pPr algn="ctr"/>
            <a:endParaRPr kumimoji="1" lang="en-US" altLang="zh-TW" sz="2800" b="1" i="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kumimoji="1" lang="en-US" altLang="zh-TW" sz="2800" b="1" i="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kumimoji="1" lang="zh-TW" altLang="en-US" sz="2800" b="1" i="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921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6F6D0B5-1C0A-BA71-E0C3-8D8127DE4287}"/>
              </a:ext>
            </a:extLst>
          </p:cNvPr>
          <p:cNvSpPr txBox="1"/>
          <p:nvPr/>
        </p:nvSpPr>
        <p:spPr>
          <a:xfrm>
            <a:off x="1482437" y="-35224"/>
            <a:ext cx="19367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</a:t>
            </a:r>
            <a:endParaRPr kumimoji="1"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C3BB464-389D-FC59-85BF-D2997BC91305}"/>
              </a:ext>
            </a:extLst>
          </p:cNvPr>
          <p:cNvSpPr/>
          <p:nvPr/>
        </p:nvSpPr>
        <p:spPr>
          <a:xfrm>
            <a:off x="0" y="584775"/>
            <a:ext cx="3205655" cy="8788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kumimoji="1" lang="zh-TW" altLang="en-US" b="1">
              <a:ln/>
              <a:solidFill>
                <a:schemeClr val="accent3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93FE53C-7AC9-D639-53D6-6AD0E696A39A}"/>
              </a:ext>
            </a:extLst>
          </p:cNvPr>
          <p:cNvSpPr txBox="1"/>
          <p:nvPr/>
        </p:nvSpPr>
        <p:spPr>
          <a:xfrm>
            <a:off x="3597862" y="1197651"/>
            <a:ext cx="6161290" cy="4841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zh-TW" altLang="en-US" sz="4400" dirty="0">
                <a:latin typeface="BiauKai" panose="02010601000101010101" pitchFamily="2" charset="-120"/>
                <a:ea typeface="BiauKai" panose="02010601000101010101" pitchFamily="2" charset="-120"/>
              </a:rPr>
              <a:t>問題定義</a:t>
            </a:r>
            <a:endParaRPr kumimoji="1" lang="en-US" altLang="zh-TW" sz="4400" dirty="0">
              <a:latin typeface="BiauKai" panose="02010601000101010101" pitchFamily="2" charset="-120"/>
              <a:ea typeface="BiauKai" panose="02010601000101010101" pitchFamily="2" charset="-12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zh-TW" altLang="en-US" sz="4400" dirty="0">
                <a:latin typeface="BiauKai" panose="02010601000101010101" pitchFamily="2" charset="-120"/>
                <a:ea typeface="BiauKai" panose="02010601000101010101" pitchFamily="2" charset="-120"/>
              </a:rPr>
              <a:t>資料</a:t>
            </a:r>
            <a:endParaRPr kumimoji="1" lang="en-US" altLang="zh-TW" sz="4400" dirty="0">
              <a:latin typeface="BiauKai" panose="02010601000101010101" pitchFamily="2" charset="-120"/>
              <a:ea typeface="BiauKai" panose="02010601000101010101" pitchFamily="2" charset="-120"/>
            </a:endParaRPr>
          </a:p>
          <a:p>
            <a:pPr marL="1200150" lvl="1" indent="-742950">
              <a:lnSpc>
                <a:spcPct val="150000"/>
              </a:lnSpc>
              <a:buFont typeface="+mj-lt"/>
              <a:buAutoNum type="alphaLcPeriod"/>
            </a:pPr>
            <a:r>
              <a:rPr kumimoji="1" lang="zh-TW" altLang="en-US" sz="3600" dirty="0">
                <a:latin typeface="BiauKai" panose="02010601000101010101" pitchFamily="2" charset="-120"/>
                <a:ea typeface="BiauKai" panose="02010601000101010101" pitchFamily="2" charset="-120"/>
              </a:rPr>
              <a:t>資料視覺化</a:t>
            </a:r>
            <a:endParaRPr kumimoji="1" lang="en-US" altLang="zh-TW" sz="3600" dirty="0">
              <a:latin typeface="BiauKai" panose="02010601000101010101" pitchFamily="2" charset="-120"/>
              <a:ea typeface="BiauKai" panose="02010601000101010101" pitchFamily="2" charset="-120"/>
            </a:endParaRPr>
          </a:p>
          <a:p>
            <a:pPr marL="1200150" lvl="1" indent="-742950">
              <a:lnSpc>
                <a:spcPct val="150000"/>
              </a:lnSpc>
              <a:buFont typeface="+mj-lt"/>
              <a:buAutoNum type="alphaLcPeriod"/>
            </a:pPr>
            <a:r>
              <a:rPr kumimoji="1" lang="zh-TW" altLang="en-US" sz="3600" dirty="0">
                <a:latin typeface="BiauKai" panose="02010601000101010101" pitchFamily="2" charset="-120"/>
                <a:ea typeface="BiauKai" panose="02010601000101010101" pitchFamily="2" charset="-120"/>
              </a:rPr>
              <a:t>資料處理</a:t>
            </a:r>
            <a:endParaRPr kumimoji="1" lang="en-US" altLang="zh-TW" sz="3600" dirty="0">
              <a:latin typeface="BiauKai" panose="02010601000101010101" pitchFamily="2" charset="-120"/>
              <a:ea typeface="BiauKai" panose="02010601000101010101" pitchFamily="2" charset="-12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zh-TW" altLang="en-US" sz="4400" dirty="0">
                <a:latin typeface="BiauKai" panose="02010601000101010101" pitchFamily="2" charset="-120"/>
                <a:ea typeface="BiauKai" panose="02010601000101010101" pitchFamily="2" charset="-120"/>
              </a:rPr>
              <a:t>隨機森林結果</a:t>
            </a:r>
            <a:endParaRPr kumimoji="1" lang="en-US" altLang="zh-TW" sz="4400" dirty="0"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26837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6F6D0B5-1C0A-BA71-E0C3-8D8127DE4287}"/>
              </a:ext>
            </a:extLst>
          </p:cNvPr>
          <p:cNvSpPr txBox="1"/>
          <p:nvPr/>
        </p:nvSpPr>
        <p:spPr>
          <a:xfrm>
            <a:off x="517870" y="0"/>
            <a:ext cx="22413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3200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1. </a:t>
            </a:r>
            <a:r>
              <a:rPr lang="zh-TW" altLang="en-US" sz="3200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問題定義</a:t>
            </a:r>
            <a:endParaRPr kumimoji="1" lang="zh-TW" altLang="en-US" sz="3200" dirty="0">
              <a:latin typeface="BiauKai" panose="02010601000101010101" pitchFamily="2" charset="-120"/>
              <a:ea typeface="BiauKai" panose="0201060100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C3BB464-389D-FC59-85BF-D2997BC91305}"/>
              </a:ext>
            </a:extLst>
          </p:cNvPr>
          <p:cNvSpPr/>
          <p:nvPr/>
        </p:nvSpPr>
        <p:spPr>
          <a:xfrm>
            <a:off x="0" y="584775"/>
            <a:ext cx="3205655" cy="8788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kumimoji="1" lang="zh-TW" altLang="en-US" b="1">
              <a:ln/>
              <a:solidFill>
                <a:schemeClr val="accent3"/>
              </a:solidFill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9E335BB0-9253-511D-E90B-954F97E7B3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  <p:pic>
        <p:nvPicPr>
          <p:cNvPr id="6" name="圖片 5" descr="一張含有 地圖 的圖片&#10;&#10;自動產生的描述">
            <a:extLst>
              <a:ext uri="{FF2B5EF4-FFF2-40B4-BE49-F238E27FC236}">
                <a16:creationId xmlns:a16="http://schemas.microsoft.com/office/drawing/2014/main" id="{EB9C8C39-7219-5B78-8455-E38461BC5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098" y="1360609"/>
            <a:ext cx="8640926" cy="5497391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65085A7C-D0E0-FB9D-340B-D190974D56C9}"/>
              </a:ext>
            </a:extLst>
          </p:cNvPr>
          <p:cNvSpPr txBox="1"/>
          <p:nvPr/>
        </p:nvSpPr>
        <p:spPr>
          <a:xfrm>
            <a:off x="3623565" y="459507"/>
            <a:ext cx="8275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2">
                    <a:lumMod val="25000"/>
                  </a:schemeClr>
                </a:solidFill>
                <a:latin typeface="BiauKai" panose="02010601000101010101" pitchFamily="2" charset="-120"/>
                <a:ea typeface="BiauKai" panose="02010601000101010101" pitchFamily="2" charset="-120"/>
              </a:rPr>
              <a:t>分析淡水挖仔尾溼地在不同地形環境的土壤差異，以此來建立隨機森林之分類模型。</a:t>
            </a:r>
            <a:endParaRPr kumimoji="1" lang="zh-TW" altLang="en-US" sz="2400" dirty="0">
              <a:solidFill>
                <a:schemeClr val="bg2">
                  <a:lumMod val="25000"/>
                </a:schemeClr>
              </a:solidFill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E196CD9-9D05-801A-F92D-84E3D6D8E4B5}"/>
              </a:ext>
            </a:extLst>
          </p:cNvPr>
          <p:cNvSpPr txBox="1"/>
          <p:nvPr/>
        </p:nvSpPr>
        <p:spPr>
          <a:xfrm>
            <a:off x="3277059" y="12311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/>
              <a:t>問題：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3D1296E-70F0-DCAE-DE16-9220E0865084}"/>
              </a:ext>
            </a:extLst>
          </p:cNvPr>
          <p:cNvSpPr txBox="1"/>
          <p:nvPr/>
        </p:nvSpPr>
        <p:spPr>
          <a:xfrm>
            <a:off x="403449" y="2197089"/>
            <a:ext cx="309567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/>
              <a:t>WZW-A : 41</a:t>
            </a:r>
            <a:r>
              <a:rPr kumimoji="1" lang="zh-TW" altLang="en-US" sz="2800" dirty="0"/>
              <a:t> 筆</a:t>
            </a:r>
            <a:endParaRPr kumimoji="1" lang="en-US" altLang="zh-TW" sz="2800" dirty="0"/>
          </a:p>
          <a:p>
            <a:endParaRPr kumimoji="1" lang="en-US" altLang="zh-TW" sz="2800" dirty="0"/>
          </a:p>
          <a:p>
            <a:r>
              <a:rPr kumimoji="1" lang="en-US" altLang="zh-TW" sz="2800" dirty="0"/>
              <a:t>WZW-B : 50</a:t>
            </a:r>
            <a:r>
              <a:rPr kumimoji="1" lang="zh-TW" altLang="en-US" sz="2800" dirty="0"/>
              <a:t> 筆</a:t>
            </a:r>
            <a:endParaRPr kumimoji="1" lang="en-US" altLang="zh-TW" sz="2800" dirty="0"/>
          </a:p>
          <a:p>
            <a:endParaRPr kumimoji="1" lang="en-US" altLang="zh-TW" sz="2800" dirty="0"/>
          </a:p>
          <a:p>
            <a:r>
              <a:rPr kumimoji="1" lang="en-US" altLang="zh-TW" sz="2800" dirty="0"/>
              <a:t>WZW-C : 32</a:t>
            </a:r>
            <a:r>
              <a:rPr kumimoji="1" lang="zh-TW" altLang="en-US" sz="2800" dirty="0"/>
              <a:t> 筆</a:t>
            </a:r>
            <a:endParaRPr kumimoji="1" lang="en-US" altLang="zh-TW" sz="2800" dirty="0"/>
          </a:p>
          <a:p>
            <a:endParaRPr kumimoji="1" lang="en-US" altLang="zh-TW" sz="2800" dirty="0"/>
          </a:p>
          <a:p>
            <a:r>
              <a:rPr kumimoji="1" lang="en-US" altLang="zh-TW" sz="2800" dirty="0"/>
              <a:t>Total : 123</a:t>
            </a:r>
            <a:r>
              <a:rPr kumimoji="1" lang="zh-TW" altLang="en-US" sz="2800" dirty="0"/>
              <a:t>筆</a:t>
            </a:r>
          </a:p>
        </p:txBody>
      </p:sp>
    </p:spTree>
    <p:extLst>
      <p:ext uri="{BB962C8B-B14F-4D97-AF65-F5344CB8AC3E}">
        <p14:creationId xmlns:p14="http://schemas.microsoft.com/office/powerpoint/2010/main" val="2369943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6F6D0B5-1C0A-BA71-E0C3-8D8127DE4287}"/>
              </a:ext>
            </a:extLst>
          </p:cNvPr>
          <p:cNvSpPr txBox="1"/>
          <p:nvPr/>
        </p:nvSpPr>
        <p:spPr>
          <a:xfrm>
            <a:off x="517870" y="0"/>
            <a:ext cx="26516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3200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2. </a:t>
            </a:r>
            <a:r>
              <a:rPr lang="zh-TW" altLang="en-US" sz="3200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資料視覺化</a:t>
            </a:r>
            <a:endParaRPr kumimoji="1" lang="zh-TW" altLang="en-US" sz="3200" dirty="0">
              <a:latin typeface="BiauKai" panose="02010601000101010101" pitchFamily="2" charset="-120"/>
              <a:ea typeface="BiauKai" panose="0201060100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C3BB464-389D-FC59-85BF-D2997BC91305}"/>
              </a:ext>
            </a:extLst>
          </p:cNvPr>
          <p:cNvSpPr/>
          <p:nvPr/>
        </p:nvSpPr>
        <p:spPr>
          <a:xfrm>
            <a:off x="0" y="584775"/>
            <a:ext cx="3205655" cy="8788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kumimoji="1" lang="zh-TW" altLang="en-US" b="1">
              <a:ln/>
              <a:solidFill>
                <a:schemeClr val="accent3"/>
              </a:solidFill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9E335BB0-9253-511D-E90B-954F97E7B3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  <p:pic>
        <p:nvPicPr>
          <p:cNvPr id="7" name="圖片 6" descr="一張含有 圖表 的圖片&#10;&#10;自動產生的描述">
            <a:extLst>
              <a:ext uri="{FF2B5EF4-FFF2-40B4-BE49-F238E27FC236}">
                <a16:creationId xmlns:a16="http://schemas.microsoft.com/office/drawing/2014/main" id="{EBA9D1E3-1BA7-8397-D8D4-2DF884D50C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521"/>
          <a:stretch/>
        </p:blipFill>
        <p:spPr>
          <a:xfrm>
            <a:off x="0" y="774134"/>
            <a:ext cx="12192000" cy="5863437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A3C42EA4-CF0F-B48F-A062-7CE6D19FF4AB}"/>
              </a:ext>
            </a:extLst>
          </p:cNvPr>
          <p:cNvSpPr txBox="1"/>
          <p:nvPr/>
        </p:nvSpPr>
        <p:spPr>
          <a:xfrm>
            <a:off x="6737130" y="4738189"/>
            <a:ext cx="5456927" cy="21198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TW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ROC = </a:t>
            </a:r>
            <a:r>
              <a:rPr lang="zh-TW" altLang="en-US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殘留可氧化碳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TW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TIC_CaCO3 = </a:t>
            </a:r>
            <a:r>
              <a:rPr lang="zh-TW" altLang="en-US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無機碳在碳酸鈣當中的含量</a:t>
            </a:r>
            <a:endParaRPr lang="en-US" altLang="zh-TW" dirty="0">
              <a:latin typeface="BiauKai" panose="02010601000101010101" pitchFamily="2" charset="-120"/>
              <a:ea typeface="BiauKai" panose="02010601000101010101" pitchFamily="2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TIC = </a:t>
            </a:r>
            <a:r>
              <a:rPr lang="zh-TW" altLang="en-US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無機碳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TW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TOC = </a:t>
            </a:r>
            <a:r>
              <a:rPr lang="zh-TW" altLang="en-US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總有機碳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TW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TN = </a:t>
            </a:r>
            <a:r>
              <a:rPr lang="zh-TW" altLang="en-US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總氮</a:t>
            </a:r>
          </a:p>
        </p:txBody>
      </p:sp>
    </p:spTree>
    <p:extLst>
      <p:ext uri="{BB962C8B-B14F-4D97-AF65-F5344CB8AC3E}">
        <p14:creationId xmlns:p14="http://schemas.microsoft.com/office/powerpoint/2010/main" val="1415283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6F6D0B5-1C0A-BA71-E0C3-8D8127DE4287}"/>
              </a:ext>
            </a:extLst>
          </p:cNvPr>
          <p:cNvSpPr txBox="1"/>
          <p:nvPr/>
        </p:nvSpPr>
        <p:spPr>
          <a:xfrm>
            <a:off x="517870" y="0"/>
            <a:ext cx="22413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3200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2. </a:t>
            </a:r>
            <a:r>
              <a:rPr lang="zh-TW" altLang="en-US" sz="3200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資料處理</a:t>
            </a:r>
            <a:endParaRPr kumimoji="1" lang="zh-TW" altLang="en-US" sz="3200" dirty="0">
              <a:latin typeface="BiauKai" panose="02010601000101010101" pitchFamily="2" charset="-120"/>
              <a:ea typeface="BiauKai" panose="0201060100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C3BB464-389D-FC59-85BF-D2997BC91305}"/>
              </a:ext>
            </a:extLst>
          </p:cNvPr>
          <p:cNvSpPr/>
          <p:nvPr/>
        </p:nvSpPr>
        <p:spPr>
          <a:xfrm>
            <a:off x="0" y="584775"/>
            <a:ext cx="3205655" cy="8788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kumimoji="1" lang="zh-TW" altLang="en-US" b="1">
              <a:ln/>
              <a:solidFill>
                <a:schemeClr val="accent3"/>
              </a:solidFill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9E335BB0-9253-511D-E90B-954F97E7B3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  <p:pic>
        <p:nvPicPr>
          <p:cNvPr id="6" name="圖片 5" descr="一張含有 資料表 的圖片&#10;&#10;自動產生的描述">
            <a:extLst>
              <a:ext uri="{FF2B5EF4-FFF2-40B4-BE49-F238E27FC236}">
                <a16:creationId xmlns:a16="http://schemas.microsoft.com/office/drawing/2014/main" id="{EB0F2720-B43B-F4E6-35AF-3D61D5CEF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6126" y="420489"/>
            <a:ext cx="7927240" cy="720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255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6F6D0B5-1C0A-BA71-E0C3-8D8127DE4287}"/>
              </a:ext>
            </a:extLst>
          </p:cNvPr>
          <p:cNvSpPr txBox="1"/>
          <p:nvPr/>
        </p:nvSpPr>
        <p:spPr>
          <a:xfrm>
            <a:off x="233664" y="0"/>
            <a:ext cx="30620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3</a:t>
            </a:r>
            <a:r>
              <a:rPr lang="en" altLang="zh-TW" sz="3200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. </a:t>
            </a:r>
            <a:r>
              <a:rPr lang="zh-TW" altLang="en-US" sz="3200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隨機森林結果</a:t>
            </a:r>
            <a:endParaRPr kumimoji="1" lang="zh-TW" altLang="en-US" sz="3200" dirty="0">
              <a:latin typeface="BiauKai" panose="02010601000101010101" pitchFamily="2" charset="-120"/>
              <a:ea typeface="BiauKai" panose="0201060100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C3BB464-389D-FC59-85BF-D2997BC91305}"/>
              </a:ext>
            </a:extLst>
          </p:cNvPr>
          <p:cNvSpPr/>
          <p:nvPr/>
        </p:nvSpPr>
        <p:spPr>
          <a:xfrm>
            <a:off x="0" y="584775"/>
            <a:ext cx="3205655" cy="8788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kumimoji="1" lang="zh-TW" altLang="en-US" b="1">
              <a:ln/>
              <a:solidFill>
                <a:schemeClr val="accent3"/>
              </a:solidFill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9E335BB0-9253-511D-E90B-954F97E7B3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  <p:sp>
        <p:nvSpPr>
          <p:cNvPr id="5" name="AutoShape 2" descr="Untitled">
            <a:extLst>
              <a:ext uri="{FF2B5EF4-FFF2-40B4-BE49-F238E27FC236}">
                <a16:creationId xmlns:a16="http://schemas.microsoft.com/office/drawing/2014/main" id="{D7171C29-D66A-202B-52C5-1355D4D420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E767EC8-0270-1BDD-27BD-F19F4A31002D}"/>
              </a:ext>
            </a:extLst>
          </p:cNvPr>
          <p:cNvSpPr txBox="1"/>
          <p:nvPr/>
        </p:nvSpPr>
        <p:spPr>
          <a:xfrm>
            <a:off x="920374" y="1783140"/>
            <a:ext cx="54804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dirty="0"/>
              <a:t>Training Score :  0.744</a:t>
            </a:r>
          </a:p>
          <a:p>
            <a:endParaRPr kumimoji="1" lang="en-US" altLang="zh-TW" sz="3200" dirty="0"/>
          </a:p>
          <a:p>
            <a:r>
              <a:rPr kumimoji="1" lang="en-US" altLang="zh-TW" sz="3200" dirty="0"/>
              <a:t>Testing Score : 0.72</a:t>
            </a:r>
            <a:endParaRPr kumimoji="1" lang="zh-TW" altLang="en-US" sz="32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4DF0888-386E-00ED-6FF7-39D8FEA6AB9F}"/>
              </a:ext>
            </a:extLst>
          </p:cNvPr>
          <p:cNvSpPr txBox="1"/>
          <p:nvPr/>
        </p:nvSpPr>
        <p:spPr>
          <a:xfrm>
            <a:off x="1213242" y="4143454"/>
            <a:ext cx="3851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dirty="0"/>
              <a:t>Accuracy : 0.72</a:t>
            </a:r>
            <a:endParaRPr kumimoji="1" lang="zh-TW" altLang="en-US" sz="3200" dirty="0"/>
          </a:p>
        </p:txBody>
      </p:sp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FC0F0359-58F6-281F-141E-2994BF9D7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585" y="992486"/>
            <a:ext cx="6387727" cy="425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888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一張含有 圖表 的圖片&#10;&#10;自動產生的描述">
            <a:extLst>
              <a:ext uri="{FF2B5EF4-FFF2-40B4-BE49-F238E27FC236}">
                <a16:creationId xmlns:a16="http://schemas.microsoft.com/office/drawing/2014/main" id="{31282BB3-0FE0-9E17-B825-42935F8BB2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31" t="6523" r="9046" b="34370"/>
          <a:stretch/>
        </p:blipFill>
        <p:spPr>
          <a:xfrm>
            <a:off x="4185937" y="273996"/>
            <a:ext cx="7856482" cy="3002604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76F6D0B5-1C0A-BA71-E0C3-8D8127DE4287}"/>
              </a:ext>
            </a:extLst>
          </p:cNvPr>
          <p:cNvSpPr txBox="1"/>
          <p:nvPr/>
        </p:nvSpPr>
        <p:spPr>
          <a:xfrm>
            <a:off x="233664" y="0"/>
            <a:ext cx="30620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3</a:t>
            </a:r>
            <a:r>
              <a:rPr lang="en" altLang="zh-TW" sz="3200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. </a:t>
            </a:r>
            <a:r>
              <a:rPr lang="zh-TW" altLang="en-US" sz="3200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隨機森林結果</a:t>
            </a:r>
            <a:endParaRPr kumimoji="1" lang="zh-TW" altLang="en-US" sz="3200" dirty="0">
              <a:latin typeface="BiauKai" panose="02010601000101010101" pitchFamily="2" charset="-120"/>
              <a:ea typeface="BiauKai" panose="0201060100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C3BB464-389D-FC59-85BF-D2997BC91305}"/>
              </a:ext>
            </a:extLst>
          </p:cNvPr>
          <p:cNvSpPr/>
          <p:nvPr/>
        </p:nvSpPr>
        <p:spPr>
          <a:xfrm>
            <a:off x="0" y="584775"/>
            <a:ext cx="3205655" cy="8788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kumimoji="1" lang="zh-TW" altLang="en-US" b="1">
              <a:ln/>
              <a:solidFill>
                <a:schemeClr val="accent3"/>
              </a:solidFill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9E335BB0-9253-511D-E90B-954F97E7B3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  <p:sp>
        <p:nvSpPr>
          <p:cNvPr id="5" name="AutoShape 2" descr="Untitled">
            <a:extLst>
              <a:ext uri="{FF2B5EF4-FFF2-40B4-BE49-F238E27FC236}">
                <a16:creationId xmlns:a16="http://schemas.microsoft.com/office/drawing/2014/main" id="{D7171C29-D66A-202B-52C5-1355D4D420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AD6C99B-E304-8420-66D0-876C9864606F}"/>
              </a:ext>
            </a:extLst>
          </p:cNvPr>
          <p:cNvSpPr txBox="1"/>
          <p:nvPr/>
        </p:nvSpPr>
        <p:spPr>
          <a:xfrm>
            <a:off x="149581" y="1257437"/>
            <a:ext cx="5012911" cy="2608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2800" dirty="0"/>
              <a:t>準確度不高的可能原因：</a:t>
            </a:r>
            <a:endParaRPr kumimoji="1" lang="en-US" altLang="zh-TW" sz="28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kumimoji="1" lang="zh-TW" altLang="en-US" sz="2800" dirty="0"/>
              <a:t>分類指標過少     </a:t>
            </a:r>
            <a:endParaRPr kumimoji="1" lang="en-US" altLang="zh-TW" sz="2800" dirty="0"/>
          </a:p>
          <a:p>
            <a:pPr>
              <a:lnSpc>
                <a:spcPct val="150000"/>
              </a:lnSpc>
            </a:pPr>
            <a:r>
              <a:rPr kumimoji="1" lang="en-US" altLang="zh-TW" sz="2800" dirty="0"/>
              <a:t>2. </a:t>
            </a:r>
            <a:r>
              <a:rPr kumimoji="1" lang="zh-TW" altLang="en-US" sz="2800" dirty="0"/>
              <a:t>  資料量不夠多    </a:t>
            </a:r>
            <a:endParaRPr kumimoji="1" lang="en-US" altLang="zh-TW" sz="2800" dirty="0"/>
          </a:p>
          <a:p>
            <a:pPr>
              <a:lnSpc>
                <a:spcPct val="150000"/>
              </a:lnSpc>
            </a:pPr>
            <a:r>
              <a:rPr kumimoji="1" lang="en-US" altLang="zh-TW" sz="2800" dirty="0"/>
              <a:t>3. </a:t>
            </a:r>
            <a:r>
              <a:rPr kumimoji="1" lang="zh-TW" altLang="en-US" sz="2800" dirty="0"/>
              <a:t>  隨機森林超參數需要在調教</a:t>
            </a:r>
            <a:endParaRPr kumimoji="1" lang="en-US" altLang="zh-TW" sz="2800" dirty="0"/>
          </a:p>
        </p:txBody>
      </p:sp>
      <p:pic>
        <p:nvPicPr>
          <p:cNvPr id="8" name="圖片 7" descr="一張含有 圖表 的圖片&#10;&#10;自動產生的描述">
            <a:extLst>
              <a:ext uri="{FF2B5EF4-FFF2-40B4-BE49-F238E27FC236}">
                <a16:creationId xmlns:a16="http://schemas.microsoft.com/office/drawing/2014/main" id="{659A0ACF-143A-3BE7-0EF5-9D4BFAABCF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81"/>
          <a:stretch/>
        </p:blipFill>
        <p:spPr>
          <a:xfrm>
            <a:off x="5703851" y="3429000"/>
            <a:ext cx="5446488" cy="211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321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118</TotalTime>
  <Words>159</Words>
  <Application>Microsoft Macintosh PowerPoint</Application>
  <PresentationFormat>寬螢幕</PresentationFormat>
  <Paragraphs>44</Paragraphs>
  <Slides>7</Slides>
  <Notes>6</Notes>
  <HiddenSlides>1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Microsoft JhengHei</vt:lpstr>
      <vt:lpstr>BiauKai</vt:lpstr>
      <vt:lpstr>Arial</vt:lpstr>
      <vt:lpstr>Calibri</vt:lpstr>
      <vt:lpstr>Calibri Light</vt:lpstr>
      <vt:lpstr>Times New Roman</vt:lpstr>
      <vt:lpstr>Office 佈景主題</vt:lpstr>
      <vt:lpstr>土壤資料數據視覺化  ＆  隨機森林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土壤資料數據視覺化  ＆  隨機森林</dc:title>
  <dc:creator>陳威仁</dc:creator>
  <cp:lastModifiedBy>陳威仁</cp:lastModifiedBy>
  <cp:revision>19</cp:revision>
  <dcterms:created xsi:type="dcterms:W3CDTF">2023-04-18T06:33:07Z</dcterms:created>
  <dcterms:modified xsi:type="dcterms:W3CDTF">2023-04-18T08:40:36Z</dcterms:modified>
</cp:coreProperties>
</file>