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68" r:id="rId3"/>
    <p:sldId id="271" r:id="rId4"/>
    <p:sldId id="272" r:id="rId5"/>
    <p:sldId id="275" r:id="rId6"/>
    <p:sldId id="276" r:id="rId7"/>
    <p:sldId id="277" r:id="rId8"/>
    <p:sldId id="278" r:id="rId9"/>
    <p:sldId id="279" r:id="rId10"/>
    <p:sldId id="280" r:id="rId11"/>
    <p:sldId id="257" r:id="rId12"/>
    <p:sldId id="259" r:id="rId13"/>
    <p:sldId id="262" r:id="rId14"/>
    <p:sldId id="267" r:id="rId15"/>
    <p:sldId id="264" r:id="rId16"/>
    <p:sldId id="263" r:id="rId17"/>
    <p:sldId id="265" r:id="rId18"/>
    <p:sldId id="266" r:id="rId19"/>
    <p:sldId id="260" r:id="rId20"/>
    <p:sldId id="261" r:id="rId2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42"/>
    <p:restoredTop sz="84692"/>
  </p:normalViewPr>
  <p:slideViewPr>
    <p:cSldViewPr snapToGrid="0">
      <p:cViewPr varScale="1">
        <p:scale>
          <a:sx n="122" d="100"/>
          <a:sy n="122" d="100"/>
        </p:scale>
        <p:origin x="208" y="200"/>
      </p:cViewPr>
      <p:guideLst/>
    </p:cSldViewPr>
  </p:slideViewPr>
  <p:notesTextViewPr>
    <p:cViewPr>
      <p:scale>
        <a:sx n="155" d="100"/>
        <a:sy n="15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5D0FDE-FA28-3443-B213-B0EEAA83B1FA}" type="datetimeFigureOut">
              <a:rPr kumimoji="1" lang="zh-TW" altLang="en-US" smtClean="0"/>
              <a:t>2023/5/2</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A71B02-BEE4-CB4E-9606-FB4F162BEA11}" type="slidenum">
              <a:rPr kumimoji="1" lang="zh-TW" altLang="en-US" smtClean="0"/>
              <a:t>‹#›</a:t>
            </a:fld>
            <a:endParaRPr kumimoji="1" lang="zh-TW" altLang="en-US"/>
          </a:p>
        </p:txBody>
      </p:sp>
    </p:spTree>
    <p:extLst>
      <p:ext uri="{BB962C8B-B14F-4D97-AF65-F5344CB8AC3E}">
        <p14:creationId xmlns:p14="http://schemas.microsoft.com/office/powerpoint/2010/main" val="2061921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C0A71B02-BEE4-CB4E-9606-FB4F162BEA11}" type="slidenum">
              <a:rPr kumimoji="1" lang="zh-TW" altLang="en-US" smtClean="0"/>
              <a:t>2</a:t>
            </a:fld>
            <a:endParaRPr kumimoji="1" lang="zh-TW" altLang="en-US"/>
          </a:p>
        </p:txBody>
      </p:sp>
    </p:spTree>
    <p:extLst>
      <p:ext uri="{BB962C8B-B14F-4D97-AF65-F5344CB8AC3E}">
        <p14:creationId xmlns:p14="http://schemas.microsoft.com/office/powerpoint/2010/main" val="310575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1.</a:t>
            </a:r>
            <a:r>
              <a:rPr kumimoji="1" lang="zh-TW" altLang="en-US" dirty="0"/>
              <a:t>刺激寒冷地區的土壤有機物礦化率</a:t>
            </a:r>
            <a:r>
              <a:rPr kumimoji="1" lang="en-US" altLang="zh-TW" dirty="0"/>
              <a:t>/</a:t>
            </a:r>
            <a:r>
              <a:rPr kumimoji="1" lang="zh-TW" altLang="en-US" dirty="0"/>
              <a:t>增加溫室氣體</a:t>
            </a:r>
            <a:endParaRPr kumimoji="1" lang="en-US" altLang="zh-TW" dirty="0"/>
          </a:p>
          <a:p>
            <a:r>
              <a:rPr kumimoji="1" lang="en-US" altLang="zh-TW" dirty="0"/>
              <a:t>2.</a:t>
            </a:r>
            <a:r>
              <a:rPr kumimoji="1" lang="zh-TW" altLang="en-US" dirty="0"/>
              <a:t>永凍土融化</a:t>
            </a:r>
            <a:r>
              <a:rPr kumimoji="1" lang="en-US" altLang="zh-TW" dirty="0"/>
              <a:t>/</a:t>
            </a:r>
            <a:r>
              <a:rPr kumimoji="1" lang="zh-TW" altLang="en-US" dirty="0"/>
              <a:t>影響碳在土壤中的種類與含量</a:t>
            </a:r>
            <a:endParaRPr kumimoji="1" lang="en-US" altLang="zh-TW" dirty="0"/>
          </a:p>
          <a:p>
            <a:r>
              <a:rPr kumimoji="1" lang="zh-TW" altLang="en-US" dirty="0"/>
              <a:t>預測生態系統對未來氣候的反應以及北極土壤中相關的溫室氣體排放</a:t>
            </a:r>
          </a:p>
        </p:txBody>
      </p:sp>
      <p:sp>
        <p:nvSpPr>
          <p:cNvPr id="4" name="投影片編號版面配置區 3"/>
          <p:cNvSpPr>
            <a:spLocks noGrp="1"/>
          </p:cNvSpPr>
          <p:nvPr>
            <p:ph type="sldNum" sz="quarter" idx="5"/>
          </p:nvPr>
        </p:nvSpPr>
        <p:spPr/>
        <p:txBody>
          <a:bodyPr/>
          <a:lstStyle/>
          <a:p>
            <a:fld id="{C0A71B02-BEE4-CB4E-9606-FB4F162BEA11}" type="slidenum">
              <a:rPr kumimoji="1" lang="zh-TW" altLang="en-US" smtClean="0"/>
              <a:t>12</a:t>
            </a:fld>
            <a:endParaRPr kumimoji="1" lang="zh-TW" altLang="en-US"/>
          </a:p>
        </p:txBody>
      </p:sp>
    </p:spTree>
    <p:extLst>
      <p:ext uri="{BB962C8B-B14F-4D97-AF65-F5344CB8AC3E}">
        <p14:creationId xmlns:p14="http://schemas.microsoft.com/office/powerpoint/2010/main" val="3570023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1.</a:t>
            </a:r>
            <a:r>
              <a:rPr kumimoji="1" lang="zh-TW" altLang="en-US" dirty="0"/>
              <a:t>記錄 </a:t>
            </a:r>
            <a:r>
              <a:rPr kumimoji="1" lang="en" altLang="zh-TW" dirty="0"/>
              <a:t>NIR </a:t>
            </a:r>
            <a:r>
              <a:rPr kumimoji="1" lang="zh-TW" altLang="en-US" dirty="0"/>
              <a:t>光譜對 </a:t>
            </a:r>
            <a:r>
              <a:rPr kumimoji="1" lang="en" altLang="zh-TW" dirty="0"/>
              <a:t>TOC </a:t>
            </a:r>
            <a:r>
              <a:rPr kumimoji="1" lang="zh-TW" altLang="en-US" dirty="0"/>
              <a:t>和環境因素變化的響應</a:t>
            </a:r>
            <a:endParaRPr kumimoji="1" lang="en-US" altLang="zh-TW" dirty="0"/>
          </a:p>
          <a:p>
            <a:r>
              <a:rPr kumimoji="1" lang="en-US" altLang="zh-TW" dirty="0"/>
              <a:t>2.</a:t>
            </a:r>
            <a:r>
              <a:rPr kumimoji="1" lang="zh-TW" altLang="en-US" dirty="0"/>
              <a:t>比較</a:t>
            </a:r>
            <a:r>
              <a:rPr kumimoji="1" lang="en-US" altLang="zh-TW" dirty="0"/>
              <a:t>NIR</a:t>
            </a:r>
            <a:r>
              <a:rPr kumimoji="1" lang="zh-TW" altLang="en-US" dirty="0"/>
              <a:t>與</a:t>
            </a:r>
            <a:r>
              <a:rPr kumimoji="1" lang="en-US" altLang="zh-TW" dirty="0"/>
              <a:t>MIR</a:t>
            </a:r>
            <a:r>
              <a:rPr kumimoji="1" lang="zh-TW" altLang="en-US" dirty="0"/>
              <a:t>光譜的準確性，以在區域範圍內預測各種自然植被和不同土壤型別的土壤特性</a:t>
            </a:r>
            <a:endParaRPr kumimoji="1" lang="en-US" altLang="zh-TW" dirty="0"/>
          </a:p>
          <a:p>
            <a:r>
              <a:rPr kumimoji="1" lang="en-US" altLang="zh-TW" dirty="0"/>
              <a:t>3.</a:t>
            </a:r>
            <a:r>
              <a:rPr kumimoji="1" lang="zh-TW" altLang="en-US" dirty="0"/>
              <a:t>調查</a:t>
            </a:r>
            <a:r>
              <a:rPr kumimoji="1" lang="en-US" altLang="zh-TW" dirty="0"/>
              <a:t>NIR</a:t>
            </a:r>
            <a:r>
              <a:rPr kumimoji="1" lang="zh-TW" altLang="en-US" dirty="0"/>
              <a:t>和</a:t>
            </a:r>
            <a:r>
              <a:rPr kumimoji="1" lang="en-US" altLang="zh-TW" dirty="0"/>
              <a:t>MIR</a:t>
            </a:r>
            <a:r>
              <a:rPr kumimoji="1" lang="zh-TW" altLang="en-US" dirty="0"/>
              <a:t>的預測能力，加上</a:t>
            </a:r>
            <a:r>
              <a:rPr kumimoji="1" lang="en-US" altLang="zh-TW" dirty="0"/>
              <a:t>PLS</a:t>
            </a:r>
            <a:r>
              <a:rPr kumimoji="1" lang="zh-TW" altLang="en-US" dirty="0"/>
              <a:t>和其他機器學習演算法，以提高效能</a:t>
            </a:r>
          </a:p>
        </p:txBody>
      </p:sp>
      <p:sp>
        <p:nvSpPr>
          <p:cNvPr id="4" name="投影片編號版面配置區 3"/>
          <p:cNvSpPr>
            <a:spLocks noGrp="1"/>
          </p:cNvSpPr>
          <p:nvPr>
            <p:ph type="sldNum" sz="quarter" idx="5"/>
          </p:nvPr>
        </p:nvSpPr>
        <p:spPr/>
        <p:txBody>
          <a:bodyPr/>
          <a:lstStyle/>
          <a:p>
            <a:fld id="{C0A71B02-BEE4-CB4E-9606-FB4F162BEA11}" type="slidenum">
              <a:rPr kumimoji="1" lang="zh-TW" altLang="en-US" smtClean="0"/>
              <a:t>13</a:t>
            </a:fld>
            <a:endParaRPr kumimoji="1" lang="zh-TW" altLang="en-US"/>
          </a:p>
        </p:txBody>
      </p:sp>
    </p:spTree>
    <p:extLst>
      <p:ext uri="{BB962C8B-B14F-4D97-AF65-F5344CB8AC3E}">
        <p14:creationId xmlns:p14="http://schemas.microsoft.com/office/powerpoint/2010/main" val="1617033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進行</a:t>
            </a:r>
            <a:r>
              <a:rPr kumimoji="1" lang="en-US" altLang="zh-TW" dirty="0"/>
              <a:t>PCA</a:t>
            </a:r>
            <a:r>
              <a:rPr kumimoji="1" lang="zh-TW" altLang="en-US" dirty="0"/>
              <a:t>（主成分分析）</a:t>
            </a:r>
            <a:endParaRPr kumimoji="1" lang="en-US" altLang="zh-TW" dirty="0"/>
          </a:p>
          <a:p>
            <a:r>
              <a:rPr kumimoji="1" lang="zh-TW" altLang="en-US" dirty="0"/>
              <a:t>評估</a:t>
            </a:r>
            <a:r>
              <a:rPr kumimoji="1" lang="en" altLang="zh-TW" dirty="0"/>
              <a:t>C</a:t>
            </a:r>
            <a:r>
              <a:rPr kumimoji="1" lang="zh-TW" altLang="en-US" dirty="0"/>
              <a:t>不同碳鍵是否對近紅外光譜反射率變化產生影響</a:t>
            </a:r>
            <a:endParaRPr kumimoji="1" lang="en-US" altLang="zh-TW" dirty="0"/>
          </a:p>
          <a:p>
            <a:endParaRPr kumimoji="1" lang="en-US" altLang="zh-TW" dirty="0"/>
          </a:p>
          <a:p>
            <a:r>
              <a:rPr kumimoji="1" lang="en-US" altLang="zh-TW" dirty="0"/>
              <a:t>1.</a:t>
            </a:r>
            <a:r>
              <a:rPr kumimoji="1" lang="zh-TW" altLang="en-US" dirty="0"/>
              <a:t>不同顏色代表不同的有機碳</a:t>
            </a:r>
            <a:endParaRPr kumimoji="1" lang="en-US" altLang="zh-TW" dirty="0"/>
          </a:p>
          <a:p>
            <a:r>
              <a:rPr kumimoji="1" lang="zh-TW" altLang="en-US" dirty="0"/>
              <a:t>三種主成分</a:t>
            </a:r>
            <a:endParaRPr kumimoji="1" lang="en-US" altLang="zh-TW" dirty="0"/>
          </a:p>
          <a:p>
            <a:r>
              <a:rPr kumimoji="1" lang="en-US" altLang="zh-TW" dirty="0"/>
              <a:t>NIR</a:t>
            </a:r>
            <a:r>
              <a:rPr kumimoji="1" lang="zh-TW" altLang="en-US" dirty="0"/>
              <a:t>的部分</a:t>
            </a:r>
            <a:r>
              <a:rPr kumimoji="1" lang="en-US" altLang="zh-TW" dirty="0"/>
              <a:t>TOC</a:t>
            </a:r>
            <a:r>
              <a:rPr kumimoji="1" lang="zh-TW" altLang="en-US" dirty="0"/>
              <a:t>含量沿著</a:t>
            </a:r>
            <a:r>
              <a:rPr kumimoji="1" lang="en-US" altLang="zh-TW" dirty="0"/>
              <a:t>PC1</a:t>
            </a:r>
            <a:r>
              <a:rPr kumimoji="1" lang="zh-TW" altLang="en-US" dirty="0"/>
              <a:t>和</a:t>
            </a:r>
            <a:r>
              <a:rPr kumimoji="1" lang="en-US" altLang="zh-TW" dirty="0"/>
              <a:t>PC2</a:t>
            </a:r>
            <a:r>
              <a:rPr kumimoji="1" lang="zh-TW" altLang="en-US" dirty="0"/>
              <a:t>清晰分佈</a:t>
            </a:r>
            <a:endParaRPr kumimoji="1" lang="en-US" altLang="zh-TW" dirty="0"/>
          </a:p>
          <a:p>
            <a:r>
              <a:rPr kumimoji="1" lang="en-US" altLang="zh-TW" dirty="0"/>
              <a:t>NIR</a:t>
            </a:r>
            <a:r>
              <a:rPr kumimoji="1" lang="zh-TW" altLang="en-US" dirty="0"/>
              <a:t>識別</a:t>
            </a:r>
            <a:r>
              <a:rPr kumimoji="1" lang="en-US" altLang="zh-TW" dirty="0"/>
              <a:t>TOC</a:t>
            </a:r>
            <a:r>
              <a:rPr kumimoji="1" lang="zh-TW" altLang="en-US" dirty="0"/>
              <a:t>含量的能力會比</a:t>
            </a:r>
            <a:r>
              <a:rPr kumimoji="1" lang="en-US" altLang="zh-TW" dirty="0"/>
              <a:t>MIR</a:t>
            </a:r>
            <a:r>
              <a:rPr kumimoji="1" lang="zh-TW" altLang="en-US" dirty="0"/>
              <a:t>好</a:t>
            </a:r>
            <a:endParaRPr kumimoji="1" lang="en-US" altLang="zh-TW" dirty="0"/>
          </a:p>
          <a:p>
            <a:endParaRPr kumimoji="1" lang="zh-TW" altLang="en-US" dirty="0"/>
          </a:p>
        </p:txBody>
      </p:sp>
      <p:sp>
        <p:nvSpPr>
          <p:cNvPr id="4" name="投影片編號版面配置區 3"/>
          <p:cNvSpPr>
            <a:spLocks noGrp="1"/>
          </p:cNvSpPr>
          <p:nvPr>
            <p:ph type="sldNum" sz="quarter" idx="5"/>
          </p:nvPr>
        </p:nvSpPr>
        <p:spPr/>
        <p:txBody>
          <a:bodyPr/>
          <a:lstStyle/>
          <a:p>
            <a:fld id="{C0A71B02-BEE4-CB4E-9606-FB4F162BEA11}" type="slidenum">
              <a:rPr kumimoji="1" lang="zh-TW" altLang="en-US" smtClean="0"/>
              <a:t>14</a:t>
            </a:fld>
            <a:endParaRPr kumimoji="1" lang="zh-TW" altLang="en-US"/>
          </a:p>
        </p:txBody>
      </p:sp>
    </p:spTree>
    <p:extLst>
      <p:ext uri="{BB962C8B-B14F-4D97-AF65-F5344CB8AC3E}">
        <p14:creationId xmlns:p14="http://schemas.microsoft.com/office/powerpoint/2010/main" val="3686961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1.MIR</a:t>
            </a:r>
            <a:r>
              <a:rPr kumimoji="1" lang="zh-TW" altLang="en-US" dirty="0"/>
              <a:t>表現比</a:t>
            </a:r>
            <a:r>
              <a:rPr kumimoji="1" lang="en-US" altLang="zh-TW" dirty="0"/>
              <a:t>NIR</a:t>
            </a:r>
            <a:r>
              <a:rPr kumimoji="1" lang="zh-TW" altLang="en-US" dirty="0"/>
              <a:t>好 更高的Ｒ</a:t>
            </a:r>
            <a:r>
              <a:rPr kumimoji="1" lang="en-US" altLang="zh-TW" dirty="0"/>
              <a:t>^2</a:t>
            </a:r>
            <a:r>
              <a:rPr kumimoji="1" lang="zh-TW" altLang="en-US" dirty="0"/>
              <a:t> 更低的</a:t>
            </a:r>
            <a:r>
              <a:rPr kumimoji="1" lang="en-US" altLang="zh-TW" dirty="0"/>
              <a:t>MAE</a:t>
            </a:r>
            <a:r>
              <a:rPr kumimoji="1" lang="zh-TW" altLang="en-US" dirty="0"/>
              <a:t> </a:t>
            </a:r>
            <a:r>
              <a:rPr kumimoji="1" lang="en-US" altLang="zh-TW" dirty="0"/>
              <a:t>RMSE</a:t>
            </a:r>
          </a:p>
          <a:p>
            <a:r>
              <a:rPr kumimoji="1" lang="en-US" altLang="zh-TW" dirty="0"/>
              <a:t>2.Lasso</a:t>
            </a:r>
            <a:r>
              <a:rPr kumimoji="1" lang="zh-TW" altLang="en-US" dirty="0"/>
              <a:t> </a:t>
            </a:r>
            <a:r>
              <a:rPr kumimoji="1" lang="en-US" altLang="zh-TW" dirty="0"/>
              <a:t>PLS</a:t>
            </a:r>
            <a:r>
              <a:rPr kumimoji="1" lang="zh-TW" altLang="en-US" dirty="0"/>
              <a:t>相較於其他兩種模型更為簡單，在處理小量資料的情況下可以避免過度擬和</a:t>
            </a:r>
            <a:endParaRPr kumimoji="1" lang="en-US" altLang="zh-TW" dirty="0"/>
          </a:p>
          <a:p>
            <a:r>
              <a:rPr kumimoji="1" lang="zh-TW" altLang="en-US" dirty="0"/>
              <a:t>   若要提升轉確率</a:t>
            </a:r>
            <a:r>
              <a:rPr kumimoji="1" lang="en-US" altLang="zh-TW" dirty="0">
                <a:sym typeface="Wingdings" pitchFamily="2" charset="2"/>
              </a:rPr>
              <a:t></a:t>
            </a:r>
            <a:r>
              <a:rPr kumimoji="1" lang="zh-TW" altLang="en-US" dirty="0">
                <a:sym typeface="Wingdings" pitchFamily="2" charset="2"/>
              </a:rPr>
              <a:t>增加資料量</a:t>
            </a:r>
            <a:endParaRPr kumimoji="1" lang="zh-TW" altLang="en-US" dirty="0"/>
          </a:p>
        </p:txBody>
      </p:sp>
      <p:sp>
        <p:nvSpPr>
          <p:cNvPr id="4" name="投影片編號版面配置區 3"/>
          <p:cNvSpPr>
            <a:spLocks noGrp="1"/>
          </p:cNvSpPr>
          <p:nvPr>
            <p:ph type="sldNum" sz="quarter" idx="5"/>
          </p:nvPr>
        </p:nvSpPr>
        <p:spPr/>
        <p:txBody>
          <a:bodyPr/>
          <a:lstStyle/>
          <a:p>
            <a:fld id="{C0A71B02-BEE4-CB4E-9606-FB4F162BEA11}" type="slidenum">
              <a:rPr kumimoji="1" lang="zh-TW" altLang="en-US" smtClean="0"/>
              <a:t>15</a:t>
            </a:fld>
            <a:endParaRPr kumimoji="1" lang="zh-TW" altLang="en-US"/>
          </a:p>
        </p:txBody>
      </p:sp>
    </p:spTree>
    <p:extLst>
      <p:ext uri="{BB962C8B-B14F-4D97-AF65-F5344CB8AC3E}">
        <p14:creationId xmlns:p14="http://schemas.microsoft.com/office/powerpoint/2010/main" val="4149942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雖然</a:t>
            </a:r>
            <a:r>
              <a:rPr kumimoji="1" lang="en-US" altLang="zh-TW" dirty="0"/>
              <a:t>NIR</a:t>
            </a:r>
            <a:r>
              <a:rPr kumimoji="1" lang="zh-TW" altLang="en-US" dirty="0"/>
              <a:t>在區分碳元素含量有顯著的表現，但對於</a:t>
            </a:r>
            <a:r>
              <a:rPr kumimoji="1" lang="en-US" altLang="zh-TW" dirty="0"/>
              <a:t>TOC</a:t>
            </a:r>
            <a:r>
              <a:rPr kumimoji="1" lang="zh-TW" altLang="en-US" dirty="0"/>
              <a:t>的預測並未比</a:t>
            </a:r>
            <a:r>
              <a:rPr kumimoji="1" lang="en-US" altLang="zh-TW" dirty="0"/>
              <a:t>MIR</a:t>
            </a:r>
            <a:r>
              <a:rPr kumimoji="1" lang="zh-TW" altLang="en-US" dirty="0"/>
              <a:t>好</a:t>
            </a:r>
            <a:endParaRPr kumimoji="1" lang="en-US" altLang="zh-TW" dirty="0"/>
          </a:p>
          <a:p>
            <a:r>
              <a:rPr kumimoji="1" lang="zh-TW" altLang="en-US" dirty="0"/>
              <a:t>低估各項指標的含量</a:t>
            </a:r>
          </a:p>
        </p:txBody>
      </p:sp>
      <p:sp>
        <p:nvSpPr>
          <p:cNvPr id="4" name="投影片編號版面配置區 3"/>
          <p:cNvSpPr>
            <a:spLocks noGrp="1"/>
          </p:cNvSpPr>
          <p:nvPr>
            <p:ph type="sldNum" sz="quarter" idx="5"/>
          </p:nvPr>
        </p:nvSpPr>
        <p:spPr/>
        <p:txBody>
          <a:bodyPr/>
          <a:lstStyle/>
          <a:p>
            <a:fld id="{C0A71B02-BEE4-CB4E-9606-FB4F162BEA11}" type="slidenum">
              <a:rPr kumimoji="1" lang="zh-TW" altLang="en-US" smtClean="0"/>
              <a:t>16</a:t>
            </a:fld>
            <a:endParaRPr kumimoji="1" lang="zh-TW" altLang="en-US"/>
          </a:p>
        </p:txBody>
      </p:sp>
    </p:spTree>
    <p:extLst>
      <p:ext uri="{BB962C8B-B14F-4D97-AF65-F5344CB8AC3E}">
        <p14:creationId xmlns:p14="http://schemas.microsoft.com/office/powerpoint/2010/main" val="2145619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專注於</a:t>
            </a:r>
            <a:r>
              <a:rPr kumimoji="1" lang="en-US" altLang="zh-TW" dirty="0"/>
              <a:t>PLS</a:t>
            </a:r>
            <a:r>
              <a:rPr kumimoji="1" lang="zh-TW" altLang="en-US" dirty="0"/>
              <a:t>預測 </a:t>
            </a:r>
          </a:p>
        </p:txBody>
      </p:sp>
      <p:sp>
        <p:nvSpPr>
          <p:cNvPr id="4" name="投影片編號版面配置區 3"/>
          <p:cNvSpPr>
            <a:spLocks noGrp="1"/>
          </p:cNvSpPr>
          <p:nvPr>
            <p:ph type="sldNum" sz="quarter" idx="5"/>
          </p:nvPr>
        </p:nvSpPr>
        <p:spPr/>
        <p:txBody>
          <a:bodyPr/>
          <a:lstStyle/>
          <a:p>
            <a:fld id="{C0A71B02-BEE4-CB4E-9606-FB4F162BEA11}" type="slidenum">
              <a:rPr kumimoji="1" lang="zh-TW" altLang="en-US" smtClean="0"/>
              <a:t>17</a:t>
            </a:fld>
            <a:endParaRPr kumimoji="1" lang="zh-TW" altLang="en-US"/>
          </a:p>
        </p:txBody>
      </p:sp>
    </p:spTree>
    <p:extLst>
      <p:ext uri="{BB962C8B-B14F-4D97-AF65-F5344CB8AC3E}">
        <p14:creationId xmlns:p14="http://schemas.microsoft.com/office/powerpoint/2010/main" val="3590621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CEC:</a:t>
            </a:r>
            <a:r>
              <a:rPr kumimoji="1" lang="zh-TW" altLang="en-US" dirty="0"/>
              <a:t>陽離子交換容量</a:t>
            </a:r>
            <a:r>
              <a:rPr kumimoji="1" lang="en-US" altLang="zh-TW" dirty="0"/>
              <a:t>(</a:t>
            </a:r>
            <a:r>
              <a:rPr kumimoji="1" lang="zh-TW" altLang="en-US" dirty="0"/>
              <a:t>毫莫耳</a:t>
            </a:r>
            <a:r>
              <a:rPr kumimoji="1" lang="en-US" altLang="zh-TW" dirty="0"/>
              <a:t>/</a:t>
            </a:r>
            <a:r>
              <a:rPr kumimoji="1" lang="zh-TW" altLang="en-US" dirty="0"/>
              <a:t>每公斤土壤</a:t>
            </a:r>
            <a:r>
              <a:rPr kumimoji="1" lang="en-US" altLang="zh-TW" dirty="0"/>
              <a:t>)</a:t>
            </a:r>
            <a:r>
              <a:rPr kumimoji="1" lang="zh-TW" altLang="en-US" dirty="0"/>
              <a:t> </a:t>
            </a:r>
            <a:r>
              <a:rPr kumimoji="1" lang="en-US" altLang="zh-TW" dirty="0"/>
              <a:t>mmol</a:t>
            </a:r>
            <a:r>
              <a:rPr kumimoji="1" lang="zh-TW" altLang="en-US" dirty="0"/>
              <a:t> </a:t>
            </a:r>
            <a:r>
              <a:rPr kumimoji="1" lang="en-US" altLang="zh-TW" dirty="0"/>
              <a:t>=1/1000mol</a:t>
            </a:r>
          </a:p>
          <a:p>
            <a:r>
              <a:rPr kumimoji="1" lang="en-US" altLang="zh-TW" dirty="0"/>
              <a:t>BD:</a:t>
            </a:r>
            <a:r>
              <a:rPr kumimoji="1" lang="zh-TW" altLang="en-US" dirty="0"/>
              <a:t>體積密度</a:t>
            </a:r>
            <a:endParaRPr kumimoji="1" lang="en-US" altLang="zh-TW" dirty="0"/>
          </a:p>
          <a:p>
            <a:endParaRPr kumimoji="1" lang="en-US" altLang="zh-TW" dirty="0"/>
          </a:p>
          <a:p>
            <a:pPr marL="228600" indent="-228600">
              <a:buAutoNum type="arabicPeriod"/>
            </a:pPr>
            <a:r>
              <a:rPr kumimoji="1" lang="en-US" altLang="zh-TW" dirty="0"/>
              <a:t>TOC/CEC</a:t>
            </a:r>
            <a:r>
              <a:rPr kumimoji="1" lang="zh-TW" altLang="en-US" dirty="0"/>
              <a:t>表現都不錯</a:t>
            </a:r>
            <a:endParaRPr kumimoji="1" lang="en-US" altLang="zh-TW" dirty="0"/>
          </a:p>
          <a:p>
            <a:pPr marL="228600" indent="-228600">
              <a:buAutoNum type="arabicPeriod"/>
            </a:pPr>
            <a:r>
              <a:rPr kumimoji="1" lang="en-US" altLang="zh-TW" dirty="0"/>
              <a:t>Ph</a:t>
            </a:r>
            <a:r>
              <a:rPr kumimoji="1" lang="zh-TW" altLang="en-US" dirty="0"/>
              <a:t> </a:t>
            </a:r>
            <a:r>
              <a:rPr kumimoji="1" lang="en-US" altLang="zh-TW" dirty="0"/>
              <a:t>clay</a:t>
            </a:r>
            <a:r>
              <a:rPr kumimoji="1" lang="zh-TW" altLang="en-US" dirty="0"/>
              <a:t> </a:t>
            </a:r>
            <a:r>
              <a:rPr kumimoji="1" lang="en-US" altLang="zh-TW" dirty="0"/>
              <a:t>MIR</a:t>
            </a:r>
            <a:r>
              <a:rPr kumimoji="1" lang="zh-TW" altLang="en-US" dirty="0"/>
              <a:t>比較好</a:t>
            </a:r>
            <a:endParaRPr kumimoji="1" lang="en-US" altLang="zh-TW" dirty="0"/>
          </a:p>
          <a:p>
            <a:pPr marL="228600" indent="-228600">
              <a:buAutoNum type="arabicPeriod"/>
            </a:pPr>
            <a:r>
              <a:rPr kumimoji="1" lang="en-US" altLang="zh-TW" dirty="0"/>
              <a:t>Sand</a:t>
            </a:r>
            <a:r>
              <a:rPr kumimoji="1" lang="zh-TW" altLang="en-US" dirty="0"/>
              <a:t> </a:t>
            </a:r>
            <a:r>
              <a:rPr kumimoji="1" lang="en-US" altLang="zh-TW" dirty="0"/>
              <a:t>BD</a:t>
            </a:r>
            <a:r>
              <a:rPr kumimoji="1" lang="zh-TW" altLang="en-US" dirty="0"/>
              <a:t>都不佳</a:t>
            </a:r>
          </a:p>
        </p:txBody>
      </p:sp>
      <p:sp>
        <p:nvSpPr>
          <p:cNvPr id="4" name="投影片編號版面配置區 3"/>
          <p:cNvSpPr>
            <a:spLocks noGrp="1"/>
          </p:cNvSpPr>
          <p:nvPr>
            <p:ph type="sldNum" sz="quarter" idx="5"/>
          </p:nvPr>
        </p:nvSpPr>
        <p:spPr/>
        <p:txBody>
          <a:bodyPr/>
          <a:lstStyle/>
          <a:p>
            <a:fld id="{C0A71B02-BEE4-CB4E-9606-FB4F162BEA11}" type="slidenum">
              <a:rPr kumimoji="1" lang="zh-TW" altLang="en-US" smtClean="0"/>
              <a:t>18</a:t>
            </a:fld>
            <a:endParaRPr kumimoji="1" lang="zh-TW" altLang="en-US"/>
          </a:p>
        </p:txBody>
      </p:sp>
    </p:spTree>
    <p:extLst>
      <p:ext uri="{BB962C8B-B14F-4D97-AF65-F5344CB8AC3E}">
        <p14:creationId xmlns:p14="http://schemas.microsoft.com/office/powerpoint/2010/main" val="3751178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來自 </a:t>
            </a:r>
            <a:r>
              <a:rPr kumimoji="1" lang="en" altLang="zh-TW" dirty="0"/>
              <a:t>PLS </a:t>
            </a:r>
            <a:r>
              <a:rPr kumimoji="1" lang="zh-TW" altLang="en-US" dirty="0"/>
              <a:t>模型的變量重要性</a:t>
            </a:r>
            <a:endParaRPr kumimoji="1" lang="en-US" altLang="zh-TW" dirty="0"/>
          </a:p>
          <a:p>
            <a:r>
              <a:rPr kumimoji="1" lang="zh-TW" altLang="en-US" dirty="0"/>
              <a:t>使用偏最小二乘（</a:t>
            </a:r>
            <a:r>
              <a:rPr kumimoji="1" lang="en" altLang="zh-TW" dirty="0"/>
              <a:t>PLS</a:t>
            </a:r>
            <a:r>
              <a:rPr kumimoji="1" lang="zh-TW" altLang="en" dirty="0"/>
              <a:t>）</a:t>
            </a:r>
            <a:r>
              <a:rPr kumimoji="1" lang="zh-TW" altLang="en-US" dirty="0"/>
              <a:t>模型進行變數選擇，以估計波長對（</a:t>
            </a:r>
            <a:r>
              <a:rPr kumimoji="1" lang="en" altLang="zh-TW" dirty="0"/>
              <a:t>TOC</a:t>
            </a:r>
            <a:r>
              <a:rPr kumimoji="1" lang="zh-TW" altLang="en" dirty="0"/>
              <a:t>）</a:t>
            </a:r>
            <a:r>
              <a:rPr kumimoji="1" lang="zh-TW" altLang="en-US" dirty="0"/>
              <a:t>（</a:t>
            </a:r>
            <a:r>
              <a:rPr kumimoji="1" lang="en" altLang="zh-TW" dirty="0"/>
              <a:t>TN</a:t>
            </a:r>
            <a:r>
              <a:rPr kumimoji="1" lang="zh-TW" altLang="en" dirty="0"/>
              <a:t>）</a:t>
            </a:r>
            <a:r>
              <a:rPr kumimoji="1" lang="zh-TW" altLang="en-US" dirty="0"/>
              <a:t>預測的貢獻。 該圖顯示了</a:t>
            </a:r>
            <a:r>
              <a:rPr kumimoji="1" lang="en" altLang="zh-TW" dirty="0"/>
              <a:t>a</a:t>
            </a:r>
            <a:r>
              <a:rPr kumimoji="1" lang="zh-TW" altLang="en" dirty="0"/>
              <a:t>）</a:t>
            </a:r>
            <a:r>
              <a:rPr kumimoji="1" lang="en" altLang="zh-TW" dirty="0"/>
              <a:t>NIR</a:t>
            </a:r>
            <a:r>
              <a:rPr kumimoji="1" lang="zh-TW" altLang="en-US" dirty="0"/>
              <a:t>和</a:t>
            </a:r>
            <a:r>
              <a:rPr kumimoji="1" lang="en" altLang="zh-TW" dirty="0"/>
              <a:t>b</a:t>
            </a:r>
            <a:r>
              <a:rPr kumimoji="1" lang="zh-TW" altLang="en" dirty="0"/>
              <a:t>）</a:t>
            </a:r>
            <a:r>
              <a:rPr kumimoji="1" lang="en" altLang="zh-TW" dirty="0"/>
              <a:t>MIR</a:t>
            </a:r>
            <a:r>
              <a:rPr kumimoji="1" lang="zh-TW" altLang="en-US" dirty="0"/>
              <a:t>區域中最具影響力的波長的平均光譜和相對貢獻。</a:t>
            </a:r>
          </a:p>
        </p:txBody>
      </p:sp>
      <p:sp>
        <p:nvSpPr>
          <p:cNvPr id="4" name="投影片編號版面配置區 3"/>
          <p:cNvSpPr>
            <a:spLocks noGrp="1"/>
          </p:cNvSpPr>
          <p:nvPr>
            <p:ph type="sldNum" sz="quarter" idx="5"/>
          </p:nvPr>
        </p:nvSpPr>
        <p:spPr/>
        <p:txBody>
          <a:bodyPr/>
          <a:lstStyle/>
          <a:p>
            <a:fld id="{C0A71B02-BEE4-CB4E-9606-FB4F162BEA11}" type="slidenum">
              <a:rPr kumimoji="1" lang="zh-TW" altLang="en-US" smtClean="0"/>
              <a:t>19</a:t>
            </a:fld>
            <a:endParaRPr kumimoji="1" lang="zh-TW" altLang="en-US"/>
          </a:p>
        </p:txBody>
      </p:sp>
    </p:spTree>
    <p:extLst>
      <p:ext uri="{BB962C8B-B14F-4D97-AF65-F5344CB8AC3E}">
        <p14:creationId xmlns:p14="http://schemas.microsoft.com/office/powerpoint/2010/main" val="3447539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2.</a:t>
            </a:r>
            <a:r>
              <a:rPr kumimoji="1" lang="zh-TW" altLang="en-US" dirty="0"/>
              <a:t>使用近紅外光譜的</a:t>
            </a:r>
            <a:r>
              <a:rPr kumimoji="1" lang="en" altLang="zh-TW" dirty="0"/>
              <a:t>PLS</a:t>
            </a:r>
            <a:r>
              <a:rPr kumimoji="1" lang="zh-TW" altLang="en-US" dirty="0"/>
              <a:t>模型適用於</a:t>
            </a:r>
            <a:r>
              <a:rPr kumimoji="1" lang="en" altLang="zh-TW" dirty="0"/>
              <a:t>TOC</a:t>
            </a:r>
            <a:r>
              <a:rPr kumimoji="1" lang="zh-TW" altLang="en-US" dirty="0"/>
              <a:t>和</a:t>
            </a:r>
            <a:r>
              <a:rPr kumimoji="1" lang="en" altLang="zh-TW" dirty="0"/>
              <a:t>TN</a:t>
            </a:r>
            <a:r>
              <a:rPr kumimoji="1" lang="zh-TW" altLang="en-US" dirty="0"/>
              <a:t>估計</a:t>
            </a:r>
            <a:endParaRPr kumimoji="1" lang="en-US" altLang="zh-TW" dirty="0"/>
          </a:p>
          <a:p>
            <a:r>
              <a:rPr kumimoji="1" lang="en-US" altLang="zh-TW" dirty="0"/>
              <a:t>PLS</a:t>
            </a:r>
            <a:r>
              <a:rPr kumimoji="1" lang="zh-TW" altLang="en-US" dirty="0"/>
              <a:t>相較於其他模型較為簡單 ，因為在現場資料收集過程中，樣本必須在沒有光譜預處理的情況下進行掃描</a:t>
            </a:r>
            <a:endParaRPr kumimoji="1" lang="en-US" altLang="zh-TW" dirty="0"/>
          </a:p>
          <a:p>
            <a:r>
              <a:rPr kumimoji="1" lang="zh-TW" altLang="en-US" dirty="0"/>
              <a:t>保持轉確幸的同時也降低資料維度</a:t>
            </a:r>
            <a:endParaRPr kumimoji="1" lang="en-US" altLang="zh-TW" dirty="0"/>
          </a:p>
          <a:p>
            <a:endParaRPr kumimoji="1" lang="en-US" altLang="zh-TW" dirty="0"/>
          </a:p>
          <a:p>
            <a:r>
              <a:rPr kumimoji="1" lang="en-US" altLang="zh-TW" dirty="0"/>
              <a:t>3.MIR</a:t>
            </a:r>
            <a:r>
              <a:rPr kumimoji="1" lang="zh-TW" altLang="en-US" dirty="0"/>
              <a:t> </a:t>
            </a:r>
            <a:r>
              <a:rPr kumimoji="1" lang="en-US" altLang="zh-TW" dirty="0"/>
              <a:t>:</a:t>
            </a:r>
            <a:r>
              <a:rPr kumimoji="1" lang="zh-TW" altLang="en-US" dirty="0"/>
              <a:t>監測北部寒冷氣候地區土壤的潛在和高精度替代工具</a:t>
            </a:r>
            <a:endParaRPr kumimoji="1" lang="en-US" altLang="zh-TW" dirty="0"/>
          </a:p>
          <a:p>
            <a:r>
              <a:rPr kumimoji="1" lang="zh-TW" altLang="en-US" dirty="0"/>
              <a:t>  </a:t>
            </a:r>
            <a:r>
              <a:rPr kumimoji="1" lang="en-US" altLang="zh-TW" dirty="0"/>
              <a:t>NIR</a:t>
            </a:r>
            <a:r>
              <a:rPr kumimoji="1" lang="zh-TW" altLang="en-US" dirty="0"/>
              <a:t> </a:t>
            </a:r>
            <a:r>
              <a:rPr kumimoji="1" lang="en-US" altLang="zh-TW" dirty="0"/>
              <a:t>:</a:t>
            </a:r>
            <a:r>
              <a:rPr kumimoji="1" lang="zh-TW" altLang="en-US" dirty="0"/>
              <a:t>作為一種可靠的快速篩查技術，特別是對於</a:t>
            </a:r>
            <a:r>
              <a:rPr kumimoji="1" lang="en-US" altLang="zh-TW" dirty="0"/>
              <a:t>TOC</a:t>
            </a:r>
            <a:r>
              <a:rPr kumimoji="1" lang="zh-TW" altLang="en-US" dirty="0"/>
              <a:t>和</a:t>
            </a:r>
            <a:r>
              <a:rPr kumimoji="1" lang="en-US" altLang="zh-TW" dirty="0"/>
              <a:t>TN</a:t>
            </a:r>
            <a:r>
              <a:rPr kumimoji="1" lang="zh-TW" altLang="en-US" dirty="0"/>
              <a:t>。</a:t>
            </a:r>
          </a:p>
        </p:txBody>
      </p:sp>
      <p:sp>
        <p:nvSpPr>
          <p:cNvPr id="4" name="投影片編號版面配置區 3"/>
          <p:cNvSpPr>
            <a:spLocks noGrp="1"/>
          </p:cNvSpPr>
          <p:nvPr>
            <p:ph type="sldNum" sz="quarter" idx="5"/>
          </p:nvPr>
        </p:nvSpPr>
        <p:spPr/>
        <p:txBody>
          <a:bodyPr/>
          <a:lstStyle/>
          <a:p>
            <a:fld id="{C0A71B02-BEE4-CB4E-9606-FB4F162BEA11}" type="slidenum">
              <a:rPr kumimoji="1" lang="zh-TW" altLang="en-US" smtClean="0"/>
              <a:t>20</a:t>
            </a:fld>
            <a:endParaRPr kumimoji="1" lang="zh-TW" altLang="en-US"/>
          </a:p>
        </p:txBody>
      </p:sp>
    </p:spTree>
    <p:extLst>
      <p:ext uri="{BB962C8B-B14F-4D97-AF65-F5344CB8AC3E}">
        <p14:creationId xmlns:p14="http://schemas.microsoft.com/office/powerpoint/2010/main" val="1844343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D1D5DB"/>
                </a:solidFill>
                <a:effectLst/>
                <a:latin typeface="Söhne"/>
              </a:rPr>
              <a:t>這些地點是由與阿拉斯加大學費爾班克斯分校有關的研究人員在</a:t>
            </a:r>
            <a:r>
              <a:rPr lang="en-US" altLang="zh-TW" b="0" i="0" dirty="0">
                <a:solidFill>
                  <a:srgbClr val="D1D5DB"/>
                </a:solidFill>
                <a:effectLst/>
                <a:latin typeface="Söhne"/>
              </a:rPr>
              <a:t>1981</a:t>
            </a:r>
            <a:r>
              <a:rPr lang="zh-TW" altLang="en-US" b="0" i="0" dirty="0">
                <a:solidFill>
                  <a:srgbClr val="D1D5DB"/>
                </a:solidFill>
                <a:effectLst/>
                <a:latin typeface="Söhne"/>
              </a:rPr>
              <a:t>年至</a:t>
            </a:r>
            <a:r>
              <a:rPr lang="en-US" altLang="zh-TW" b="0" i="0" dirty="0">
                <a:solidFill>
                  <a:srgbClr val="D1D5DB"/>
                </a:solidFill>
                <a:effectLst/>
                <a:latin typeface="Söhne"/>
              </a:rPr>
              <a:t>2008</a:t>
            </a:r>
            <a:r>
              <a:rPr lang="zh-TW" altLang="en-US" b="0" i="0" dirty="0">
                <a:solidFill>
                  <a:srgbClr val="D1D5DB"/>
                </a:solidFill>
                <a:effectLst/>
                <a:latin typeface="Söhne"/>
              </a:rPr>
              <a:t>年期間為各種項目進行采樣的。</a:t>
            </a:r>
            <a:endParaRPr lang="en-US" altLang="zh-TW" b="0" i="0" dirty="0">
              <a:solidFill>
                <a:srgbClr val="D1D5DB"/>
              </a:solidFill>
              <a:effectLst/>
              <a:latin typeface="Söhne"/>
            </a:endParaRPr>
          </a:p>
          <a:p>
            <a:r>
              <a:rPr lang="zh-TW" altLang="en-US" b="0" i="0" dirty="0">
                <a:solidFill>
                  <a:srgbClr val="D1D5DB"/>
                </a:solidFill>
                <a:effectLst/>
                <a:latin typeface="Söhne"/>
              </a:rPr>
              <a:t>從這個檔案中選取了</a:t>
            </a:r>
            <a:r>
              <a:rPr lang="en-US" altLang="zh-TW" b="0" i="0" dirty="0">
                <a:solidFill>
                  <a:srgbClr val="D1D5DB"/>
                </a:solidFill>
                <a:effectLst/>
                <a:latin typeface="Söhne"/>
              </a:rPr>
              <a:t>119</a:t>
            </a:r>
            <a:r>
              <a:rPr lang="zh-TW" altLang="en-US" b="0" i="0" dirty="0">
                <a:solidFill>
                  <a:srgbClr val="D1D5DB"/>
                </a:solidFill>
                <a:effectLst/>
                <a:latin typeface="Söhne"/>
              </a:rPr>
              <a:t>個樣本子集，以提供本研究所需的各種場地和土壤特徵。</a:t>
            </a:r>
            <a:endParaRPr lang="en-US" altLang="zh-TW" b="0" i="0" dirty="0">
              <a:solidFill>
                <a:srgbClr val="D1D5DB"/>
              </a:solidFill>
              <a:effectLst/>
              <a:latin typeface="Söhne"/>
            </a:endParaRPr>
          </a:p>
        </p:txBody>
      </p:sp>
      <p:sp>
        <p:nvSpPr>
          <p:cNvPr id="4" name="投影片編號版面配置區 3"/>
          <p:cNvSpPr>
            <a:spLocks noGrp="1"/>
          </p:cNvSpPr>
          <p:nvPr>
            <p:ph type="sldNum" sz="quarter" idx="5"/>
          </p:nvPr>
        </p:nvSpPr>
        <p:spPr/>
        <p:txBody>
          <a:bodyPr/>
          <a:lstStyle/>
          <a:p>
            <a:fld id="{C0A71B02-BEE4-CB4E-9606-FB4F162BEA11}" type="slidenum">
              <a:rPr kumimoji="1" lang="zh-TW" altLang="en-US" smtClean="0"/>
              <a:t>3</a:t>
            </a:fld>
            <a:endParaRPr kumimoji="1" lang="zh-TW" altLang="en-US"/>
          </a:p>
        </p:txBody>
      </p:sp>
    </p:spTree>
    <p:extLst>
      <p:ext uri="{BB962C8B-B14F-4D97-AF65-F5344CB8AC3E}">
        <p14:creationId xmlns:p14="http://schemas.microsoft.com/office/powerpoint/2010/main" val="656670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D1D5DB"/>
                </a:solidFill>
                <a:effectLst/>
                <a:latin typeface="Söhne"/>
              </a:rPr>
              <a:t>這些土壤樣本也被</a:t>
            </a:r>
            <a:r>
              <a:rPr lang="en" altLang="zh-TW" b="0" i="0" dirty="0" err="1">
                <a:solidFill>
                  <a:srgbClr val="D1D5DB"/>
                </a:solidFill>
                <a:effectLst/>
                <a:latin typeface="Söhne"/>
              </a:rPr>
              <a:t>Matamala</a:t>
            </a:r>
            <a:r>
              <a:rPr lang="zh-TW" altLang="en-US" b="0" i="0" dirty="0">
                <a:solidFill>
                  <a:srgbClr val="D1D5DB"/>
                </a:solidFill>
                <a:effectLst/>
                <a:latin typeface="Söhne"/>
              </a:rPr>
              <a:t>等人（</a:t>
            </a:r>
            <a:r>
              <a:rPr lang="en-US" altLang="zh-TW" b="0" i="0" dirty="0">
                <a:solidFill>
                  <a:srgbClr val="D1D5DB"/>
                </a:solidFill>
                <a:effectLst/>
                <a:latin typeface="Söhne"/>
              </a:rPr>
              <a:t>2017</a:t>
            </a:r>
            <a:r>
              <a:rPr lang="zh-TW" altLang="en-US" b="0" i="0" dirty="0">
                <a:solidFill>
                  <a:srgbClr val="D1D5DB"/>
                </a:solidFill>
                <a:effectLst/>
                <a:latin typeface="Söhne"/>
              </a:rPr>
              <a:t>年）用於評估</a:t>
            </a:r>
            <a:r>
              <a:rPr lang="en" altLang="zh-TW" b="0" i="0" dirty="0">
                <a:solidFill>
                  <a:srgbClr val="D1D5DB"/>
                </a:solidFill>
                <a:effectLst/>
                <a:latin typeface="Söhne"/>
              </a:rPr>
              <a:t>MIR</a:t>
            </a:r>
            <a:r>
              <a:rPr lang="zh-TW" altLang="en-US" b="0" i="0" dirty="0">
                <a:solidFill>
                  <a:srgbClr val="D1D5DB"/>
                </a:solidFill>
                <a:effectLst/>
                <a:latin typeface="Söhne"/>
              </a:rPr>
              <a:t>光譜學對於表徵北方寒冷區土壤特性的有用性。</a:t>
            </a:r>
            <a:endParaRPr kumimoji="1" lang="zh-TW" altLang="en-US" dirty="0"/>
          </a:p>
        </p:txBody>
      </p:sp>
      <p:sp>
        <p:nvSpPr>
          <p:cNvPr id="4" name="投影片編號版面配置區 3"/>
          <p:cNvSpPr>
            <a:spLocks noGrp="1"/>
          </p:cNvSpPr>
          <p:nvPr>
            <p:ph type="sldNum" sz="quarter" idx="5"/>
          </p:nvPr>
        </p:nvSpPr>
        <p:spPr/>
        <p:txBody>
          <a:bodyPr/>
          <a:lstStyle/>
          <a:p>
            <a:fld id="{C0A71B02-BEE4-CB4E-9606-FB4F162BEA11}" type="slidenum">
              <a:rPr kumimoji="1" lang="zh-TW" altLang="en-US" smtClean="0"/>
              <a:t>4</a:t>
            </a:fld>
            <a:endParaRPr kumimoji="1" lang="zh-TW" altLang="en-US"/>
          </a:p>
        </p:txBody>
      </p:sp>
    </p:spTree>
    <p:extLst>
      <p:ext uri="{BB962C8B-B14F-4D97-AF65-F5344CB8AC3E}">
        <p14:creationId xmlns:p14="http://schemas.microsoft.com/office/powerpoint/2010/main" val="1451984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 altLang="zh-TW" b="0" i="0" dirty="0">
                <a:solidFill>
                  <a:srgbClr val="D1D5DB"/>
                </a:solidFill>
                <a:effectLst/>
                <a:latin typeface="Söhne"/>
              </a:rPr>
              <a:t>PLS</a:t>
            </a:r>
            <a:r>
              <a:rPr lang="zh-TW" altLang="en-US" b="0" i="0" dirty="0">
                <a:solidFill>
                  <a:srgbClr val="D1D5DB"/>
                </a:solidFill>
                <a:effectLst/>
                <a:latin typeface="Söhne"/>
              </a:rPr>
              <a:t>演算法是最常用於預測各種土壤化學物理性質的方法，因為它緩解了多重共線性和小樣本集所帶來的問題。</a:t>
            </a:r>
            <a:endParaRPr lang="en-US" altLang="zh-TW" b="0" i="0" dirty="0">
              <a:solidFill>
                <a:srgbClr val="D1D5DB"/>
              </a:solidFill>
              <a:effectLst/>
              <a:latin typeface="Söhne"/>
            </a:endParaRPr>
          </a:p>
          <a:p>
            <a:pPr algn="l"/>
            <a:r>
              <a:rPr lang="en-US" altLang="zh-TW" b="0" i="0" dirty="0">
                <a:solidFill>
                  <a:srgbClr val="D1D5DB"/>
                </a:solidFill>
                <a:effectLst/>
                <a:latin typeface="Söhne"/>
              </a:rPr>
              <a:t>d</a:t>
            </a:r>
            <a:endParaRPr lang="en" altLang="zh-TW" b="0" i="0" dirty="0">
              <a:solidFill>
                <a:srgbClr val="D1D5DB"/>
              </a:solidFill>
              <a:effectLst/>
              <a:latin typeface="Söhne"/>
            </a:endParaRPr>
          </a:p>
          <a:p>
            <a:pPr algn="l"/>
            <a:r>
              <a:rPr lang="en" altLang="zh-TW" b="0" i="0" dirty="0">
                <a:solidFill>
                  <a:srgbClr val="D1D5DB"/>
                </a:solidFill>
                <a:effectLst/>
                <a:latin typeface="Söhne"/>
              </a:rPr>
              <a:t>PLS</a:t>
            </a:r>
            <a:r>
              <a:rPr lang="zh-TW" altLang="en-US" b="0" i="0" dirty="0">
                <a:solidFill>
                  <a:srgbClr val="D1D5DB"/>
                </a:solidFill>
                <a:effectLst/>
                <a:latin typeface="Söhne"/>
              </a:rPr>
              <a:t>可以緩解多重共線性和資料少的問題，主要是因為它在建立模型時使用了主成分分析的思想，並且同時考慮了輸入變量和目標變量之間的關係。</a:t>
            </a:r>
            <a:br>
              <a:rPr lang="en-US" altLang="zh-TW" b="0" i="0" dirty="0">
                <a:solidFill>
                  <a:srgbClr val="D1D5DB"/>
                </a:solidFill>
                <a:effectLst/>
                <a:latin typeface="Söhne"/>
              </a:rPr>
            </a:br>
            <a:r>
              <a:rPr lang="en" altLang="zh-TW" b="0" i="0" dirty="0">
                <a:solidFill>
                  <a:srgbClr val="D1D5DB"/>
                </a:solidFill>
                <a:effectLst/>
                <a:latin typeface="Söhne"/>
              </a:rPr>
              <a:t>PLS</a:t>
            </a:r>
            <a:r>
              <a:rPr lang="zh-TW" altLang="en-US" b="0" i="0" dirty="0">
                <a:solidFill>
                  <a:srgbClr val="D1D5DB"/>
                </a:solidFill>
                <a:effectLst/>
                <a:latin typeface="Söhne"/>
              </a:rPr>
              <a:t>通過從輸入變量中提取出主成分或潛在變量，將原始的高度相關的輸入變量轉換成新的低相關的潛在變量。</a:t>
            </a:r>
            <a:endParaRPr lang="en-US" altLang="zh-TW" b="0" i="0" dirty="0">
              <a:solidFill>
                <a:srgbClr val="D1D5DB"/>
              </a:solidFill>
              <a:effectLst/>
              <a:latin typeface="Söhne"/>
            </a:endParaRPr>
          </a:p>
          <a:p>
            <a:pPr algn="l"/>
            <a:br>
              <a:rPr lang="en-US" altLang="zh-TW" b="0" i="0" dirty="0">
                <a:solidFill>
                  <a:srgbClr val="D1D5DB"/>
                </a:solidFill>
                <a:effectLst/>
                <a:latin typeface="Söhne"/>
              </a:rPr>
            </a:br>
            <a:br>
              <a:rPr lang="en-US" altLang="zh-TW" b="0" i="0" dirty="0">
                <a:solidFill>
                  <a:srgbClr val="D1D5DB"/>
                </a:solidFill>
                <a:effectLst/>
                <a:latin typeface="Söhne"/>
              </a:rPr>
            </a:br>
            <a:r>
              <a:rPr lang="en" altLang="zh-TW" b="0" i="0" dirty="0">
                <a:solidFill>
                  <a:srgbClr val="D1D5DB"/>
                </a:solidFill>
                <a:effectLst/>
                <a:latin typeface="Söhne"/>
              </a:rPr>
              <a:t>PLS</a:t>
            </a:r>
            <a:r>
              <a:rPr lang="zh-TW" altLang="en-US" b="0" i="0" dirty="0">
                <a:solidFill>
                  <a:srgbClr val="D1D5DB"/>
                </a:solidFill>
                <a:effectLst/>
                <a:latin typeface="Söhne"/>
              </a:rPr>
              <a:t>通常需要進行交叉驗證等模型優化技術</a:t>
            </a:r>
            <a:endParaRPr lang="en-US" altLang="zh-TW" b="0" i="0" dirty="0">
              <a:solidFill>
                <a:srgbClr val="D1D5DB"/>
              </a:solidFill>
              <a:effectLst/>
              <a:latin typeface="Söhne"/>
            </a:endParaRPr>
          </a:p>
          <a:p>
            <a:pPr algn="l"/>
            <a:r>
              <a:rPr lang="en-US" altLang="zh-TW" b="0" i="0" dirty="0">
                <a:solidFill>
                  <a:srgbClr val="D1D5DB"/>
                </a:solidFill>
                <a:effectLst/>
                <a:latin typeface="Söhne"/>
              </a:rPr>
              <a:t>SVM and RF</a:t>
            </a:r>
            <a:r>
              <a:rPr lang="zh-TW" altLang="en-US" b="0" i="0" dirty="0">
                <a:solidFill>
                  <a:srgbClr val="D1D5DB"/>
                </a:solidFill>
                <a:effectLst/>
                <a:latin typeface="Söhne"/>
              </a:rPr>
              <a:t>在大量預測變量和複雜非線性交互作用存在的情況下，被認為是適當的分析方法</a:t>
            </a:r>
            <a:endParaRPr lang="en-US" altLang="zh-TW" b="0" i="0" dirty="0">
              <a:solidFill>
                <a:srgbClr val="D1D5DB"/>
              </a:solidFill>
              <a:effectLst/>
              <a:latin typeface="Söhne"/>
            </a:endParaRPr>
          </a:p>
          <a:p>
            <a:pPr algn="l"/>
            <a:r>
              <a:rPr lang="en" altLang="zh-TW" b="0" i="0" dirty="0">
                <a:solidFill>
                  <a:srgbClr val="D1D5DB"/>
                </a:solidFill>
                <a:effectLst/>
                <a:latin typeface="Söhne"/>
              </a:rPr>
              <a:t>RF</a:t>
            </a:r>
            <a:r>
              <a:rPr lang="zh-TW" altLang="en-US" b="0" i="0" dirty="0">
                <a:solidFill>
                  <a:srgbClr val="D1D5DB"/>
                </a:solidFill>
                <a:effectLst/>
                <a:latin typeface="Söhne"/>
              </a:rPr>
              <a:t>則通過使用多棵決策樹來建立集成模型</a:t>
            </a:r>
            <a:endParaRPr lang="en-US" altLang="zh-TW" b="0" i="0" dirty="0">
              <a:solidFill>
                <a:srgbClr val="D1D5DB"/>
              </a:solidFill>
              <a:effectLst/>
              <a:latin typeface="Söhne"/>
            </a:endParaRPr>
          </a:p>
          <a:p>
            <a:pPr algn="l"/>
            <a:endParaRPr lang="zh-TW" altLang="en-US" b="0" i="0" dirty="0">
              <a:solidFill>
                <a:srgbClr val="D1D5DB"/>
              </a:solidFill>
              <a:effectLst/>
              <a:latin typeface="Söhne"/>
            </a:endParaRPr>
          </a:p>
          <a:p>
            <a:r>
              <a:rPr lang="zh-TW" altLang="en-US" b="0" i="0" dirty="0">
                <a:solidFill>
                  <a:srgbClr val="D1D5DB"/>
                </a:solidFill>
                <a:effectLst/>
                <a:latin typeface="Söhne"/>
              </a:rPr>
              <a:t>人工神經網路（</a:t>
            </a:r>
            <a:r>
              <a:rPr lang="en" altLang="zh-TW" b="0" i="0" dirty="0">
                <a:solidFill>
                  <a:srgbClr val="D1D5DB"/>
                </a:solidFill>
                <a:effectLst/>
                <a:latin typeface="Söhne"/>
              </a:rPr>
              <a:t>Artificial Neural Network</a:t>
            </a:r>
            <a:r>
              <a:rPr lang="zh-TW" altLang="en" b="0" i="0" dirty="0">
                <a:solidFill>
                  <a:srgbClr val="D1D5DB"/>
                </a:solidFill>
                <a:effectLst/>
                <a:latin typeface="Söhne"/>
              </a:rPr>
              <a:t>，</a:t>
            </a:r>
            <a:r>
              <a:rPr lang="zh-TW" altLang="en-US" b="0" i="0" dirty="0">
                <a:solidFill>
                  <a:srgbClr val="D1D5DB"/>
                </a:solidFill>
                <a:effectLst/>
                <a:latin typeface="Söhne"/>
              </a:rPr>
              <a:t>簡稱</a:t>
            </a:r>
            <a:r>
              <a:rPr lang="en" altLang="zh-TW" b="0" i="0" dirty="0">
                <a:solidFill>
                  <a:srgbClr val="D1D5DB"/>
                </a:solidFill>
                <a:effectLst/>
                <a:latin typeface="Söhne"/>
              </a:rPr>
              <a:t>ANN</a:t>
            </a:r>
            <a:r>
              <a:rPr lang="zh-TW" altLang="en" b="0" i="0" dirty="0">
                <a:solidFill>
                  <a:srgbClr val="D1D5DB"/>
                </a:solidFill>
                <a:effectLst/>
                <a:latin typeface="Söhne"/>
              </a:rPr>
              <a:t>）</a:t>
            </a:r>
            <a:r>
              <a:rPr lang="zh-TW" altLang="en-US" b="0" i="0" dirty="0">
                <a:solidFill>
                  <a:srgbClr val="D1D5DB"/>
                </a:solidFill>
                <a:effectLst/>
                <a:latin typeface="Söhne"/>
              </a:rPr>
              <a:t>是一種模仿生物神經系統的數學模型，其模型由一大群相互連接的簡單處理元件（神經元）所組成。</a:t>
            </a:r>
            <a:r>
              <a:rPr lang="en" altLang="zh-TW" b="0" i="0" dirty="0">
                <a:solidFill>
                  <a:srgbClr val="D1D5DB"/>
                </a:solidFill>
                <a:effectLst/>
                <a:latin typeface="Söhne"/>
              </a:rPr>
              <a:t>ANN</a:t>
            </a:r>
            <a:r>
              <a:rPr lang="zh-TW" altLang="en-US" b="0" i="0" dirty="0">
                <a:solidFill>
                  <a:srgbClr val="D1D5DB"/>
                </a:solidFill>
                <a:effectLst/>
                <a:latin typeface="Söhne"/>
              </a:rPr>
              <a:t>常用於非線性建模、模式識別、分類、迴歸分析等。</a:t>
            </a:r>
            <a:endParaRPr kumimoji="1" lang="zh-TW" altLang="en-US" dirty="0"/>
          </a:p>
        </p:txBody>
      </p:sp>
      <p:sp>
        <p:nvSpPr>
          <p:cNvPr id="4" name="投影片編號版面配置區 3"/>
          <p:cNvSpPr>
            <a:spLocks noGrp="1"/>
          </p:cNvSpPr>
          <p:nvPr>
            <p:ph type="sldNum" sz="quarter" idx="5"/>
          </p:nvPr>
        </p:nvSpPr>
        <p:spPr/>
        <p:txBody>
          <a:bodyPr/>
          <a:lstStyle/>
          <a:p>
            <a:fld id="{C0A71B02-BEE4-CB4E-9606-FB4F162BEA11}" type="slidenum">
              <a:rPr kumimoji="1" lang="zh-TW" altLang="en-US" smtClean="0"/>
              <a:t>5</a:t>
            </a:fld>
            <a:endParaRPr kumimoji="1" lang="zh-TW" altLang="en-US"/>
          </a:p>
        </p:txBody>
      </p:sp>
    </p:spTree>
    <p:extLst>
      <p:ext uri="{BB962C8B-B14F-4D97-AF65-F5344CB8AC3E}">
        <p14:creationId xmlns:p14="http://schemas.microsoft.com/office/powerpoint/2010/main" val="1598078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b="0" i="0" dirty="0">
                <a:solidFill>
                  <a:srgbClr val="D1D5DB"/>
                </a:solidFill>
                <a:effectLst/>
                <a:latin typeface="Söhne"/>
              </a:rPr>
              <a:t>NIR</a:t>
            </a:r>
            <a:r>
              <a:rPr lang="zh-TW" altLang="en-US" b="0" i="0" dirty="0">
                <a:solidFill>
                  <a:srgbClr val="D1D5DB"/>
                </a:solidFill>
                <a:effectLst/>
                <a:latin typeface="Söhne"/>
              </a:rPr>
              <a:t>文獻報導較少。</a:t>
            </a:r>
          </a:p>
          <a:p>
            <a:r>
              <a:rPr lang="en" altLang="zh-TW" b="0" i="0" dirty="0">
                <a:solidFill>
                  <a:srgbClr val="D1D5DB"/>
                </a:solidFill>
                <a:effectLst/>
                <a:latin typeface="Söhne"/>
              </a:rPr>
              <a:t>MIR</a:t>
            </a:r>
            <a:r>
              <a:rPr lang="zh-TW" altLang="en-US" b="0" i="0" dirty="0">
                <a:solidFill>
                  <a:srgbClr val="D1D5DB"/>
                </a:solidFill>
                <a:effectLst/>
                <a:latin typeface="Söhne"/>
              </a:rPr>
              <a:t>在預測許多土壤屬性方面將優於</a:t>
            </a:r>
            <a:r>
              <a:rPr lang="en" altLang="zh-TW" b="0" i="0" dirty="0">
                <a:solidFill>
                  <a:srgbClr val="D1D5DB"/>
                </a:solidFill>
                <a:effectLst/>
                <a:latin typeface="Söhne"/>
              </a:rPr>
              <a:t>NIR</a:t>
            </a:r>
            <a:r>
              <a:rPr lang="zh-TW" altLang="en" b="0" i="0" dirty="0">
                <a:solidFill>
                  <a:srgbClr val="D1D5DB"/>
                </a:solidFill>
                <a:effectLst/>
                <a:latin typeface="Söhne"/>
              </a:rPr>
              <a:t>。</a:t>
            </a:r>
            <a:br>
              <a:rPr lang="zh-TW" altLang="en-US" dirty="0"/>
            </a:br>
            <a:r>
              <a:rPr lang="zh-TW" altLang="en-US" b="0" i="0" dirty="0">
                <a:solidFill>
                  <a:srgbClr val="D1D5DB"/>
                </a:solidFill>
                <a:effectLst/>
                <a:latin typeface="Söhne"/>
              </a:rPr>
              <a:t>由於</a:t>
            </a:r>
            <a:r>
              <a:rPr lang="en" altLang="zh-TW" b="0" i="0" dirty="0">
                <a:solidFill>
                  <a:srgbClr val="D1D5DB"/>
                </a:solidFill>
                <a:effectLst/>
                <a:latin typeface="Söhne"/>
              </a:rPr>
              <a:t>MIR</a:t>
            </a:r>
            <a:r>
              <a:rPr lang="zh-TW" altLang="en-US" b="0" i="0" dirty="0">
                <a:solidFill>
                  <a:srgbClr val="D1D5DB"/>
                </a:solidFill>
                <a:effectLst/>
                <a:latin typeface="Söhne"/>
              </a:rPr>
              <a:t>有更明確的吸收峰、寒區土壤由於永久凍土和低溫形變所導致的高異質性，以及不同沉積環境下母質控制的生物地球化學過程所導致的。</a:t>
            </a:r>
            <a:endParaRPr kumimoji="1" lang="zh-TW" altLang="en-US" dirty="0"/>
          </a:p>
        </p:txBody>
      </p:sp>
      <p:sp>
        <p:nvSpPr>
          <p:cNvPr id="4" name="投影片編號版面配置區 3"/>
          <p:cNvSpPr>
            <a:spLocks noGrp="1"/>
          </p:cNvSpPr>
          <p:nvPr>
            <p:ph type="sldNum" sz="quarter" idx="5"/>
          </p:nvPr>
        </p:nvSpPr>
        <p:spPr/>
        <p:txBody>
          <a:bodyPr/>
          <a:lstStyle/>
          <a:p>
            <a:fld id="{C0A71B02-BEE4-CB4E-9606-FB4F162BEA11}" type="slidenum">
              <a:rPr kumimoji="1" lang="zh-TW" altLang="en-US" smtClean="0"/>
              <a:t>6</a:t>
            </a:fld>
            <a:endParaRPr kumimoji="1" lang="zh-TW" altLang="en-US"/>
          </a:p>
        </p:txBody>
      </p:sp>
    </p:spTree>
    <p:extLst>
      <p:ext uri="{BB962C8B-B14F-4D97-AF65-F5344CB8AC3E}">
        <p14:creationId xmlns:p14="http://schemas.microsoft.com/office/powerpoint/2010/main" val="2252805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b="0" i="0" dirty="0">
                <a:solidFill>
                  <a:srgbClr val="D1D5DB"/>
                </a:solidFill>
                <a:effectLst/>
                <a:latin typeface="Söhne"/>
              </a:rPr>
              <a:t>1.</a:t>
            </a:r>
            <a:r>
              <a:rPr lang="zh-TW" altLang="en-US" b="0" i="0" dirty="0">
                <a:solidFill>
                  <a:srgbClr val="D1D5DB"/>
                </a:solidFill>
                <a:effectLst/>
                <a:latin typeface="Söhne"/>
              </a:rPr>
              <a:t>記錄 </a:t>
            </a:r>
            <a:r>
              <a:rPr lang="en" altLang="zh-TW" b="0" i="0" dirty="0">
                <a:solidFill>
                  <a:srgbClr val="D1D5DB"/>
                </a:solidFill>
                <a:effectLst/>
                <a:latin typeface="Söhne"/>
              </a:rPr>
              <a:t>NIR </a:t>
            </a:r>
            <a:r>
              <a:rPr lang="zh-TW" altLang="en-US" b="0" i="0" dirty="0">
                <a:solidFill>
                  <a:srgbClr val="D1D5DB"/>
                </a:solidFill>
                <a:effectLst/>
                <a:latin typeface="Söhne"/>
              </a:rPr>
              <a:t>光譜對 </a:t>
            </a:r>
            <a:r>
              <a:rPr lang="en" altLang="zh-TW" b="0" i="0" dirty="0">
                <a:solidFill>
                  <a:srgbClr val="D1D5DB"/>
                </a:solidFill>
                <a:effectLst/>
                <a:latin typeface="Söhne"/>
              </a:rPr>
              <a:t>TOC </a:t>
            </a:r>
            <a:r>
              <a:rPr lang="zh-TW" altLang="en-US" b="0" i="0" dirty="0">
                <a:solidFill>
                  <a:srgbClr val="D1D5DB"/>
                </a:solidFill>
                <a:effectLst/>
                <a:latin typeface="Söhne"/>
              </a:rPr>
              <a:t>和環境因素（例如母質、土地覆蓋）變化的反應</a:t>
            </a:r>
            <a:endParaRPr lang="en-US" altLang="zh-TW" b="0" i="0" dirty="0">
              <a:solidFill>
                <a:srgbClr val="D1D5DB"/>
              </a:solidFill>
              <a:effectLst/>
              <a:latin typeface="Söhne"/>
            </a:endParaRPr>
          </a:p>
          <a:p>
            <a:pPr algn="l"/>
            <a:r>
              <a:rPr lang="en-US" altLang="zh-TW" b="0" i="0" dirty="0">
                <a:solidFill>
                  <a:srgbClr val="D1D5DB"/>
                </a:solidFill>
                <a:effectLst/>
                <a:latin typeface="Söhne"/>
              </a:rPr>
              <a:t>2.</a:t>
            </a:r>
            <a:r>
              <a:rPr lang="zh-TW" altLang="en-US" b="0" i="0" dirty="0">
                <a:solidFill>
                  <a:srgbClr val="D1D5DB"/>
                </a:solidFill>
                <a:effectLst/>
                <a:latin typeface="Söhne"/>
              </a:rPr>
              <a:t>比較 </a:t>
            </a:r>
            <a:r>
              <a:rPr lang="en" altLang="zh-TW" b="0" i="0" dirty="0">
                <a:solidFill>
                  <a:srgbClr val="D1D5DB"/>
                </a:solidFill>
                <a:effectLst/>
                <a:latin typeface="Söhne"/>
              </a:rPr>
              <a:t>NIR </a:t>
            </a:r>
            <a:r>
              <a:rPr lang="zh-TW" altLang="en-US" b="0" i="0" dirty="0">
                <a:solidFill>
                  <a:srgbClr val="D1D5DB"/>
                </a:solidFill>
                <a:effectLst/>
                <a:latin typeface="Söhne"/>
              </a:rPr>
              <a:t>與 </a:t>
            </a:r>
            <a:r>
              <a:rPr lang="en" altLang="zh-TW" b="0" i="0" dirty="0">
                <a:solidFill>
                  <a:srgbClr val="D1D5DB"/>
                </a:solidFill>
                <a:effectLst/>
                <a:latin typeface="Söhne"/>
              </a:rPr>
              <a:t>MIR </a:t>
            </a:r>
            <a:r>
              <a:rPr lang="zh-TW" altLang="en-US" b="0" i="0" dirty="0">
                <a:solidFill>
                  <a:srgbClr val="D1D5DB"/>
                </a:solidFill>
                <a:effectLst/>
                <a:latin typeface="Söhne"/>
              </a:rPr>
              <a:t>光譜技術在預測不同自然植被和多樣化土壤類型上的土壤特性時的準確性</a:t>
            </a:r>
            <a:endParaRPr lang="en-US" altLang="zh-TW" b="0" i="0" dirty="0">
              <a:solidFill>
                <a:srgbClr val="D1D5DB"/>
              </a:solidFill>
              <a:effectLst/>
              <a:latin typeface="Söhne"/>
            </a:endParaRPr>
          </a:p>
          <a:p>
            <a:pPr algn="l"/>
            <a:r>
              <a:rPr lang="en-US" altLang="zh-TW" b="0" i="0" dirty="0">
                <a:solidFill>
                  <a:srgbClr val="D1D5DB"/>
                </a:solidFill>
                <a:effectLst/>
                <a:latin typeface="Söhne"/>
              </a:rPr>
              <a:t>3.</a:t>
            </a:r>
            <a:r>
              <a:rPr lang="zh-TW" altLang="en-US" b="0" i="0" dirty="0">
                <a:solidFill>
                  <a:srgbClr val="D1D5DB"/>
                </a:solidFill>
                <a:effectLst/>
                <a:latin typeface="Söhne"/>
              </a:rPr>
              <a:t>探討 </a:t>
            </a:r>
            <a:r>
              <a:rPr lang="en" altLang="zh-TW" b="0" i="0" dirty="0">
                <a:solidFill>
                  <a:srgbClr val="D1D5DB"/>
                </a:solidFill>
                <a:effectLst/>
                <a:latin typeface="Söhne"/>
              </a:rPr>
              <a:t>NIR </a:t>
            </a:r>
            <a:r>
              <a:rPr lang="zh-TW" altLang="en-US" b="0" i="0" dirty="0">
                <a:solidFill>
                  <a:srgbClr val="D1D5DB"/>
                </a:solidFill>
                <a:effectLst/>
                <a:latin typeface="Söhne"/>
              </a:rPr>
              <a:t>和 </a:t>
            </a:r>
            <a:r>
              <a:rPr lang="en" altLang="zh-TW" b="0" i="0" dirty="0">
                <a:solidFill>
                  <a:srgbClr val="D1D5DB"/>
                </a:solidFill>
                <a:effectLst/>
                <a:latin typeface="Söhne"/>
              </a:rPr>
              <a:t>MIR </a:t>
            </a:r>
            <a:r>
              <a:rPr lang="zh-TW" altLang="en-US" b="0" i="0" dirty="0">
                <a:solidFill>
                  <a:srgbClr val="D1D5DB"/>
                </a:solidFill>
                <a:effectLst/>
                <a:latin typeface="Söhne"/>
              </a:rPr>
              <a:t>與 </a:t>
            </a:r>
            <a:r>
              <a:rPr lang="en" altLang="zh-TW" b="0" i="0" dirty="0">
                <a:solidFill>
                  <a:srgbClr val="D1D5DB"/>
                </a:solidFill>
                <a:effectLst/>
                <a:latin typeface="Söhne"/>
              </a:rPr>
              <a:t>PLS </a:t>
            </a:r>
            <a:r>
              <a:rPr lang="zh-TW" altLang="en-US" b="0" i="0" dirty="0">
                <a:solidFill>
                  <a:srgbClr val="D1D5DB"/>
                </a:solidFill>
                <a:effectLst/>
                <a:latin typeface="Söhne"/>
              </a:rPr>
              <a:t>和其他機器學習算法相結合，以提高其預測性能。</a:t>
            </a:r>
          </a:p>
          <a:p>
            <a:br>
              <a:rPr lang="zh-TW" altLang="en-US" dirty="0"/>
            </a:br>
            <a:endParaRPr kumimoji="1" lang="zh-TW" altLang="en-US" dirty="0"/>
          </a:p>
        </p:txBody>
      </p:sp>
      <p:sp>
        <p:nvSpPr>
          <p:cNvPr id="4" name="投影片編號版面配置區 3"/>
          <p:cNvSpPr>
            <a:spLocks noGrp="1"/>
          </p:cNvSpPr>
          <p:nvPr>
            <p:ph type="sldNum" sz="quarter" idx="5"/>
          </p:nvPr>
        </p:nvSpPr>
        <p:spPr/>
        <p:txBody>
          <a:bodyPr/>
          <a:lstStyle/>
          <a:p>
            <a:fld id="{C0A71B02-BEE4-CB4E-9606-FB4F162BEA11}" type="slidenum">
              <a:rPr kumimoji="1" lang="zh-TW" altLang="en-US" smtClean="0"/>
              <a:t>7</a:t>
            </a:fld>
            <a:endParaRPr kumimoji="1" lang="zh-TW" altLang="en-US"/>
          </a:p>
        </p:txBody>
      </p:sp>
    </p:spTree>
    <p:extLst>
      <p:ext uri="{BB962C8B-B14F-4D97-AF65-F5344CB8AC3E}">
        <p14:creationId xmlns:p14="http://schemas.microsoft.com/office/powerpoint/2010/main" val="3352205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 altLang="zh-TW" b="0" i="0" dirty="0">
                <a:solidFill>
                  <a:srgbClr val="D1D5DB"/>
                </a:solidFill>
                <a:effectLst/>
                <a:latin typeface="Söhne"/>
              </a:rPr>
              <a:t>Step1 :BD</a:t>
            </a:r>
            <a:r>
              <a:rPr lang="zh-TW" altLang="en-US" b="0" i="0" dirty="0">
                <a:solidFill>
                  <a:srgbClr val="D1D5DB"/>
                </a:solidFill>
                <a:effectLst/>
                <a:latin typeface="Söhne"/>
              </a:rPr>
              <a:t>的測量方法使用泥塊法</a:t>
            </a:r>
            <a:endParaRPr lang="en-US" altLang="zh-TW" b="0" i="0" dirty="0">
              <a:solidFill>
                <a:srgbClr val="D1D5DB"/>
              </a:solidFill>
              <a:effectLst/>
              <a:latin typeface="Söhne"/>
            </a:endParaRPr>
          </a:p>
          <a:p>
            <a:pPr algn="l"/>
            <a:r>
              <a:rPr kumimoji="1" lang="en-US" altLang="zh-TW" dirty="0"/>
              <a:t>Step2 :</a:t>
            </a:r>
            <a:r>
              <a:rPr lang="zh-TW" altLang="en-US" b="0" i="0" dirty="0">
                <a:solidFill>
                  <a:srgbClr val="D1D5DB"/>
                </a:solidFill>
                <a:effectLst/>
                <a:latin typeface="Söhne"/>
              </a:rPr>
              <a:t>土壤在室溫下經風乾並通過</a:t>
            </a:r>
            <a:r>
              <a:rPr lang="en-US" altLang="zh-TW" b="0" i="0" dirty="0">
                <a:solidFill>
                  <a:srgbClr val="D1D5DB"/>
                </a:solidFill>
                <a:effectLst/>
                <a:latin typeface="Söhne"/>
              </a:rPr>
              <a:t>2</a:t>
            </a:r>
            <a:r>
              <a:rPr lang="zh-TW" altLang="en-US" b="0" i="0" dirty="0">
                <a:solidFill>
                  <a:srgbClr val="D1D5DB"/>
                </a:solidFill>
                <a:effectLst/>
                <a:latin typeface="Söhne"/>
              </a:rPr>
              <a:t>毫米篩子。</a:t>
            </a:r>
            <a:endParaRPr lang="en-US" altLang="zh-TW" b="0" i="0" dirty="0">
              <a:solidFill>
                <a:srgbClr val="D1D5DB"/>
              </a:solidFill>
              <a:effectLst/>
              <a:latin typeface="Söhne"/>
            </a:endParaRPr>
          </a:p>
          <a:p>
            <a:pPr algn="l"/>
            <a:r>
              <a:rPr lang="en-US" altLang="zh-TW" b="0" i="0" dirty="0">
                <a:solidFill>
                  <a:srgbClr val="D1D5DB"/>
                </a:solidFill>
                <a:effectLst/>
                <a:latin typeface="Söhne"/>
              </a:rPr>
              <a:t>Step3 :</a:t>
            </a:r>
            <a:r>
              <a:rPr lang="zh-TW" altLang="en-US" b="0" i="0" dirty="0">
                <a:solidFill>
                  <a:srgbClr val="D1D5DB"/>
                </a:solidFill>
                <a:effectLst/>
                <a:latin typeface="Söhne"/>
              </a:rPr>
              <a:t>每個篩選的土壤樣品均勻混合，在振盪式球磨機</a:t>
            </a:r>
            <a:r>
              <a:rPr lang="en-US" altLang="zh-TW" b="0" i="0" dirty="0">
                <a:solidFill>
                  <a:srgbClr val="D1D5DB"/>
                </a:solidFill>
                <a:effectLst/>
                <a:latin typeface="Söhne"/>
              </a:rPr>
              <a:t>(</a:t>
            </a:r>
            <a:r>
              <a:rPr lang="en" altLang="zh-TW" b="0" i="0" dirty="0">
                <a:solidFill>
                  <a:srgbClr val="D1D5DB"/>
                </a:solidFill>
                <a:effectLst/>
                <a:latin typeface="Söhne"/>
              </a:rPr>
              <a:t>MM200</a:t>
            </a:r>
            <a:r>
              <a:rPr lang="zh-TW" altLang="en" b="0" i="0" dirty="0">
                <a:solidFill>
                  <a:srgbClr val="D1D5DB"/>
                </a:solidFill>
                <a:effectLst/>
                <a:latin typeface="Söhne"/>
              </a:rPr>
              <a:t>，</a:t>
            </a:r>
            <a:r>
              <a:rPr lang="en" altLang="zh-TW" b="0" i="0" dirty="0" err="1">
                <a:solidFill>
                  <a:srgbClr val="D1D5DB"/>
                </a:solidFill>
                <a:effectLst/>
                <a:latin typeface="Söhne"/>
              </a:rPr>
              <a:t>Retsch</a:t>
            </a:r>
            <a:r>
              <a:rPr lang="zh-TW" altLang="en" b="0" i="0" dirty="0">
                <a:solidFill>
                  <a:srgbClr val="D1D5DB"/>
                </a:solidFill>
                <a:effectLst/>
                <a:latin typeface="Söhne"/>
              </a:rPr>
              <a:t>，</a:t>
            </a:r>
            <a:r>
              <a:rPr lang="zh-TW" altLang="en-US" b="0" i="0" dirty="0">
                <a:solidFill>
                  <a:srgbClr val="D1D5DB"/>
                </a:solidFill>
                <a:effectLst/>
                <a:latin typeface="Söhne"/>
              </a:rPr>
              <a:t>德國</a:t>
            </a:r>
            <a:r>
              <a:rPr lang="en" altLang="zh-TW" b="0" i="0" dirty="0" err="1">
                <a:solidFill>
                  <a:srgbClr val="D1D5DB"/>
                </a:solidFill>
                <a:effectLst/>
                <a:latin typeface="Söhne"/>
              </a:rPr>
              <a:t>Haan</a:t>
            </a:r>
            <a:r>
              <a:rPr lang="en" altLang="zh-TW" b="0" i="0" dirty="0">
                <a:solidFill>
                  <a:srgbClr val="D1D5DB"/>
                </a:solidFill>
                <a:effectLst/>
                <a:latin typeface="Söhne"/>
              </a:rPr>
              <a:t>)</a:t>
            </a:r>
            <a:r>
              <a:rPr lang="zh-TW" altLang="en-US" b="0" i="0" dirty="0">
                <a:solidFill>
                  <a:srgbClr val="D1D5DB"/>
                </a:solidFill>
                <a:effectLst/>
                <a:latin typeface="Söhne"/>
              </a:rPr>
              <a:t>中細磨，</a:t>
            </a:r>
            <a:endParaRPr lang="en-US" altLang="zh-TW" b="0" i="0" dirty="0">
              <a:solidFill>
                <a:srgbClr val="D1D5DB"/>
              </a:solidFill>
              <a:effectLst/>
              <a:latin typeface="Söhne"/>
            </a:endParaRPr>
          </a:p>
          <a:p>
            <a:pPr algn="l"/>
            <a:r>
              <a:rPr lang="en-US" altLang="zh-TW" b="0" i="0" dirty="0">
                <a:solidFill>
                  <a:srgbClr val="D1D5DB"/>
                </a:solidFill>
                <a:effectLst/>
                <a:latin typeface="Söhne"/>
              </a:rPr>
              <a:t>Step4 :</a:t>
            </a:r>
            <a:r>
              <a:rPr lang="zh-TW" altLang="en-US" b="0" i="0" dirty="0">
                <a:solidFill>
                  <a:srgbClr val="D1D5DB"/>
                </a:solidFill>
                <a:effectLst/>
                <a:latin typeface="Söhne"/>
              </a:rPr>
              <a:t>然後在</a:t>
            </a:r>
            <a:r>
              <a:rPr lang="en-US" altLang="zh-TW" b="0" i="0" dirty="0">
                <a:solidFill>
                  <a:srgbClr val="D1D5DB"/>
                </a:solidFill>
                <a:effectLst/>
                <a:latin typeface="Söhne"/>
              </a:rPr>
              <a:t>65°</a:t>
            </a:r>
            <a:r>
              <a:rPr lang="en" altLang="zh-TW" b="0" i="0" dirty="0">
                <a:solidFill>
                  <a:srgbClr val="D1D5DB"/>
                </a:solidFill>
                <a:effectLst/>
                <a:latin typeface="Söhne"/>
              </a:rPr>
              <a:t>C</a:t>
            </a:r>
            <a:r>
              <a:rPr lang="zh-TW" altLang="en-US" b="0" i="0" dirty="0">
                <a:solidFill>
                  <a:srgbClr val="D1D5DB"/>
                </a:solidFill>
                <a:effectLst/>
                <a:latin typeface="Söhne"/>
              </a:rPr>
              <a:t>的烘箱中烘乾一夜。</a:t>
            </a:r>
            <a:endParaRPr lang="en-US" altLang="zh-TW" b="0" i="0" dirty="0">
              <a:solidFill>
                <a:srgbClr val="D1D5DB"/>
              </a:solidFill>
              <a:effectLst/>
              <a:latin typeface="Söhne"/>
            </a:endParaRPr>
          </a:p>
          <a:p>
            <a:pPr algn="l"/>
            <a:r>
              <a:rPr lang="zh-TW" altLang="en-US" b="0" i="0" dirty="0">
                <a:solidFill>
                  <a:srgbClr val="D1D5DB"/>
                </a:solidFill>
                <a:effectLst/>
                <a:latin typeface="Söhne"/>
              </a:rPr>
              <a:t> </a:t>
            </a:r>
            <a:r>
              <a:rPr lang="en" altLang="zh-TW" b="0" i="0" dirty="0">
                <a:solidFill>
                  <a:srgbClr val="D1D5DB"/>
                </a:solidFill>
                <a:effectLst/>
                <a:latin typeface="Söhne"/>
              </a:rPr>
              <a:t>TOC</a:t>
            </a:r>
            <a:r>
              <a:rPr lang="zh-TW" altLang="en-US" b="0" i="0" dirty="0">
                <a:solidFill>
                  <a:srgbClr val="D1D5DB"/>
                </a:solidFill>
                <a:effectLst/>
                <a:latin typeface="Söhne"/>
              </a:rPr>
              <a:t>和</a:t>
            </a:r>
            <a:r>
              <a:rPr lang="en" altLang="zh-TW" b="0" i="0" dirty="0">
                <a:solidFill>
                  <a:srgbClr val="D1D5DB"/>
                </a:solidFill>
                <a:effectLst/>
                <a:latin typeface="Söhne"/>
              </a:rPr>
              <a:t>TN</a:t>
            </a:r>
            <a:r>
              <a:rPr lang="zh-TW" altLang="en-US" b="0" i="0" dirty="0">
                <a:solidFill>
                  <a:srgbClr val="D1D5DB"/>
                </a:solidFill>
                <a:effectLst/>
                <a:latin typeface="Söhne"/>
              </a:rPr>
              <a:t>的測定是使用元素分析儀</a:t>
            </a:r>
            <a:endParaRPr kumimoji="1" lang="zh-TW" altLang="en-US" dirty="0"/>
          </a:p>
        </p:txBody>
      </p:sp>
      <p:sp>
        <p:nvSpPr>
          <p:cNvPr id="4" name="投影片編號版面配置區 3"/>
          <p:cNvSpPr>
            <a:spLocks noGrp="1"/>
          </p:cNvSpPr>
          <p:nvPr>
            <p:ph type="sldNum" sz="quarter" idx="5"/>
          </p:nvPr>
        </p:nvSpPr>
        <p:spPr/>
        <p:txBody>
          <a:bodyPr/>
          <a:lstStyle/>
          <a:p>
            <a:fld id="{C0A71B02-BEE4-CB4E-9606-FB4F162BEA11}" type="slidenum">
              <a:rPr kumimoji="1" lang="zh-TW" altLang="en-US" smtClean="0"/>
              <a:t>8</a:t>
            </a:fld>
            <a:endParaRPr kumimoji="1" lang="zh-TW" altLang="en-US"/>
          </a:p>
        </p:txBody>
      </p:sp>
    </p:spTree>
    <p:extLst>
      <p:ext uri="{BB962C8B-B14F-4D97-AF65-F5344CB8AC3E}">
        <p14:creationId xmlns:p14="http://schemas.microsoft.com/office/powerpoint/2010/main" val="1127858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zh-TW" altLang="en-US" b="0" i="0" dirty="0">
                <a:solidFill>
                  <a:srgbClr val="D1D5DB"/>
                </a:solidFill>
                <a:effectLst/>
                <a:latin typeface="Söhne"/>
              </a:rPr>
              <a:t>第一個測量：透過擴散反射紅外線傅立葉轉換 </a:t>
            </a:r>
            <a:r>
              <a:rPr lang="en-US" altLang="zh-TW" b="0" i="0" dirty="0">
                <a:solidFill>
                  <a:srgbClr val="D1D5DB"/>
                </a:solidFill>
                <a:effectLst/>
                <a:latin typeface="Söhne"/>
              </a:rPr>
              <a:t>(</a:t>
            </a:r>
            <a:r>
              <a:rPr lang="en" altLang="zh-TW" b="0" i="0" dirty="0">
                <a:solidFill>
                  <a:srgbClr val="D1D5DB"/>
                </a:solidFill>
                <a:effectLst/>
                <a:latin typeface="Söhne"/>
              </a:rPr>
              <a:t>DRIFT) </a:t>
            </a:r>
            <a:r>
              <a:rPr lang="zh-TW" altLang="en-US" b="0" i="0" dirty="0">
                <a:solidFill>
                  <a:srgbClr val="D1D5DB"/>
                </a:solidFill>
                <a:effectLst/>
                <a:latin typeface="Söhne"/>
              </a:rPr>
              <a:t>技術，在中紅外 </a:t>
            </a:r>
            <a:r>
              <a:rPr lang="en-US" altLang="zh-TW" b="0" i="0" dirty="0">
                <a:solidFill>
                  <a:srgbClr val="D1D5DB"/>
                </a:solidFill>
                <a:effectLst/>
                <a:latin typeface="Söhne"/>
              </a:rPr>
              <a:t>(</a:t>
            </a:r>
            <a:r>
              <a:rPr lang="en" altLang="zh-TW" b="0" i="0" dirty="0">
                <a:solidFill>
                  <a:srgbClr val="D1D5DB"/>
                </a:solidFill>
                <a:effectLst/>
                <a:latin typeface="Söhne"/>
              </a:rPr>
              <a:t>MIR</a:t>
            </a:r>
            <a:r>
              <a:rPr lang="zh-TW" altLang="en" b="0" i="0" dirty="0">
                <a:solidFill>
                  <a:srgbClr val="D1D5DB"/>
                </a:solidFill>
                <a:effectLst/>
                <a:latin typeface="Söhne"/>
              </a:rPr>
              <a:t>，</a:t>
            </a:r>
            <a:r>
              <a:rPr lang="en" altLang="zh-TW" b="0" i="0" dirty="0">
                <a:solidFill>
                  <a:srgbClr val="D1D5DB"/>
                </a:solidFill>
                <a:effectLst/>
                <a:latin typeface="Söhne"/>
              </a:rPr>
              <a:t>4000 </a:t>
            </a:r>
            <a:r>
              <a:rPr lang="zh-TW" altLang="en-US" b="0" i="0" dirty="0">
                <a:solidFill>
                  <a:srgbClr val="D1D5DB"/>
                </a:solidFill>
                <a:effectLst/>
                <a:latin typeface="Söhne"/>
              </a:rPr>
              <a:t>到 </a:t>
            </a:r>
            <a:r>
              <a:rPr lang="en-US" altLang="zh-TW" b="0" i="0" dirty="0">
                <a:solidFill>
                  <a:srgbClr val="D1D5DB"/>
                </a:solidFill>
                <a:effectLst/>
                <a:latin typeface="Söhne"/>
              </a:rPr>
              <a:t>400 </a:t>
            </a:r>
            <a:r>
              <a:rPr lang="en" altLang="zh-TW" b="0" i="0" dirty="0">
                <a:solidFill>
                  <a:srgbClr val="D1D5DB"/>
                </a:solidFill>
                <a:effectLst/>
                <a:latin typeface="Söhne"/>
              </a:rPr>
              <a:t>cm-1) </a:t>
            </a:r>
            <a:r>
              <a:rPr lang="zh-TW" altLang="en-US" b="0" i="0" dirty="0">
                <a:solidFill>
                  <a:srgbClr val="D1D5DB"/>
                </a:solidFill>
                <a:effectLst/>
                <a:latin typeface="Söhne"/>
              </a:rPr>
              <a:t>與近紅外 </a:t>
            </a:r>
            <a:r>
              <a:rPr lang="en-US" altLang="zh-TW" b="0" i="0" dirty="0">
                <a:solidFill>
                  <a:srgbClr val="D1D5DB"/>
                </a:solidFill>
                <a:effectLst/>
                <a:latin typeface="Söhne"/>
              </a:rPr>
              <a:t>(</a:t>
            </a:r>
            <a:r>
              <a:rPr lang="en" altLang="zh-TW" b="0" i="0" dirty="0">
                <a:solidFill>
                  <a:srgbClr val="D1D5DB"/>
                </a:solidFill>
                <a:effectLst/>
                <a:latin typeface="Söhne"/>
              </a:rPr>
              <a:t>NIR</a:t>
            </a:r>
            <a:r>
              <a:rPr lang="zh-TW" altLang="en" b="0" i="0" dirty="0">
                <a:solidFill>
                  <a:srgbClr val="D1D5DB"/>
                </a:solidFill>
                <a:effectLst/>
                <a:latin typeface="Söhne"/>
              </a:rPr>
              <a:t>，</a:t>
            </a:r>
            <a:r>
              <a:rPr lang="en" altLang="zh-TW" b="0" i="0" dirty="0">
                <a:solidFill>
                  <a:srgbClr val="D1D5DB"/>
                </a:solidFill>
                <a:effectLst/>
                <a:latin typeface="Söhne"/>
              </a:rPr>
              <a:t>10,000 </a:t>
            </a:r>
            <a:r>
              <a:rPr lang="zh-TW" altLang="en-US" b="0" i="0" dirty="0">
                <a:solidFill>
                  <a:srgbClr val="D1D5DB"/>
                </a:solidFill>
                <a:effectLst/>
                <a:latin typeface="Söhne"/>
              </a:rPr>
              <a:t>到 </a:t>
            </a:r>
            <a:r>
              <a:rPr lang="en-US" altLang="zh-TW" b="0" i="0" dirty="0">
                <a:solidFill>
                  <a:srgbClr val="D1D5DB"/>
                </a:solidFill>
                <a:effectLst/>
                <a:latin typeface="Söhne"/>
              </a:rPr>
              <a:t>4000 </a:t>
            </a:r>
            <a:r>
              <a:rPr lang="en" altLang="zh-TW" b="0" i="0" dirty="0">
                <a:solidFill>
                  <a:srgbClr val="D1D5DB"/>
                </a:solidFill>
                <a:effectLst/>
                <a:latin typeface="Söhne"/>
              </a:rPr>
              <a:t>cm-1) </a:t>
            </a:r>
            <a:r>
              <a:rPr lang="zh-TW" altLang="en-US" b="0" i="0" dirty="0">
                <a:solidFill>
                  <a:srgbClr val="D1D5DB"/>
                </a:solidFill>
                <a:effectLst/>
                <a:latin typeface="Söhne"/>
              </a:rPr>
              <a:t>範圍，使用未稀釋的土壤樣本取得光譜。</a:t>
            </a:r>
            <a:endParaRPr lang="en-US" altLang="zh-TW" b="0" i="0" dirty="0">
              <a:solidFill>
                <a:srgbClr val="D1D5DB"/>
              </a:solidFill>
              <a:effectLst/>
              <a:latin typeface="Söhne"/>
            </a:endParaRPr>
          </a:p>
          <a:p>
            <a:pPr algn="l"/>
            <a:r>
              <a:rPr kumimoji="1" lang="zh-TW" altLang="en-US" b="0" i="0" dirty="0">
                <a:solidFill>
                  <a:srgbClr val="D1D5DB"/>
                </a:solidFill>
                <a:effectLst/>
                <a:latin typeface="Söhne"/>
              </a:rPr>
              <a:t>第二個測量：將土壤樣本烘乾後，並</a:t>
            </a:r>
            <a:r>
              <a:rPr lang="zh-TW" altLang="en-US" b="0" i="0" dirty="0">
                <a:solidFill>
                  <a:srgbClr val="D1D5DB"/>
                </a:solidFill>
                <a:effectLst/>
                <a:latin typeface="Söhne"/>
              </a:rPr>
              <a:t>使用瑪瑙研磨杵和研磨杯進一步粉碎和混合後進行分析。再</a:t>
            </a:r>
            <a:r>
              <a:rPr kumimoji="1" lang="zh-TW" altLang="en-US" b="0" i="0" dirty="0">
                <a:solidFill>
                  <a:srgbClr val="D1D5DB"/>
                </a:solidFill>
                <a:effectLst/>
                <a:latin typeface="Söhne"/>
              </a:rPr>
              <a:t>透過光譜儀進行擴散反射測量</a:t>
            </a:r>
            <a:endParaRPr kumimoji="1" lang="zh-TW" altLang="en-US" dirty="0"/>
          </a:p>
        </p:txBody>
      </p:sp>
      <p:sp>
        <p:nvSpPr>
          <p:cNvPr id="4" name="投影片編號版面配置區 3"/>
          <p:cNvSpPr>
            <a:spLocks noGrp="1"/>
          </p:cNvSpPr>
          <p:nvPr>
            <p:ph type="sldNum" sz="quarter" idx="5"/>
          </p:nvPr>
        </p:nvSpPr>
        <p:spPr/>
        <p:txBody>
          <a:bodyPr/>
          <a:lstStyle/>
          <a:p>
            <a:fld id="{C0A71B02-BEE4-CB4E-9606-FB4F162BEA11}" type="slidenum">
              <a:rPr kumimoji="1" lang="zh-TW" altLang="en-US" smtClean="0"/>
              <a:t>9</a:t>
            </a:fld>
            <a:endParaRPr kumimoji="1" lang="zh-TW" altLang="en-US"/>
          </a:p>
        </p:txBody>
      </p:sp>
    </p:spTree>
    <p:extLst>
      <p:ext uri="{BB962C8B-B14F-4D97-AF65-F5344CB8AC3E}">
        <p14:creationId xmlns:p14="http://schemas.microsoft.com/office/powerpoint/2010/main" val="209937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zh-TW" altLang="en-US" b="0" i="0" dirty="0">
                <a:solidFill>
                  <a:srgbClr val="D1D5DB"/>
                </a:solidFill>
                <a:effectLst/>
                <a:latin typeface="Söhne"/>
              </a:rPr>
              <a:t>包括</a:t>
            </a:r>
            <a:r>
              <a:rPr lang="en" altLang="zh-TW" b="0" i="0" dirty="0" err="1">
                <a:solidFill>
                  <a:srgbClr val="D1D5DB"/>
                </a:solidFill>
                <a:effectLst/>
                <a:latin typeface="Söhne"/>
              </a:rPr>
              <a:t>Savitzky-Golay</a:t>
            </a:r>
            <a:r>
              <a:rPr lang="zh-TW" altLang="en-US" b="0" i="0" dirty="0">
                <a:solidFill>
                  <a:srgbClr val="D1D5DB"/>
                </a:solidFill>
                <a:effectLst/>
                <a:latin typeface="Söhne"/>
              </a:rPr>
              <a:t>的一階和二階導數</a:t>
            </a:r>
            <a:r>
              <a:rPr lang="en-US" altLang="zh-TW" b="0" i="0" dirty="0">
                <a:solidFill>
                  <a:srgbClr val="D1D5DB"/>
                </a:solidFill>
                <a:effectLst/>
                <a:latin typeface="Söhne"/>
              </a:rPr>
              <a:t> </a:t>
            </a:r>
            <a:r>
              <a:rPr lang="zh-TW" altLang="en-US" b="0" i="0" dirty="0">
                <a:solidFill>
                  <a:srgbClr val="D1D5DB"/>
                </a:solidFill>
                <a:effectLst/>
                <a:latin typeface="Söhne"/>
              </a:rPr>
              <a:t>標準正態變量</a:t>
            </a:r>
            <a:r>
              <a:rPr lang="en-US" altLang="zh-TW" b="0" i="0" dirty="0">
                <a:solidFill>
                  <a:srgbClr val="D1D5DB"/>
                </a:solidFill>
                <a:effectLst/>
                <a:latin typeface="Söhne"/>
              </a:rPr>
              <a:t>(</a:t>
            </a:r>
            <a:r>
              <a:rPr lang="en" altLang="zh-TW" b="0" i="0" dirty="0">
                <a:solidFill>
                  <a:srgbClr val="D1D5DB"/>
                </a:solidFill>
                <a:effectLst/>
                <a:latin typeface="Söhne"/>
              </a:rPr>
              <a:t>SNV)</a:t>
            </a:r>
            <a:r>
              <a:rPr lang="en-US" altLang="zh-TW" b="0" i="0" dirty="0">
                <a:solidFill>
                  <a:srgbClr val="D1D5DB"/>
                </a:solidFill>
                <a:effectLst/>
                <a:latin typeface="Söhne"/>
              </a:rPr>
              <a:t> </a:t>
            </a:r>
            <a:r>
              <a:rPr lang="zh-TW" altLang="en-US" b="0" i="0" dirty="0">
                <a:solidFill>
                  <a:srgbClr val="D1D5DB"/>
                </a:solidFill>
                <a:effectLst/>
                <a:latin typeface="Söhne"/>
              </a:rPr>
              <a:t>乘法散射校正</a:t>
            </a:r>
            <a:r>
              <a:rPr lang="en-US" altLang="zh-TW" b="0" i="0" dirty="0">
                <a:solidFill>
                  <a:srgbClr val="D1D5DB"/>
                </a:solidFill>
                <a:effectLst/>
                <a:latin typeface="Söhne"/>
              </a:rPr>
              <a:t>(</a:t>
            </a:r>
            <a:r>
              <a:rPr lang="en" altLang="zh-TW" b="0" i="0" dirty="0">
                <a:solidFill>
                  <a:srgbClr val="D1D5DB"/>
                </a:solidFill>
                <a:effectLst/>
                <a:latin typeface="Söhne"/>
              </a:rPr>
              <a:t>MSC)</a:t>
            </a:r>
            <a:r>
              <a:rPr lang="zh-TW" altLang="en" b="0" i="0" dirty="0">
                <a:solidFill>
                  <a:srgbClr val="D1D5DB"/>
                </a:solidFill>
                <a:effectLst/>
                <a:latin typeface="Söhne"/>
              </a:rPr>
              <a:t>，</a:t>
            </a:r>
            <a:endParaRPr lang="en-US" altLang="zh-TW" b="0" i="0" dirty="0">
              <a:solidFill>
                <a:srgbClr val="D1D5DB"/>
              </a:solidFill>
              <a:effectLst/>
              <a:latin typeface="Söhne"/>
            </a:endParaRPr>
          </a:p>
          <a:p>
            <a:pPr algn="l"/>
            <a:r>
              <a:rPr lang="zh-TW" altLang="en-US" b="0" i="0" dirty="0">
                <a:solidFill>
                  <a:srgbClr val="D1D5DB"/>
                </a:solidFill>
                <a:effectLst/>
                <a:latin typeface="Söhne"/>
              </a:rPr>
              <a:t>以獲得交叉驗證的最低均方根誤差</a:t>
            </a:r>
            <a:r>
              <a:rPr lang="en-US" altLang="zh-TW" b="0" i="0" dirty="0">
                <a:solidFill>
                  <a:srgbClr val="D1D5DB"/>
                </a:solidFill>
                <a:effectLst/>
                <a:latin typeface="Söhne"/>
              </a:rPr>
              <a:t>(</a:t>
            </a:r>
            <a:r>
              <a:rPr lang="en" altLang="zh-TW" b="0" i="0" dirty="0">
                <a:solidFill>
                  <a:srgbClr val="D1D5DB"/>
                </a:solidFill>
                <a:effectLst/>
                <a:latin typeface="Söhne"/>
              </a:rPr>
              <a:t>RMSE)</a:t>
            </a:r>
            <a:r>
              <a:rPr lang="zh-TW" altLang="en" b="0" i="0" dirty="0">
                <a:solidFill>
                  <a:srgbClr val="D1D5DB"/>
                </a:solidFill>
                <a:effectLst/>
                <a:latin typeface="Söhne"/>
              </a:rPr>
              <a:t>。</a:t>
            </a:r>
            <a:br>
              <a:rPr lang="en-US" altLang="zh-TW" b="0" i="0" dirty="0">
                <a:solidFill>
                  <a:srgbClr val="D1D5DB"/>
                </a:solidFill>
                <a:effectLst/>
                <a:latin typeface="Söhne"/>
              </a:rPr>
            </a:br>
            <a:r>
              <a:rPr lang="zh-TW" altLang="en-US" b="0" i="0" dirty="0">
                <a:solidFill>
                  <a:srgbClr val="D1D5DB"/>
                </a:solidFill>
                <a:effectLst/>
                <a:latin typeface="Söhne"/>
              </a:rPr>
              <a:t>對於</a:t>
            </a:r>
            <a:r>
              <a:rPr lang="en" altLang="zh-TW" b="0" i="0" dirty="0">
                <a:solidFill>
                  <a:srgbClr val="D1D5DB"/>
                </a:solidFill>
                <a:effectLst/>
                <a:latin typeface="Söhne"/>
              </a:rPr>
              <a:t>MIR</a:t>
            </a:r>
            <a:r>
              <a:rPr lang="zh-TW" altLang="en" b="0" i="0" dirty="0">
                <a:solidFill>
                  <a:srgbClr val="D1D5DB"/>
                </a:solidFill>
                <a:effectLst/>
                <a:latin typeface="Söhne"/>
              </a:rPr>
              <a:t>，</a:t>
            </a:r>
            <a:r>
              <a:rPr lang="zh-TW" altLang="en-US" b="0" i="0" dirty="0">
                <a:solidFill>
                  <a:srgbClr val="D1D5DB"/>
                </a:solidFill>
                <a:effectLst/>
                <a:latin typeface="Söhne"/>
              </a:rPr>
              <a:t>使用一階導數和</a:t>
            </a:r>
            <a:r>
              <a:rPr lang="en-US" altLang="zh-TW" b="0" i="0" dirty="0">
                <a:solidFill>
                  <a:srgbClr val="D1D5DB"/>
                </a:solidFill>
                <a:effectLst/>
                <a:latin typeface="Söhne"/>
              </a:rPr>
              <a:t>5</a:t>
            </a:r>
            <a:r>
              <a:rPr lang="zh-TW" altLang="en-US" b="0" i="0" dirty="0">
                <a:solidFill>
                  <a:srgbClr val="D1D5DB"/>
                </a:solidFill>
                <a:effectLst/>
                <a:latin typeface="Söhne"/>
              </a:rPr>
              <a:t>個點平滑預處理的</a:t>
            </a:r>
            <a:r>
              <a:rPr lang="en" altLang="zh-TW" b="0" i="0" dirty="0" err="1">
                <a:solidFill>
                  <a:srgbClr val="D1D5DB"/>
                </a:solidFill>
                <a:effectLst/>
                <a:latin typeface="Söhne"/>
              </a:rPr>
              <a:t>Savitzky-Golay</a:t>
            </a:r>
            <a:r>
              <a:rPr lang="zh-TW" altLang="en-US" b="0" i="0" dirty="0">
                <a:solidFill>
                  <a:srgbClr val="D1D5DB"/>
                </a:solidFill>
                <a:effectLst/>
                <a:latin typeface="Söhne"/>
              </a:rPr>
              <a:t>取得了最佳效果</a:t>
            </a:r>
            <a:endParaRPr lang="en-US" altLang="zh-TW" b="0" i="0" dirty="0">
              <a:solidFill>
                <a:srgbClr val="D1D5DB"/>
              </a:solidFill>
              <a:effectLst/>
              <a:latin typeface="Söhne"/>
            </a:endParaRPr>
          </a:p>
          <a:p>
            <a:pPr algn="l"/>
            <a:endParaRPr kumimoji="1" lang="en-US" altLang="zh-TW" b="0" i="0" dirty="0">
              <a:solidFill>
                <a:srgbClr val="D1D5DB"/>
              </a:solidFill>
              <a:effectLst/>
              <a:latin typeface="Söhne"/>
            </a:endParaRPr>
          </a:p>
          <a:p>
            <a:pPr algn="l"/>
            <a:r>
              <a:rPr kumimoji="1" lang="zh-TW" altLang="en-US" b="0" i="0" dirty="0">
                <a:solidFill>
                  <a:srgbClr val="D1D5DB"/>
                </a:solidFill>
                <a:effectLst/>
                <a:latin typeface="Söhne"/>
              </a:rPr>
              <a:t>至於原理方面還不是很清楚，但或許這可以成為之後的參考方法之一</a:t>
            </a:r>
            <a:endParaRPr kumimoji="1" lang="en-US" altLang="zh-TW" b="0" i="0" dirty="0">
              <a:solidFill>
                <a:srgbClr val="D1D5DB"/>
              </a:solidFill>
              <a:effectLst/>
              <a:latin typeface="Söhne"/>
            </a:endParaRPr>
          </a:p>
          <a:p>
            <a:pPr algn="l"/>
            <a:r>
              <a:rPr lang="zh-TW" altLang="en-US" b="0" i="0" dirty="0">
                <a:solidFill>
                  <a:srgbClr val="D1D5DB"/>
                </a:solidFill>
                <a:effectLst/>
                <a:latin typeface="Söhne"/>
              </a:rPr>
              <a:t>對於</a:t>
            </a:r>
            <a:r>
              <a:rPr lang="en" altLang="zh-TW" b="0" i="0" dirty="0">
                <a:solidFill>
                  <a:srgbClr val="D1D5DB"/>
                </a:solidFill>
                <a:effectLst/>
                <a:latin typeface="Söhne"/>
              </a:rPr>
              <a:t>NIR</a:t>
            </a:r>
            <a:r>
              <a:rPr lang="zh-TW" altLang="en" b="0" i="0" dirty="0">
                <a:solidFill>
                  <a:srgbClr val="D1D5DB"/>
                </a:solidFill>
                <a:effectLst/>
                <a:latin typeface="Söhne"/>
              </a:rPr>
              <a:t>，</a:t>
            </a:r>
            <a:r>
              <a:rPr lang="zh-TW" altLang="en-US" b="0" i="0" dirty="0">
                <a:solidFill>
                  <a:srgbClr val="D1D5DB"/>
                </a:solidFill>
                <a:effectLst/>
                <a:latin typeface="Söhne"/>
              </a:rPr>
              <a:t>原始光譜被用作輸入變量，因為預處理處理沒有對</a:t>
            </a:r>
            <a:r>
              <a:rPr lang="en" altLang="zh-TW" b="0" i="0" dirty="0">
                <a:solidFill>
                  <a:srgbClr val="D1D5DB"/>
                </a:solidFill>
                <a:effectLst/>
                <a:latin typeface="Söhne"/>
              </a:rPr>
              <a:t>RMSE</a:t>
            </a:r>
            <a:r>
              <a:rPr lang="zh-TW" altLang="en-US" b="0" i="0" dirty="0">
                <a:solidFill>
                  <a:srgbClr val="D1D5DB"/>
                </a:solidFill>
                <a:effectLst/>
                <a:latin typeface="Söhne"/>
              </a:rPr>
              <a:t>提供實質性改進。</a:t>
            </a:r>
            <a:endParaRPr kumimoji="1" lang="en-US" altLang="zh-TW" b="0" i="0" dirty="0">
              <a:solidFill>
                <a:srgbClr val="D1D5DB"/>
              </a:solidFill>
              <a:effectLst/>
              <a:latin typeface="Söhne"/>
            </a:endParaRPr>
          </a:p>
          <a:p>
            <a:pPr algn="l"/>
            <a:endParaRPr lang="en-US" altLang="zh-TW" b="0" i="0" dirty="0">
              <a:solidFill>
                <a:srgbClr val="D1D5DB"/>
              </a:solidFill>
              <a:effectLst/>
              <a:latin typeface="Söhne"/>
            </a:endParaRPr>
          </a:p>
        </p:txBody>
      </p:sp>
      <p:sp>
        <p:nvSpPr>
          <p:cNvPr id="4" name="投影片編號版面配置區 3"/>
          <p:cNvSpPr>
            <a:spLocks noGrp="1"/>
          </p:cNvSpPr>
          <p:nvPr>
            <p:ph type="sldNum" sz="quarter" idx="5"/>
          </p:nvPr>
        </p:nvSpPr>
        <p:spPr/>
        <p:txBody>
          <a:bodyPr/>
          <a:lstStyle/>
          <a:p>
            <a:fld id="{C0A71B02-BEE4-CB4E-9606-FB4F162BEA11}" type="slidenum">
              <a:rPr kumimoji="1" lang="zh-TW" altLang="en-US" smtClean="0"/>
              <a:t>10</a:t>
            </a:fld>
            <a:endParaRPr kumimoji="1" lang="zh-TW" altLang="en-US"/>
          </a:p>
        </p:txBody>
      </p:sp>
    </p:spTree>
    <p:extLst>
      <p:ext uri="{BB962C8B-B14F-4D97-AF65-F5344CB8AC3E}">
        <p14:creationId xmlns:p14="http://schemas.microsoft.com/office/powerpoint/2010/main" val="2992069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3F8091-E48D-185E-4159-7A8A174CC943}"/>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35463395-253E-9385-BDCE-08C7D1DBBB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7C51C9D4-61EF-FC24-789A-1F0F88B559FE}"/>
              </a:ext>
            </a:extLst>
          </p:cNvPr>
          <p:cNvSpPr>
            <a:spLocks noGrp="1"/>
          </p:cNvSpPr>
          <p:nvPr>
            <p:ph type="dt" sz="half" idx="10"/>
          </p:nvPr>
        </p:nvSpPr>
        <p:spPr/>
        <p:txBody>
          <a:bodyPr/>
          <a:lstStyle/>
          <a:p>
            <a:fld id="{CAD20A4B-C989-5C4F-BA6A-75390B37A8B0}" type="datetimeFigureOut">
              <a:rPr kumimoji="1" lang="zh-TW" altLang="en-US" smtClean="0"/>
              <a:t>2023/5/2</a:t>
            </a:fld>
            <a:endParaRPr kumimoji="1" lang="zh-TW" altLang="en-US"/>
          </a:p>
        </p:txBody>
      </p:sp>
      <p:sp>
        <p:nvSpPr>
          <p:cNvPr id="5" name="頁尾版面配置區 4">
            <a:extLst>
              <a:ext uri="{FF2B5EF4-FFF2-40B4-BE49-F238E27FC236}">
                <a16:creationId xmlns:a16="http://schemas.microsoft.com/office/drawing/2014/main" id="{CFF504EC-2ED9-DCE0-30EA-598374AF3684}"/>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7F4023DB-2817-61DE-0000-6E14E49BA19F}"/>
              </a:ext>
            </a:extLst>
          </p:cNvPr>
          <p:cNvSpPr>
            <a:spLocks noGrp="1"/>
          </p:cNvSpPr>
          <p:nvPr>
            <p:ph type="sldNum" sz="quarter" idx="12"/>
          </p:nvPr>
        </p:nvSpPr>
        <p:spPr/>
        <p:txBody>
          <a:bodyPr/>
          <a:lstStyle/>
          <a:p>
            <a:fld id="{912E5670-CE46-904A-AE05-D2241FB94709}" type="slidenum">
              <a:rPr kumimoji="1" lang="zh-TW" altLang="en-US" smtClean="0"/>
              <a:t>‹#›</a:t>
            </a:fld>
            <a:endParaRPr kumimoji="1" lang="zh-TW" altLang="en-US"/>
          </a:p>
        </p:txBody>
      </p:sp>
    </p:spTree>
    <p:extLst>
      <p:ext uri="{BB962C8B-B14F-4D97-AF65-F5344CB8AC3E}">
        <p14:creationId xmlns:p14="http://schemas.microsoft.com/office/powerpoint/2010/main" val="837041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1691B8-CD20-970D-6F34-43C8307CD1A1}"/>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CFEB6215-A96D-1F0A-C50B-33A031CCFF00}"/>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5C62EEC0-C9A9-DEC7-1497-8EC32CB99FC6}"/>
              </a:ext>
            </a:extLst>
          </p:cNvPr>
          <p:cNvSpPr>
            <a:spLocks noGrp="1"/>
          </p:cNvSpPr>
          <p:nvPr>
            <p:ph type="dt" sz="half" idx="10"/>
          </p:nvPr>
        </p:nvSpPr>
        <p:spPr/>
        <p:txBody>
          <a:bodyPr/>
          <a:lstStyle/>
          <a:p>
            <a:fld id="{CAD20A4B-C989-5C4F-BA6A-75390B37A8B0}" type="datetimeFigureOut">
              <a:rPr kumimoji="1" lang="zh-TW" altLang="en-US" smtClean="0"/>
              <a:t>2023/5/2</a:t>
            </a:fld>
            <a:endParaRPr kumimoji="1" lang="zh-TW" altLang="en-US"/>
          </a:p>
        </p:txBody>
      </p:sp>
      <p:sp>
        <p:nvSpPr>
          <p:cNvPr id="5" name="頁尾版面配置區 4">
            <a:extLst>
              <a:ext uri="{FF2B5EF4-FFF2-40B4-BE49-F238E27FC236}">
                <a16:creationId xmlns:a16="http://schemas.microsoft.com/office/drawing/2014/main" id="{8221552F-F9D7-61CD-5EAF-78C3267B855C}"/>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CD80D562-8A12-33C3-8EFD-AE41055ABF3B}"/>
              </a:ext>
            </a:extLst>
          </p:cNvPr>
          <p:cNvSpPr>
            <a:spLocks noGrp="1"/>
          </p:cNvSpPr>
          <p:nvPr>
            <p:ph type="sldNum" sz="quarter" idx="12"/>
          </p:nvPr>
        </p:nvSpPr>
        <p:spPr/>
        <p:txBody>
          <a:bodyPr/>
          <a:lstStyle/>
          <a:p>
            <a:fld id="{912E5670-CE46-904A-AE05-D2241FB94709}" type="slidenum">
              <a:rPr kumimoji="1" lang="zh-TW" altLang="en-US" smtClean="0"/>
              <a:t>‹#›</a:t>
            </a:fld>
            <a:endParaRPr kumimoji="1" lang="zh-TW" altLang="en-US"/>
          </a:p>
        </p:txBody>
      </p:sp>
    </p:spTree>
    <p:extLst>
      <p:ext uri="{BB962C8B-B14F-4D97-AF65-F5344CB8AC3E}">
        <p14:creationId xmlns:p14="http://schemas.microsoft.com/office/powerpoint/2010/main" val="2903917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4D08886C-CB3B-A535-0F37-2BF80B0429E9}"/>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13B6789E-6024-880B-5FC6-7C02A1A34D27}"/>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3C7B1658-343E-DE72-E16C-3E1FB737F989}"/>
              </a:ext>
            </a:extLst>
          </p:cNvPr>
          <p:cNvSpPr>
            <a:spLocks noGrp="1"/>
          </p:cNvSpPr>
          <p:nvPr>
            <p:ph type="dt" sz="half" idx="10"/>
          </p:nvPr>
        </p:nvSpPr>
        <p:spPr/>
        <p:txBody>
          <a:bodyPr/>
          <a:lstStyle/>
          <a:p>
            <a:fld id="{CAD20A4B-C989-5C4F-BA6A-75390B37A8B0}" type="datetimeFigureOut">
              <a:rPr kumimoji="1" lang="zh-TW" altLang="en-US" smtClean="0"/>
              <a:t>2023/5/2</a:t>
            </a:fld>
            <a:endParaRPr kumimoji="1" lang="zh-TW" altLang="en-US"/>
          </a:p>
        </p:txBody>
      </p:sp>
      <p:sp>
        <p:nvSpPr>
          <p:cNvPr id="5" name="頁尾版面配置區 4">
            <a:extLst>
              <a:ext uri="{FF2B5EF4-FFF2-40B4-BE49-F238E27FC236}">
                <a16:creationId xmlns:a16="http://schemas.microsoft.com/office/drawing/2014/main" id="{6D0B75BA-92C5-D75B-0A38-E3D5CCB1416D}"/>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B4F326DE-8EAD-3100-F674-173BC6F7B358}"/>
              </a:ext>
            </a:extLst>
          </p:cNvPr>
          <p:cNvSpPr>
            <a:spLocks noGrp="1"/>
          </p:cNvSpPr>
          <p:nvPr>
            <p:ph type="sldNum" sz="quarter" idx="12"/>
          </p:nvPr>
        </p:nvSpPr>
        <p:spPr/>
        <p:txBody>
          <a:bodyPr/>
          <a:lstStyle/>
          <a:p>
            <a:fld id="{912E5670-CE46-904A-AE05-D2241FB94709}" type="slidenum">
              <a:rPr kumimoji="1" lang="zh-TW" altLang="en-US" smtClean="0"/>
              <a:t>‹#›</a:t>
            </a:fld>
            <a:endParaRPr kumimoji="1" lang="zh-TW" altLang="en-US"/>
          </a:p>
        </p:txBody>
      </p:sp>
    </p:spTree>
    <p:extLst>
      <p:ext uri="{BB962C8B-B14F-4D97-AF65-F5344CB8AC3E}">
        <p14:creationId xmlns:p14="http://schemas.microsoft.com/office/powerpoint/2010/main" val="1710196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AE52E7-8574-B0A1-ABEC-9058EB2414F5}"/>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1155C319-3351-BDE1-DDD6-5D375B2C69ED}"/>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8F4F5402-DC12-6D1C-17FD-5190DD3CA855}"/>
              </a:ext>
            </a:extLst>
          </p:cNvPr>
          <p:cNvSpPr>
            <a:spLocks noGrp="1"/>
          </p:cNvSpPr>
          <p:nvPr>
            <p:ph type="dt" sz="half" idx="10"/>
          </p:nvPr>
        </p:nvSpPr>
        <p:spPr/>
        <p:txBody>
          <a:bodyPr/>
          <a:lstStyle/>
          <a:p>
            <a:fld id="{CAD20A4B-C989-5C4F-BA6A-75390B37A8B0}" type="datetimeFigureOut">
              <a:rPr kumimoji="1" lang="zh-TW" altLang="en-US" smtClean="0"/>
              <a:t>2023/5/2</a:t>
            </a:fld>
            <a:endParaRPr kumimoji="1" lang="zh-TW" altLang="en-US"/>
          </a:p>
        </p:txBody>
      </p:sp>
      <p:sp>
        <p:nvSpPr>
          <p:cNvPr id="5" name="頁尾版面配置區 4">
            <a:extLst>
              <a:ext uri="{FF2B5EF4-FFF2-40B4-BE49-F238E27FC236}">
                <a16:creationId xmlns:a16="http://schemas.microsoft.com/office/drawing/2014/main" id="{C8202CA0-CC2C-D20A-C2F5-BAC2030DFAA0}"/>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65A13AF7-D845-DF60-2483-F14183C3FA3B}"/>
              </a:ext>
            </a:extLst>
          </p:cNvPr>
          <p:cNvSpPr>
            <a:spLocks noGrp="1"/>
          </p:cNvSpPr>
          <p:nvPr>
            <p:ph type="sldNum" sz="quarter" idx="12"/>
          </p:nvPr>
        </p:nvSpPr>
        <p:spPr/>
        <p:txBody>
          <a:bodyPr/>
          <a:lstStyle/>
          <a:p>
            <a:fld id="{912E5670-CE46-904A-AE05-D2241FB94709}" type="slidenum">
              <a:rPr kumimoji="1" lang="zh-TW" altLang="en-US" smtClean="0"/>
              <a:t>‹#›</a:t>
            </a:fld>
            <a:endParaRPr kumimoji="1" lang="zh-TW" altLang="en-US"/>
          </a:p>
        </p:txBody>
      </p:sp>
    </p:spTree>
    <p:extLst>
      <p:ext uri="{BB962C8B-B14F-4D97-AF65-F5344CB8AC3E}">
        <p14:creationId xmlns:p14="http://schemas.microsoft.com/office/powerpoint/2010/main" val="3356159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7ED11B-775C-1F24-39D7-776960E407A4}"/>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85408EE2-C9FD-9F6F-567E-F214A81BFE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D0248494-91E1-652D-8356-FE3FE6F7B291}"/>
              </a:ext>
            </a:extLst>
          </p:cNvPr>
          <p:cNvSpPr>
            <a:spLocks noGrp="1"/>
          </p:cNvSpPr>
          <p:nvPr>
            <p:ph type="dt" sz="half" idx="10"/>
          </p:nvPr>
        </p:nvSpPr>
        <p:spPr/>
        <p:txBody>
          <a:bodyPr/>
          <a:lstStyle/>
          <a:p>
            <a:fld id="{CAD20A4B-C989-5C4F-BA6A-75390B37A8B0}" type="datetimeFigureOut">
              <a:rPr kumimoji="1" lang="zh-TW" altLang="en-US" smtClean="0"/>
              <a:t>2023/5/2</a:t>
            </a:fld>
            <a:endParaRPr kumimoji="1" lang="zh-TW" altLang="en-US"/>
          </a:p>
        </p:txBody>
      </p:sp>
      <p:sp>
        <p:nvSpPr>
          <p:cNvPr id="5" name="頁尾版面配置區 4">
            <a:extLst>
              <a:ext uri="{FF2B5EF4-FFF2-40B4-BE49-F238E27FC236}">
                <a16:creationId xmlns:a16="http://schemas.microsoft.com/office/drawing/2014/main" id="{47D6917A-B9FE-5F31-500F-64170D3DCFDA}"/>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EC6675B8-5DE3-3A29-37C9-A2A23DBB7EFF}"/>
              </a:ext>
            </a:extLst>
          </p:cNvPr>
          <p:cNvSpPr>
            <a:spLocks noGrp="1"/>
          </p:cNvSpPr>
          <p:nvPr>
            <p:ph type="sldNum" sz="quarter" idx="12"/>
          </p:nvPr>
        </p:nvSpPr>
        <p:spPr/>
        <p:txBody>
          <a:bodyPr/>
          <a:lstStyle/>
          <a:p>
            <a:fld id="{912E5670-CE46-904A-AE05-D2241FB94709}" type="slidenum">
              <a:rPr kumimoji="1" lang="zh-TW" altLang="en-US" smtClean="0"/>
              <a:t>‹#›</a:t>
            </a:fld>
            <a:endParaRPr kumimoji="1" lang="zh-TW" altLang="en-US"/>
          </a:p>
        </p:txBody>
      </p:sp>
    </p:spTree>
    <p:extLst>
      <p:ext uri="{BB962C8B-B14F-4D97-AF65-F5344CB8AC3E}">
        <p14:creationId xmlns:p14="http://schemas.microsoft.com/office/powerpoint/2010/main" val="1145707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ACF3DB-A6D3-15F7-F305-36D58854C317}"/>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F5AEC8BA-E1B6-59E2-DAFF-3FED287292FE}"/>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7FEF4CBA-2887-755E-3105-5368F53D9C5B}"/>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37BA8900-7323-A329-A0AA-3B1E4ED94B4F}"/>
              </a:ext>
            </a:extLst>
          </p:cNvPr>
          <p:cNvSpPr>
            <a:spLocks noGrp="1"/>
          </p:cNvSpPr>
          <p:nvPr>
            <p:ph type="dt" sz="half" idx="10"/>
          </p:nvPr>
        </p:nvSpPr>
        <p:spPr/>
        <p:txBody>
          <a:bodyPr/>
          <a:lstStyle/>
          <a:p>
            <a:fld id="{CAD20A4B-C989-5C4F-BA6A-75390B37A8B0}" type="datetimeFigureOut">
              <a:rPr kumimoji="1" lang="zh-TW" altLang="en-US" smtClean="0"/>
              <a:t>2023/5/2</a:t>
            </a:fld>
            <a:endParaRPr kumimoji="1" lang="zh-TW" altLang="en-US"/>
          </a:p>
        </p:txBody>
      </p:sp>
      <p:sp>
        <p:nvSpPr>
          <p:cNvPr id="6" name="頁尾版面配置區 5">
            <a:extLst>
              <a:ext uri="{FF2B5EF4-FFF2-40B4-BE49-F238E27FC236}">
                <a16:creationId xmlns:a16="http://schemas.microsoft.com/office/drawing/2014/main" id="{6EB8505D-0CFF-D247-4B21-D05AB6E68054}"/>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0893700B-2D91-053D-EF87-442ECBFC1771}"/>
              </a:ext>
            </a:extLst>
          </p:cNvPr>
          <p:cNvSpPr>
            <a:spLocks noGrp="1"/>
          </p:cNvSpPr>
          <p:nvPr>
            <p:ph type="sldNum" sz="quarter" idx="12"/>
          </p:nvPr>
        </p:nvSpPr>
        <p:spPr/>
        <p:txBody>
          <a:bodyPr/>
          <a:lstStyle/>
          <a:p>
            <a:fld id="{912E5670-CE46-904A-AE05-D2241FB94709}" type="slidenum">
              <a:rPr kumimoji="1" lang="zh-TW" altLang="en-US" smtClean="0"/>
              <a:t>‹#›</a:t>
            </a:fld>
            <a:endParaRPr kumimoji="1" lang="zh-TW" altLang="en-US"/>
          </a:p>
        </p:txBody>
      </p:sp>
    </p:spTree>
    <p:extLst>
      <p:ext uri="{BB962C8B-B14F-4D97-AF65-F5344CB8AC3E}">
        <p14:creationId xmlns:p14="http://schemas.microsoft.com/office/powerpoint/2010/main" val="3992498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3724F7-446B-3866-8342-D659A547A076}"/>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6CFEF91B-178E-BDFF-2A23-304B6ED2E4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8EA58EC9-161E-3525-A08C-7E6EB36BD2CD}"/>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3F708000-22C1-65B4-FDF4-030F9A0852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53C906E9-4905-72CC-8173-89AFDE48A485}"/>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9F58AF8A-C36A-B31C-27B8-ADBB2F98350C}"/>
              </a:ext>
            </a:extLst>
          </p:cNvPr>
          <p:cNvSpPr>
            <a:spLocks noGrp="1"/>
          </p:cNvSpPr>
          <p:nvPr>
            <p:ph type="dt" sz="half" idx="10"/>
          </p:nvPr>
        </p:nvSpPr>
        <p:spPr/>
        <p:txBody>
          <a:bodyPr/>
          <a:lstStyle/>
          <a:p>
            <a:fld id="{CAD20A4B-C989-5C4F-BA6A-75390B37A8B0}" type="datetimeFigureOut">
              <a:rPr kumimoji="1" lang="zh-TW" altLang="en-US" smtClean="0"/>
              <a:t>2023/5/2</a:t>
            </a:fld>
            <a:endParaRPr kumimoji="1" lang="zh-TW" altLang="en-US"/>
          </a:p>
        </p:txBody>
      </p:sp>
      <p:sp>
        <p:nvSpPr>
          <p:cNvPr id="8" name="頁尾版面配置區 7">
            <a:extLst>
              <a:ext uri="{FF2B5EF4-FFF2-40B4-BE49-F238E27FC236}">
                <a16:creationId xmlns:a16="http://schemas.microsoft.com/office/drawing/2014/main" id="{0F5A5737-2514-9DC0-4611-1893D41957BB}"/>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8C589678-BA58-BFE5-AA8B-8C5948696D3B}"/>
              </a:ext>
            </a:extLst>
          </p:cNvPr>
          <p:cNvSpPr>
            <a:spLocks noGrp="1"/>
          </p:cNvSpPr>
          <p:nvPr>
            <p:ph type="sldNum" sz="quarter" idx="12"/>
          </p:nvPr>
        </p:nvSpPr>
        <p:spPr/>
        <p:txBody>
          <a:bodyPr/>
          <a:lstStyle/>
          <a:p>
            <a:fld id="{912E5670-CE46-904A-AE05-D2241FB94709}" type="slidenum">
              <a:rPr kumimoji="1" lang="zh-TW" altLang="en-US" smtClean="0"/>
              <a:t>‹#›</a:t>
            </a:fld>
            <a:endParaRPr kumimoji="1" lang="zh-TW" altLang="en-US"/>
          </a:p>
        </p:txBody>
      </p:sp>
    </p:spTree>
    <p:extLst>
      <p:ext uri="{BB962C8B-B14F-4D97-AF65-F5344CB8AC3E}">
        <p14:creationId xmlns:p14="http://schemas.microsoft.com/office/powerpoint/2010/main" val="4040824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375667-9E0E-E410-B150-BE0D42057A93}"/>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F31659C6-B682-D484-3CDE-DCA7E4DDBF1C}"/>
              </a:ext>
            </a:extLst>
          </p:cNvPr>
          <p:cNvSpPr>
            <a:spLocks noGrp="1"/>
          </p:cNvSpPr>
          <p:nvPr>
            <p:ph type="dt" sz="half" idx="10"/>
          </p:nvPr>
        </p:nvSpPr>
        <p:spPr/>
        <p:txBody>
          <a:bodyPr/>
          <a:lstStyle/>
          <a:p>
            <a:fld id="{CAD20A4B-C989-5C4F-BA6A-75390B37A8B0}" type="datetimeFigureOut">
              <a:rPr kumimoji="1" lang="zh-TW" altLang="en-US" smtClean="0"/>
              <a:t>2023/5/2</a:t>
            </a:fld>
            <a:endParaRPr kumimoji="1" lang="zh-TW" altLang="en-US"/>
          </a:p>
        </p:txBody>
      </p:sp>
      <p:sp>
        <p:nvSpPr>
          <p:cNvPr id="4" name="頁尾版面配置區 3">
            <a:extLst>
              <a:ext uri="{FF2B5EF4-FFF2-40B4-BE49-F238E27FC236}">
                <a16:creationId xmlns:a16="http://schemas.microsoft.com/office/drawing/2014/main" id="{5DEF4B0D-B978-BAB0-502D-C43B648DA9D4}"/>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25861F7C-DCBB-7DF9-171C-3EE3B7F2310B}"/>
              </a:ext>
            </a:extLst>
          </p:cNvPr>
          <p:cNvSpPr>
            <a:spLocks noGrp="1"/>
          </p:cNvSpPr>
          <p:nvPr>
            <p:ph type="sldNum" sz="quarter" idx="12"/>
          </p:nvPr>
        </p:nvSpPr>
        <p:spPr/>
        <p:txBody>
          <a:bodyPr/>
          <a:lstStyle/>
          <a:p>
            <a:fld id="{912E5670-CE46-904A-AE05-D2241FB94709}" type="slidenum">
              <a:rPr kumimoji="1" lang="zh-TW" altLang="en-US" smtClean="0"/>
              <a:t>‹#›</a:t>
            </a:fld>
            <a:endParaRPr kumimoji="1" lang="zh-TW" altLang="en-US"/>
          </a:p>
        </p:txBody>
      </p:sp>
    </p:spTree>
    <p:extLst>
      <p:ext uri="{BB962C8B-B14F-4D97-AF65-F5344CB8AC3E}">
        <p14:creationId xmlns:p14="http://schemas.microsoft.com/office/powerpoint/2010/main" val="2450004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A08F81FD-4776-9E61-6DD2-B846C0A405D1}"/>
              </a:ext>
            </a:extLst>
          </p:cNvPr>
          <p:cNvSpPr>
            <a:spLocks noGrp="1"/>
          </p:cNvSpPr>
          <p:nvPr>
            <p:ph type="dt" sz="half" idx="10"/>
          </p:nvPr>
        </p:nvSpPr>
        <p:spPr/>
        <p:txBody>
          <a:bodyPr/>
          <a:lstStyle/>
          <a:p>
            <a:fld id="{CAD20A4B-C989-5C4F-BA6A-75390B37A8B0}" type="datetimeFigureOut">
              <a:rPr kumimoji="1" lang="zh-TW" altLang="en-US" smtClean="0"/>
              <a:t>2023/5/2</a:t>
            </a:fld>
            <a:endParaRPr kumimoji="1" lang="zh-TW" altLang="en-US"/>
          </a:p>
        </p:txBody>
      </p:sp>
      <p:sp>
        <p:nvSpPr>
          <p:cNvPr id="3" name="頁尾版面配置區 2">
            <a:extLst>
              <a:ext uri="{FF2B5EF4-FFF2-40B4-BE49-F238E27FC236}">
                <a16:creationId xmlns:a16="http://schemas.microsoft.com/office/drawing/2014/main" id="{5BE35563-A097-554D-778E-F981AF62041C}"/>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44CBE2A5-D381-F890-8A97-7A9F617FC818}"/>
              </a:ext>
            </a:extLst>
          </p:cNvPr>
          <p:cNvSpPr>
            <a:spLocks noGrp="1"/>
          </p:cNvSpPr>
          <p:nvPr>
            <p:ph type="sldNum" sz="quarter" idx="12"/>
          </p:nvPr>
        </p:nvSpPr>
        <p:spPr/>
        <p:txBody>
          <a:bodyPr/>
          <a:lstStyle/>
          <a:p>
            <a:fld id="{912E5670-CE46-904A-AE05-D2241FB94709}" type="slidenum">
              <a:rPr kumimoji="1" lang="zh-TW" altLang="en-US" smtClean="0"/>
              <a:t>‹#›</a:t>
            </a:fld>
            <a:endParaRPr kumimoji="1" lang="zh-TW" altLang="en-US"/>
          </a:p>
        </p:txBody>
      </p:sp>
    </p:spTree>
    <p:extLst>
      <p:ext uri="{BB962C8B-B14F-4D97-AF65-F5344CB8AC3E}">
        <p14:creationId xmlns:p14="http://schemas.microsoft.com/office/powerpoint/2010/main" val="2724199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968A58-3271-AFFA-0C93-12D5BD87D2D0}"/>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8B52E246-3A0E-51FD-69EB-3D58C9E215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B01E8BBD-3864-EA12-3118-1E4576A7E1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746FBCDB-006F-5E4A-440C-75F739F1FB9C}"/>
              </a:ext>
            </a:extLst>
          </p:cNvPr>
          <p:cNvSpPr>
            <a:spLocks noGrp="1"/>
          </p:cNvSpPr>
          <p:nvPr>
            <p:ph type="dt" sz="half" idx="10"/>
          </p:nvPr>
        </p:nvSpPr>
        <p:spPr/>
        <p:txBody>
          <a:bodyPr/>
          <a:lstStyle/>
          <a:p>
            <a:fld id="{CAD20A4B-C989-5C4F-BA6A-75390B37A8B0}" type="datetimeFigureOut">
              <a:rPr kumimoji="1" lang="zh-TW" altLang="en-US" smtClean="0"/>
              <a:t>2023/5/2</a:t>
            </a:fld>
            <a:endParaRPr kumimoji="1" lang="zh-TW" altLang="en-US"/>
          </a:p>
        </p:txBody>
      </p:sp>
      <p:sp>
        <p:nvSpPr>
          <p:cNvPr id="6" name="頁尾版面配置區 5">
            <a:extLst>
              <a:ext uri="{FF2B5EF4-FFF2-40B4-BE49-F238E27FC236}">
                <a16:creationId xmlns:a16="http://schemas.microsoft.com/office/drawing/2014/main" id="{4B827F07-1C69-E8CD-1072-98D4A5259B51}"/>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8E9108CC-3AF9-2C88-9F93-7F0108362A5F}"/>
              </a:ext>
            </a:extLst>
          </p:cNvPr>
          <p:cNvSpPr>
            <a:spLocks noGrp="1"/>
          </p:cNvSpPr>
          <p:nvPr>
            <p:ph type="sldNum" sz="quarter" idx="12"/>
          </p:nvPr>
        </p:nvSpPr>
        <p:spPr/>
        <p:txBody>
          <a:bodyPr/>
          <a:lstStyle/>
          <a:p>
            <a:fld id="{912E5670-CE46-904A-AE05-D2241FB94709}" type="slidenum">
              <a:rPr kumimoji="1" lang="zh-TW" altLang="en-US" smtClean="0"/>
              <a:t>‹#›</a:t>
            </a:fld>
            <a:endParaRPr kumimoji="1" lang="zh-TW" altLang="en-US"/>
          </a:p>
        </p:txBody>
      </p:sp>
    </p:spTree>
    <p:extLst>
      <p:ext uri="{BB962C8B-B14F-4D97-AF65-F5344CB8AC3E}">
        <p14:creationId xmlns:p14="http://schemas.microsoft.com/office/powerpoint/2010/main" val="4214805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3210E1-AB04-BF7A-3BC9-C3C3969A5C88}"/>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C46509E1-EF8B-609A-C416-560209636F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8A629A5E-C298-1F25-F21A-6743DE3505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523CF36E-481C-5A5D-B9BC-C3F1371AEBA3}"/>
              </a:ext>
            </a:extLst>
          </p:cNvPr>
          <p:cNvSpPr>
            <a:spLocks noGrp="1"/>
          </p:cNvSpPr>
          <p:nvPr>
            <p:ph type="dt" sz="half" idx="10"/>
          </p:nvPr>
        </p:nvSpPr>
        <p:spPr/>
        <p:txBody>
          <a:bodyPr/>
          <a:lstStyle/>
          <a:p>
            <a:fld id="{CAD20A4B-C989-5C4F-BA6A-75390B37A8B0}" type="datetimeFigureOut">
              <a:rPr kumimoji="1" lang="zh-TW" altLang="en-US" smtClean="0"/>
              <a:t>2023/5/2</a:t>
            </a:fld>
            <a:endParaRPr kumimoji="1" lang="zh-TW" altLang="en-US"/>
          </a:p>
        </p:txBody>
      </p:sp>
      <p:sp>
        <p:nvSpPr>
          <p:cNvPr id="6" name="頁尾版面配置區 5">
            <a:extLst>
              <a:ext uri="{FF2B5EF4-FFF2-40B4-BE49-F238E27FC236}">
                <a16:creationId xmlns:a16="http://schemas.microsoft.com/office/drawing/2014/main" id="{8F5EB013-DE58-AA80-8F7A-041DB181DEEA}"/>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57DB7EA2-A7BB-12A9-7518-FADFFF2AE819}"/>
              </a:ext>
            </a:extLst>
          </p:cNvPr>
          <p:cNvSpPr>
            <a:spLocks noGrp="1"/>
          </p:cNvSpPr>
          <p:nvPr>
            <p:ph type="sldNum" sz="quarter" idx="12"/>
          </p:nvPr>
        </p:nvSpPr>
        <p:spPr/>
        <p:txBody>
          <a:bodyPr/>
          <a:lstStyle/>
          <a:p>
            <a:fld id="{912E5670-CE46-904A-AE05-D2241FB94709}" type="slidenum">
              <a:rPr kumimoji="1" lang="zh-TW" altLang="en-US" smtClean="0"/>
              <a:t>‹#›</a:t>
            </a:fld>
            <a:endParaRPr kumimoji="1" lang="zh-TW" altLang="en-US"/>
          </a:p>
        </p:txBody>
      </p:sp>
    </p:spTree>
    <p:extLst>
      <p:ext uri="{BB962C8B-B14F-4D97-AF65-F5344CB8AC3E}">
        <p14:creationId xmlns:p14="http://schemas.microsoft.com/office/powerpoint/2010/main" val="3781176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BD40252-7755-0A48-0655-5DFD5C4158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53801BDA-599B-B59E-5F79-664B5FE27A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36332312-0E7B-8757-6A05-4A76C9BFA8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D20A4B-C989-5C4F-BA6A-75390B37A8B0}" type="datetimeFigureOut">
              <a:rPr kumimoji="1" lang="zh-TW" altLang="en-US" smtClean="0"/>
              <a:t>2023/5/2</a:t>
            </a:fld>
            <a:endParaRPr kumimoji="1" lang="zh-TW" altLang="en-US"/>
          </a:p>
        </p:txBody>
      </p:sp>
      <p:sp>
        <p:nvSpPr>
          <p:cNvPr id="5" name="頁尾版面配置區 4">
            <a:extLst>
              <a:ext uri="{FF2B5EF4-FFF2-40B4-BE49-F238E27FC236}">
                <a16:creationId xmlns:a16="http://schemas.microsoft.com/office/drawing/2014/main" id="{D14F0F43-F111-E2B1-57A5-10F85DDE0E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2B677CBE-CF33-EA3F-6C0A-593307C8F5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2E5670-CE46-904A-AE05-D2241FB94709}" type="slidenum">
              <a:rPr kumimoji="1" lang="zh-TW" altLang="en-US" smtClean="0"/>
              <a:t>‹#›</a:t>
            </a:fld>
            <a:endParaRPr kumimoji="1" lang="zh-TW" altLang="en-US"/>
          </a:p>
        </p:txBody>
      </p:sp>
    </p:spTree>
    <p:extLst>
      <p:ext uri="{BB962C8B-B14F-4D97-AF65-F5344CB8AC3E}">
        <p14:creationId xmlns:p14="http://schemas.microsoft.com/office/powerpoint/2010/main" val="3608894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8.jpg"/><Relationship Id="rId4" Type="http://schemas.openxmlformats.org/officeDocument/2006/relationships/image" Target="../media/image7.jpg"/></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8A2AC2-CEEA-98B3-2A28-16765E043E50}"/>
              </a:ext>
            </a:extLst>
          </p:cNvPr>
          <p:cNvSpPr>
            <a:spLocks noGrp="1"/>
          </p:cNvSpPr>
          <p:nvPr>
            <p:ph type="ctrTitle"/>
          </p:nvPr>
        </p:nvSpPr>
        <p:spPr>
          <a:xfrm>
            <a:off x="1028700" y="2103438"/>
            <a:ext cx="10134600" cy="2387600"/>
          </a:xfrm>
        </p:spPr>
        <p:txBody>
          <a:bodyPr>
            <a:noAutofit/>
          </a:bodyPr>
          <a:lstStyle/>
          <a:p>
            <a:r>
              <a:rPr kumimoji="1" lang="en" altLang="zh-TW" sz="3200" b="1" dirty="0">
                <a:latin typeface="Times New Roman" panose="02020603050405020304" pitchFamily="18" charset="0"/>
              </a:rPr>
              <a:t>Applying NIR and MIR spectroscopy for C and soil property prediction in northern cold-region ecosystems. </a:t>
            </a:r>
            <a:br>
              <a:rPr kumimoji="1" lang="en" altLang="zh-TW" sz="4000" dirty="0">
                <a:latin typeface="Times New Roman" panose="02020603050405020304" pitchFamily="18" charset="0"/>
              </a:rPr>
            </a:br>
            <a:br>
              <a:rPr kumimoji="1" lang="en" altLang="zh-TW" sz="4000" dirty="0">
                <a:latin typeface="Times New Roman" panose="02020603050405020304" pitchFamily="18" charset="0"/>
              </a:rPr>
            </a:br>
            <a:r>
              <a:rPr kumimoji="1" lang="en" altLang="zh-TW" sz="4000" dirty="0">
                <a:latin typeface="Times New Roman" panose="02020603050405020304" pitchFamily="18" charset="0"/>
              </a:rPr>
              <a:t>Which approach works better? </a:t>
            </a:r>
            <a:endParaRPr kumimoji="1" lang="zh-TW" altLang="en-US" sz="4000" dirty="0">
              <a:latin typeface="Times New Roman" panose="02020603050405020304" pitchFamily="18" charset="0"/>
            </a:endParaRPr>
          </a:p>
        </p:txBody>
      </p:sp>
    </p:spTree>
    <p:extLst>
      <p:ext uri="{BB962C8B-B14F-4D97-AF65-F5344CB8AC3E}">
        <p14:creationId xmlns:p14="http://schemas.microsoft.com/office/powerpoint/2010/main" val="82948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B188A72-020B-C8C2-8B53-DE0F034381E5}"/>
              </a:ext>
            </a:extLst>
          </p:cNvPr>
          <p:cNvSpPr txBox="1"/>
          <p:nvPr/>
        </p:nvSpPr>
        <p:spPr>
          <a:xfrm>
            <a:off x="364669" y="233363"/>
            <a:ext cx="11238751" cy="523220"/>
          </a:xfrm>
          <a:prstGeom prst="rect">
            <a:avLst/>
          </a:prstGeom>
          <a:noFill/>
        </p:spPr>
        <p:txBody>
          <a:bodyPr wrap="square" rtlCol="0">
            <a:spAutoFit/>
          </a:bodyPr>
          <a:lstStyle/>
          <a:p>
            <a:r>
              <a:rPr lang="en" altLang="zh-TW" sz="2800" b="1" dirty="0">
                <a:effectLst/>
                <a:latin typeface="Times New Roman" panose="02020603050405020304" pitchFamily="18" charset="0"/>
                <a:cs typeface="Times New Roman" panose="02020603050405020304" pitchFamily="18" charset="0"/>
              </a:rPr>
              <a:t>Materials and methods - Near-infrared and mid-infrared spectroscopy</a:t>
            </a:r>
          </a:p>
        </p:txBody>
      </p:sp>
      <p:sp>
        <p:nvSpPr>
          <p:cNvPr id="10" name="文字方塊 9">
            <a:extLst>
              <a:ext uri="{FF2B5EF4-FFF2-40B4-BE49-F238E27FC236}">
                <a16:creationId xmlns:a16="http://schemas.microsoft.com/office/drawing/2014/main" id="{0F91AA7C-94FC-65FA-758D-31C24C1DE6C7}"/>
              </a:ext>
            </a:extLst>
          </p:cNvPr>
          <p:cNvSpPr txBox="1"/>
          <p:nvPr/>
        </p:nvSpPr>
        <p:spPr>
          <a:xfrm>
            <a:off x="1218207" y="1015567"/>
            <a:ext cx="10176000" cy="3349956"/>
          </a:xfrm>
          <a:prstGeom prst="rect">
            <a:avLst/>
          </a:prstGeom>
          <a:noFill/>
        </p:spPr>
        <p:txBody>
          <a:bodyPr wrap="square" rtlCol="0">
            <a:spAutoFit/>
          </a:bodyPr>
          <a:lstStyle/>
          <a:p>
            <a:pPr>
              <a:lnSpc>
                <a:spcPct val="150000"/>
              </a:lnSpc>
            </a:pPr>
            <a:r>
              <a:rPr lang="en" altLang="zh-TW" sz="2400" b="1" dirty="0">
                <a:latin typeface="Times New Roman" panose="02020603050405020304" pitchFamily="18" charset="0"/>
                <a:cs typeface="Times New Roman" panose="02020603050405020304" pitchFamily="18" charset="0"/>
              </a:rPr>
              <a:t>Several mathematical pre-treatments were evaluated to reduce baseline variations and/or enhance spectral features. </a:t>
            </a:r>
          </a:p>
          <a:p>
            <a:pPr marL="457200" indent="-457200">
              <a:lnSpc>
                <a:spcPct val="150000"/>
              </a:lnSpc>
              <a:buFont typeface="+mj-lt"/>
              <a:buAutoNum type="arabicPeriod"/>
            </a:pPr>
            <a:r>
              <a:rPr lang="en" altLang="zh-TW" sz="2400" b="1" dirty="0" err="1">
                <a:latin typeface="Times New Roman" panose="02020603050405020304" pitchFamily="18" charset="0"/>
                <a:cs typeface="Times New Roman" panose="02020603050405020304" pitchFamily="18" charset="0"/>
              </a:rPr>
              <a:t>Savitzky-Golay</a:t>
            </a:r>
            <a:r>
              <a:rPr lang="en" altLang="zh-TW" sz="2400" b="1" dirty="0">
                <a:latin typeface="Times New Roman" panose="02020603050405020304" pitchFamily="18" charset="0"/>
                <a:cs typeface="Times New Roman" panose="02020603050405020304" pitchFamily="18" charset="0"/>
              </a:rPr>
              <a:t> first and second derivative</a:t>
            </a:r>
          </a:p>
          <a:p>
            <a:pPr marL="457200" indent="-457200">
              <a:lnSpc>
                <a:spcPct val="150000"/>
              </a:lnSpc>
              <a:buFont typeface="+mj-lt"/>
              <a:buAutoNum type="arabicPeriod"/>
            </a:pPr>
            <a:r>
              <a:rPr lang="en" altLang="zh-TW" sz="2400" b="1" dirty="0">
                <a:latin typeface="Times New Roman" panose="02020603050405020304" pitchFamily="18" charset="0"/>
                <a:cs typeface="Times New Roman" panose="02020603050405020304" pitchFamily="18" charset="0"/>
              </a:rPr>
              <a:t>standard normal variate (SNV)</a:t>
            </a:r>
          </a:p>
          <a:p>
            <a:pPr marL="457200" indent="-457200">
              <a:lnSpc>
                <a:spcPct val="150000"/>
              </a:lnSpc>
              <a:buFont typeface="+mj-lt"/>
              <a:buAutoNum type="arabicPeriod"/>
            </a:pPr>
            <a:r>
              <a:rPr lang="en" altLang="zh-TW" sz="2400" b="1" dirty="0">
                <a:latin typeface="Times New Roman" panose="02020603050405020304" pitchFamily="18" charset="0"/>
                <a:cs typeface="Times New Roman" panose="02020603050405020304" pitchFamily="18" charset="0"/>
              </a:rPr>
              <a:t>multiplicative scatter correction (MSC) </a:t>
            </a:r>
          </a:p>
          <a:p>
            <a:pPr>
              <a:lnSpc>
                <a:spcPct val="150000"/>
              </a:lnSpc>
            </a:pPr>
            <a:r>
              <a:rPr lang="en" altLang="zh-TW" sz="2400" b="1" dirty="0">
                <a:latin typeface="Times New Roman" panose="02020603050405020304" pitchFamily="18" charset="0"/>
                <a:cs typeface="Times New Roman" panose="02020603050405020304" pitchFamily="18" charset="0"/>
              </a:rPr>
              <a:t>to obtain the lowest root mean square error (RMSE) for cross-validation. </a:t>
            </a:r>
          </a:p>
        </p:txBody>
      </p:sp>
      <p:sp>
        <p:nvSpPr>
          <p:cNvPr id="3" name="文字方塊 2">
            <a:extLst>
              <a:ext uri="{FF2B5EF4-FFF2-40B4-BE49-F238E27FC236}">
                <a16:creationId xmlns:a16="http://schemas.microsoft.com/office/drawing/2014/main" id="{B7DCF6F0-951B-CFA4-D55B-EE4CB12E7E7E}"/>
              </a:ext>
            </a:extLst>
          </p:cNvPr>
          <p:cNvSpPr txBox="1"/>
          <p:nvPr/>
        </p:nvSpPr>
        <p:spPr>
          <a:xfrm>
            <a:off x="896044" y="4720464"/>
            <a:ext cx="10176000" cy="1687963"/>
          </a:xfrm>
          <a:prstGeom prst="rect">
            <a:avLst/>
          </a:prstGeom>
          <a:noFill/>
        </p:spPr>
        <p:txBody>
          <a:bodyPr wrap="square" rtlCol="0">
            <a:spAutoFit/>
          </a:bodyPr>
          <a:lstStyle/>
          <a:p>
            <a:pPr>
              <a:lnSpc>
                <a:spcPct val="150000"/>
              </a:lnSpc>
            </a:pPr>
            <a:r>
              <a:rPr lang="en" altLang="zh-TW" sz="2400" b="1" dirty="0">
                <a:latin typeface="Times New Roman" panose="02020603050405020304" pitchFamily="18" charset="0"/>
                <a:cs typeface="Times New Roman" panose="02020603050405020304" pitchFamily="18" charset="0"/>
              </a:rPr>
              <a:t>Point: For MIR, </a:t>
            </a:r>
            <a:r>
              <a:rPr lang="en" altLang="zh-TW" sz="2400" b="1" dirty="0">
                <a:highlight>
                  <a:srgbClr val="FFFF00"/>
                </a:highlight>
                <a:latin typeface="Times New Roman" panose="02020603050405020304" pitchFamily="18" charset="0"/>
                <a:cs typeface="Times New Roman" panose="02020603050405020304" pitchFamily="18" charset="0"/>
              </a:rPr>
              <a:t>the best improvement </a:t>
            </a:r>
            <a:r>
              <a:rPr lang="en" altLang="zh-TW" sz="2400" b="1" dirty="0">
                <a:latin typeface="Times New Roman" panose="02020603050405020304" pitchFamily="18" charset="0"/>
                <a:cs typeface="Times New Roman" panose="02020603050405020304" pitchFamily="18" charset="0"/>
              </a:rPr>
              <a:t>was reached using </a:t>
            </a:r>
            <a:r>
              <a:rPr lang="en" altLang="zh-TW" sz="2400" b="1" dirty="0" err="1">
                <a:highlight>
                  <a:srgbClr val="FFFF00"/>
                </a:highlight>
                <a:latin typeface="Times New Roman" panose="02020603050405020304" pitchFamily="18" charset="0"/>
                <a:cs typeface="Times New Roman" panose="02020603050405020304" pitchFamily="18" charset="0"/>
              </a:rPr>
              <a:t>Savitzky-Golay</a:t>
            </a:r>
            <a:r>
              <a:rPr lang="en" altLang="zh-TW" sz="2400" b="1" dirty="0">
                <a:highlight>
                  <a:srgbClr val="FFFF00"/>
                </a:highlight>
                <a:latin typeface="Times New Roman" panose="02020603050405020304" pitchFamily="18" charset="0"/>
                <a:cs typeface="Times New Roman" panose="02020603050405020304" pitchFamily="18" charset="0"/>
              </a:rPr>
              <a:t> with a first derivative and 5 points smoothing pretreatment </a:t>
            </a:r>
            <a:r>
              <a:rPr lang="en" altLang="zh-TW" sz="2400" b="1" dirty="0">
                <a:latin typeface="Times New Roman" panose="02020603050405020304" pitchFamily="18" charset="0"/>
                <a:cs typeface="Times New Roman" panose="02020603050405020304" pitchFamily="18" charset="0"/>
              </a:rPr>
              <a:t>(</a:t>
            </a:r>
            <a:r>
              <a:rPr lang="en" altLang="zh-TW" sz="2400" b="1" dirty="0" err="1">
                <a:latin typeface="Times New Roman" panose="02020603050405020304" pitchFamily="18" charset="0"/>
                <a:cs typeface="Times New Roman" panose="02020603050405020304" pitchFamily="18" charset="0"/>
              </a:rPr>
              <a:t>Savitzky</a:t>
            </a:r>
            <a:r>
              <a:rPr lang="en" altLang="zh-TW" sz="2400" b="1" dirty="0">
                <a:latin typeface="Times New Roman" panose="02020603050405020304" pitchFamily="18" charset="0"/>
                <a:cs typeface="Times New Roman" panose="02020603050405020304" pitchFamily="18" charset="0"/>
              </a:rPr>
              <a:t> and </a:t>
            </a:r>
            <a:r>
              <a:rPr lang="en" altLang="zh-TW" sz="2400" b="1" dirty="0" err="1">
                <a:latin typeface="Times New Roman" panose="02020603050405020304" pitchFamily="18" charset="0"/>
                <a:cs typeface="Times New Roman" panose="02020603050405020304" pitchFamily="18" charset="0"/>
              </a:rPr>
              <a:t>Golay</a:t>
            </a:r>
            <a:r>
              <a:rPr lang="en" altLang="zh-TW" sz="2400" b="1" dirty="0">
                <a:latin typeface="Times New Roman" panose="02020603050405020304" pitchFamily="18" charset="0"/>
                <a:cs typeface="Times New Roman" panose="02020603050405020304" pitchFamily="18" charset="0"/>
              </a:rPr>
              <a:t>, 1964)</a:t>
            </a:r>
          </a:p>
        </p:txBody>
      </p:sp>
    </p:spTree>
    <p:extLst>
      <p:ext uri="{BB962C8B-B14F-4D97-AF65-F5344CB8AC3E}">
        <p14:creationId xmlns:p14="http://schemas.microsoft.com/office/powerpoint/2010/main" val="3831637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B188A72-020B-C8C2-8B53-DE0F034381E5}"/>
              </a:ext>
            </a:extLst>
          </p:cNvPr>
          <p:cNvSpPr txBox="1"/>
          <p:nvPr/>
        </p:nvSpPr>
        <p:spPr>
          <a:xfrm>
            <a:off x="3836533" y="1362076"/>
            <a:ext cx="5186035" cy="4524315"/>
          </a:xfrm>
          <a:prstGeom prst="rect">
            <a:avLst/>
          </a:prstGeom>
          <a:noFill/>
        </p:spPr>
        <p:txBody>
          <a:bodyPr wrap="none" rtlCol="0">
            <a:spAutoFit/>
          </a:bodyPr>
          <a:lstStyle/>
          <a:p>
            <a:pPr marL="342900" indent="-342900">
              <a:buFont typeface="+mj-lt"/>
              <a:buAutoNum type="arabicPeriod"/>
            </a:pPr>
            <a:r>
              <a:rPr lang="en" altLang="zh-TW" sz="3600" b="1" dirty="0">
                <a:effectLst/>
                <a:latin typeface="Times New Roman" panose="02020603050405020304" pitchFamily="18" charset="0"/>
                <a:cs typeface="Times New Roman" panose="02020603050405020304" pitchFamily="18" charset="0"/>
              </a:rPr>
              <a:t> Introduction</a:t>
            </a:r>
          </a:p>
          <a:p>
            <a:pPr marL="342900" indent="-342900">
              <a:buFont typeface="+mj-lt"/>
              <a:buAutoNum type="arabicPeriod"/>
            </a:pPr>
            <a:endParaRPr lang="en" altLang="zh-TW" sz="3600" b="1" dirty="0">
              <a:effectLst/>
              <a:latin typeface="Times New Roman" panose="02020603050405020304" pitchFamily="18" charset="0"/>
              <a:cs typeface="Times New Roman" panose="02020603050405020304" pitchFamily="18" charset="0"/>
            </a:endParaRPr>
          </a:p>
          <a:p>
            <a:pPr marL="342900" indent="-342900">
              <a:buFont typeface="+mj-lt"/>
              <a:buAutoNum type="arabicPeriod"/>
            </a:pPr>
            <a:r>
              <a:rPr lang="en" altLang="zh-TW" sz="3600" b="1" dirty="0">
                <a:effectLst/>
                <a:latin typeface="Times New Roman" panose="02020603050405020304" pitchFamily="18" charset="0"/>
                <a:cs typeface="Times New Roman" panose="02020603050405020304" pitchFamily="18" charset="0"/>
              </a:rPr>
              <a:t> Materials and methods</a:t>
            </a:r>
          </a:p>
          <a:p>
            <a:endParaRPr lang="en" altLang="zh-TW" sz="3600" b="1" dirty="0">
              <a:effectLst/>
              <a:latin typeface="Times New Roman" panose="02020603050405020304" pitchFamily="18" charset="0"/>
              <a:cs typeface="Times New Roman" panose="02020603050405020304" pitchFamily="18" charset="0"/>
            </a:endParaRPr>
          </a:p>
          <a:p>
            <a:r>
              <a:rPr lang="en-US" altLang="zh-TW" sz="3600" b="1" dirty="0">
                <a:effectLst/>
                <a:latin typeface="Times New Roman" panose="02020603050405020304" pitchFamily="18" charset="0"/>
                <a:cs typeface="Times New Roman" panose="02020603050405020304" pitchFamily="18" charset="0"/>
              </a:rPr>
              <a:t>3. </a:t>
            </a:r>
            <a:r>
              <a:rPr lang="en" altLang="zh-TW" sz="3600" b="1" dirty="0">
                <a:effectLst/>
                <a:latin typeface="Times New Roman" panose="02020603050405020304" pitchFamily="18" charset="0"/>
                <a:cs typeface="Times New Roman" panose="02020603050405020304" pitchFamily="18" charset="0"/>
              </a:rPr>
              <a:t>Results and discussion</a:t>
            </a:r>
          </a:p>
          <a:p>
            <a:r>
              <a:rPr lang="en" altLang="zh-TW" sz="3600" b="1" dirty="0">
                <a:effectLst/>
                <a:latin typeface="Times New Roman" panose="02020603050405020304" pitchFamily="18" charset="0"/>
                <a:cs typeface="Times New Roman" panose="02020603050405020304" pitchFamily="18" charset="0"/>
              </a:rPr>
              <a:t> </a:t>
            </a:r>
          </a:p>
          <a:p>
            <a:r>
              <a:rPr lang="en" altLang="zh-TW" sz="3600" b="1" dirty="0">
                <a:latin typeface="Times New Roman" panose="02020603050405020304" pitchFamily="18" charset="0"/>
                <a:cs typeface="Times New Roman" panose="02020603050405020304" pitchFamily="18" charset="0"/>
              </a:rPr>
              <a:t>4. </a:t>
            </a:r>
            <a:r>
              <a:rPr lang="en" altLang="zh-TW" sz="3600" b="1" dirty="0">
                <a:effectLst/>
                <a:latin typeface="Times New Roman" panose="02020603050405020304" pitchFamily="18" charset="0"/>
                <a:cs typeface="Times New Roman" panose="02020603050405020304" pitchFamily="18" charset="0"/>
              </a:rPr>
              <a:t>Conclusion </a:t>
            </a:r>
          </a:p>
          <a:p>
            <a:r>
              <a:rPr lang="en" altLang="zh-TW" sz="3600" b="1" dirty="0">
                <a:effectLst/>
                <a:latin typeface="Times New Roman" panose="02020603050405020304" pitchFamily="18" charset="0"/>
                <a:cs typeface="Times New Roman" panose="02020603050405020304" pitchFamily="18" charset="0"/>
              </a:rPr>
              <a:t> </a:t>
            </a:r>
            <a:endParaRPr kumimoji="1" lang="zh-TW" altLang="en-US" sz="3600" dirty="0"/>
          </a:p>
        </p:txBody>
      </p:sp>
      <p:sp>
        <p:nvSpPr>
          <p:cNvPr id="5" name="矩形 4">
            <a:extLst>
              <a:ext uri="{FF2B5EF4-FFF2-40B4-BE49-F238E27FC236}">
                <a16:creationId xmlns:a16="http://schemas.microsoft.com/office/drawing/2014/main" id="{2A9D0957-86FF-6016-EFAA-C796F8F4BF99}"/>
              </a:ext>
            </a:extLst>
          </p:cNvPr>
          <p:cNvSpPr/>
          <p:nvPr/>
        </p:nvSpPr>
        <p:spPr>
          <a:xfrm>
            <a:off x="3836533" y="3608953"/>
            <a:ext cx="5186034" cy="684809"/>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279414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B188A72-020B-C8C2-8B53-DE0F034381E5}"/>
              </a:ext>
            </a:extLst>
          </p:cNvPr>
          <p:cNvSpPr txBox="1"/>
          <p:nvPr/>
        </p:nvSpPr>
        <p:spPr>
          <a:xfrm>
            <a:off x="364670" y="233363"/>
            <a:ext cx="2689839" cy="646331"/>
          </a:xfrm>
          <a:prstGeom prst="rect">
            <a:avLst/>
          </a:prstGeom>
          <a:noFill/>
        </p:spPr>
        <p:txBody>
          <a:bodyPr wrap="none" rtlCol="0">
            <a:spAutoFit/>
          </a:bodyPr>
          <a:lstStyle/>
          <a:p>
            <a:r>
              <a:rPr lang="en" altLang="zh-TW" sz="3600" b="1" dirty="0">
                <a:effectLst/>
                <a:latin typeface="Times New Roman" panose="02020603050405020304" pitchFamily="18" charset="0"/>
                <a:cs typeface="Times New Roman" panose="02020603050405020304" pitchFamily="18" charset="0"/>
              </a:rPr>
              <a:t>Introduction</a:t>
            </a:r>
          </a:p>
        </p:txBody>
      </p:sp>
      <p:sp>
        <p:nvSpPr>
          <p:cNvPr id="5" name="文字方塊 4">
            <a:extLst>
              <a:ext uri="{FF2B5EF4-FFF2-40B4-BE49-F238E27FC236}">
                <a16:creationId xmlns:a16="http://schemas.microsoft.com/office/drawing/2014/main" id="{DC796319-5426-DE88-185C-6AE1041B3399}"/>
              </a:ext>
            </a:extLst>
          </p:cNvPr>
          <p:cNvSpPr txBox="1"/>
          <p:nvPr/>
        </p:nvSpPr>
        <p:spPr>
          <a:xfrm>
            <a:off x="3128890" y="1665028"/>
            <a:ext cx="6824407" cy="461665"/>
          </a:xfrm>
          <a:prstGeom prst="rect">
            <a:avLst/>
          </a:prstGeom>
          <a:noFill/>
        </p:spPr>
        <p:txBody>
          <a:bodyPr wrap="square" rtlCol="0">
            <a:spAutoFit/>
          </a:bodyPr>
          <a:lstStyle/>
          <a:p>
            <a:r>
              <a:rPr lang="en" altLang="zh-TW" sz="2400" b="1" dirty="0">
                <a:latin typeface="Times New Roman" panose="02020603050405020304" pitchFamily="18" charset="0"/>
                <a:cs typeface="Times New Roman" panose="02020603050405020304" pitchFamily="18" charset="0"/>
              </a:rPr>
              <a:t>Global </a:t>
            </a:r>
            <a:r>
              <a:rPr lang="en-US" altLang="zh-TW" sz="2400" b="1" dirty="0">
                <a:latin typeface="Times New Roman" panose="02020603050405020304" pitchFamily="18" charset="0"/>
                <a:cs typeface="Times New Roman" panose="02020603050405020304" pitchFamily="18" charset="0"/>
              </a:rPr>
              <a:t>w</a:t>
            </a:r>
            <a:r>
              <a:rPr lang="en" altLang="zh-TW" sz="2400" b="1" dirty="0">
                <a:latin typeface="Times New Roman" panose="02020603050405020304" pitchFamily="18" charset="0"/>
                <a:cs typeface="Times New Roman" panose="02020603050405020304" pitchFamily="18" charset="0"/>
              </a:rPr>
              <a:t>arming </a:t>
            </a:r>
            <a:r>
              <a:rPr lang="en-US" altLang="zh-TW" sz="2400" b="1" dirty="0">
                <a:latin typeface="Times New Roman" panose="02020603050405020304" pitchFamily="18" charset="0"/>
                <a:cs typeface="Times New Roman" panose="02020603050405020304" pitchFamily="18" charset="0"/>
              </a:rPr>
              <a:t>a</a:t>
            </a:r>
            <a:r>
              <a:rPr lang="en" altLang="zh-TW" sz="2400" b="1" dirty="0" err="1">
                <a:latin typeface="Times New Roman" panose="02020603050405020304" pitchFamily="18" charset="0"/>
                <a:cs typeface="Times New Roman" panose="02020603050405020304" pitchFamily="18" charset="0"/>
              </a:rPr>
              <a:t>ffects</a:t>
            </a:r>
            <a:r>
              <a:rPr lang="en" altLang="zh-TW" sz="2400" b="1" dirty="0">
                <a:latin typeface="Times New Roman" panose="02020603050405020304" pitchFamily="18" charset="0"/>
                <a:cs typeface="Times New Roman" panose="02020603050405020304" pitchFamily="18" charset="0"/>
              </a:rPr>
              <a:t> </a:t>
            </a:r>
            <a:r>
              <a:rPr lang="en-US" altLang="zh-TW" sz="2400" b="1" dirty="0">
                <a:latin typeface="Times New Roman" panose="02020603050405020304" pitchFamily="18" charset="0"/>
                <a:cs typeface="Times New Roman" panose="02020603050405020304" pitchFamily="18" charset="0"/>
              </a:rPr>
              <a:t>c</a:t>
            </a:r>
            <a:r>
              <a:rPr lang="en" altLang="zh-TW" sz="2400" b="1" dirty="0">
                <a:latin typeface="Times New Roman" panose="02020603050405020304" pitchFamily="18" charset="0"/>
                <a:cs typeface="Times New Roman" panose="02020603050405020304" pitchFamily="18" charset="0"/>
              </a:rPr>
              <a:t>old Regions</a:t>
            </a:r>
          </a:p>
        </p:txBody>
      </p:sp>
      <p:sp>
        <p:nvSpPr>
          <p:cNvPr id="6" name="文字方塊 5">
            <a:extLst>
              <a:ext uri="{FF2B5EF4-FFF2-40B4-BE49-F238E27FC236}">
                <a16:creationId xmlns:a16="http://schemas.microsoft.com/office/drawing/2014/main" id="{22A8D1F1-FF51-857C-02EE-6FE497035D9D}"/>
              </a:ext>
            </a:extLst>
          </p:cNvPr>
          <p:cNvSpPr txBox="1"/>
          <p:nvPr/>
        </p:nvSpPr>
        <p:spPr>
          <a:xfrm>
            <a:off x="2327476" y="2654598"/>
            <a:ext cx="8427234" cy="830997"/>
          </a:xfrm>
          <a:prstGeom prst="rect">
            <a:avLst/>
          </a:prstGeom>
          <a:noFill/>
        </p:spPr>
        <p:txBody>
          <a:bodyPr wrap="square" rtlCol="0">
            <a:spAutoFit/>
          </a:bodyPr>
          <a:lstStyle/>
          <a:p>
            <a:pPr marL="457200" indent="-457200">
              <a:buAutoNum type="arabicPeriod"/>
            </a:pPr>
            <a:r>
              <a:rPr lang="en-US" altLang="zh-TW" sz="2400" b="1" dirty="0">
                <a:latin typeface="Times New Roman" panose="02020603050405020304" pitchFamily="18" charset="0"/>
                <a:cs typeface="Times New Roman" panose="02020603050405020304" pitchFamily="18" charset="0"/>
              </a:rPr>
              <a:t>S</a:t>
            </a:r>
            <a:r>
              <a:rPr lang="en" altLang="zh-TW" sz="2400" b="1" dirty="0" err="1">
                <a:latin typeface="Times New Roman" panose="02020603050405020304" pitchFamily="18" charset="0"/>
                <a:cs typeface="Times New Roman" panose="02020603050405020304" pitchFamily="18" charset="0"/>
              </a:rPr>
              <a:t>timulate</a:t>
            </a:r>
            <a:r>
              <a:rPr lang="en" altLang="zh-TW" sz="2400" b="1" dirty="0">
                <a:latin typeface="Times New Roman" panose="02020603050405020304" pitchFamily="18" charset="0"/>
                <a:cs typeface="Times New Roman" panose="02020603050405020304" pitchFamily="18" charset="0"/>
              </a:rPr>
              <a:t> soil organic matter mineralization rates</a:t>
            </a:r>
            <a:endParaRPr lang="en-US" altLang="zh-TW" sz="2400" b="1" dirty="0">
              <a:latin typeface="Times New Roman" panose="02020603050405020304" pitchFamily="18" charset="0"/>
              <a:cs typeface="Times New Roman" panose="02020603050405020304" pitchFamily="18" charset="0"/>
            </a:endParaRPr>
          </a:p>
          <a:p>
            <a:r>
              <a:rPr lang="en" altLang="zh-TW" sz="2400" b="1" dirty="0">
                <a:latin typeface="Times New Roman" panose="02020603050405020304" pitchFamily="18" charset="0"/>
                <a:cs typeface="Times New Roman" panose="02020603050405020304" pitchFamily="18" charset="0"/>
              </a:rPr>
              <a:t>	</a:t>
            </a:r>
            <a:r>
              <a:rPr lang="en-US" altLang="zh-TW" sz="2400" b="1" dirty="0">
                <a:latin typeface="Times New Roman" panose="02020603050405020304" pitchFamily="18" charset="0"/>
                <a:cs typeface="Times New Roman" panose="02020603050405020304" pitchFamily="18" charset="0"/>
                <a:sym typeface="Wingdings" pitchFamily="2" charset="2"/>
              </a:rPr>
              <a:t>I</a:t>
            </a:r>
            <a:r>
              <a:rPr lang="en" altLang="zh-TW" sz="2400" b="1" dirty="0" err="1">
                <a:latin typeface="Times New Roman" panose="02020603050405020304" pitchFamily="18" charset="0"/>
                <a:cs typeface="Times New Roman" panose="02020603050405020304" pitchFamily="18" charset="0"/>
              </a:rPr>
              <a:t>ncreasing</a:t>
            </a:r>
            <a:r>
              <a:rPr lang="en" altLang="zh-TW" sz="2400" b="1" dirty="0">
                <a:latin typeface="Times New Roman" panose="02020603050405020304" pitchFamily="18" charset="0"/>
                <a:cs typeface="Times New Roman" panose="02020603050405020304" pitchFamily="18" charset="0"/>
              </a:rPr>
              <a:t> greenhouse gas </a:t>
            </a:r>
          </a:p>
        </p:txBody>
      </p:sp>
      <p:sp>
        <p:nvSpPr>
          <p:cNvPr id="8" name="文字方塊 7">
            <a:extLst>
              <a:ext uri="{FF2B5EF4-FFF2-40B4-BE49-F238E27FC236}">
                <a16:creationId xmlns:a16="http://schemas.microsoft.com/office/drawing/2014/main" id="{266ECDE9-40B8-25FC-2228-D8CB26BD00B9}"/>
              </a:ext>
            </a:extLst>
          </p:cNvPr>
          <p:cNvSpPr txBox="1"/>
          <p:nvPr/>
        </p:nvSpPr>
        <p:spPr>
          <a:xfrm>
            <a:off x="2327475" y="3901597"/>
            <a:ext cx="8427233" cy="830997"/>
          </a:xfrm>
          <a:prstGeom prst="rect">
            <a:avLst/>
          </a:prstGeom>
          <a:noFill/>
        </p:spPr>
        <p:txBody>
          <a:bodyPr wrap="square">
            <a:spAutoFit/>
          </a:bodyPr>
          <a:lstStyle/>
          <a:p>
            <a:pPr marL="457200" indent="-457200">
              <a:buAutoNum type="arabicPeriod" startAt="2"/>
            </a:pPr>
            <a:r>
              <a:rPr lang="en-US" altLang="zh-TW" sz="2400" b="1" dirty="0">
                <a:latin typeface="Times New Roman" panose="02020603050405020304" pitchFamily="18" charset="0"/>
                <a:cs typeface="Times New Roman" panose="02020603050405020304" pitchFamily="18" charset="0"/>
              </a:rPr>
              <a:t>P</a:t>
            </a:r>
            <a:r>
              <a:rPr lang="en" altLang="zh-TW" sz="2400" b="1" dirty="0" err="1">
                <a:latin typeface="Times New Roman" panose="02020603050405020304" pitchFamily="18" charset="0"/>
                <a:cs typeface="Times New Roman" panose="02020603050405020304" pitchFamily="18" charset="0"/>
              </a:rPr>
              <a:t>ermafrost</a:t>
            </a:r>
            <a:r>
              <a:rPr lang="en" altLang="zh-TW" sz="2400" b="1" dirty="0">
                <a:latin typeface="Times New Roman" panose="02020603050405020304" pitchFamily="18" charset="0"/>
                <a:cs typeface="Times New Roman" panose="02020603050405020304" pitchFamily="18" charset="0"/>
              </a:rPr>
              <a:t> melting</a:t>
            </a:r>
          </a:p>
          <a:p>
            <a:pPr lvl="1"/>
            <a:r>
              <a:rPr lang="en-US" altLang="zh-TW" sz="2400" b="1" dirty="0">
                <a:latin typeface="Times New Roman" panose="02020603050405020304" pitchFamily="18" charset="0"/>
                <a:cs typeface="Times New Roman" panose="02020603050405020304" pitchFamily="18" charset="0"/>
                <a:sym typeface="Wingdings" pitchFamily="2" charset="2"/>
              </a:rPr>
              <a:t>	Affects the type and content of C in the soil</a:t>
            </a:r>
            <a:endParaRPr lang="en" altLang="zh-TW" sz="2400" b="1" dirty="0">
              <a:latin typeface="Times New Roman" panose="02020603050405020304" pitchFamily="18" charset="0"/>
              <a:cs typeface="Times New Roman" panose="02020603050405020304" pitchFamily="18" charset="0"/>
            </a:endParaRPr>
          </a:p>
        </p:txBody>
      </p:sp>
      <p:sp>
        <p:nvSpPr>
          <p:cNvPr id="9" name="文字方塊 8">
            <a:extLst>
              <a:ext uri="{FF2B5EF4-FFF2-40B4-BE49-F238E27FC236}">
                <a16:creationId xmlns:a16="http://schemas.microsoft.com/office/drawing/2014/main" id="{E3523403-65C5-1517-F03B-5D758C988E44}"/>
              </a:ext>
            </a:extLst>
          </p:cNvPr>
          <p:cNvSpPr txBox="1"/>
          <p:nvPr/>
        </p:nvSpPr>
        <p:spPr>
          <a:xfrm>
            <a:off x="1612771" y="5148596"/>
            <a:ext cx="9254926" cy="1077218"/>
          </a:xfrm>
          <a:prstGeom prst="rect">
            <a:avLst/>
          </a:prstGeom>
          <a:noFill/>
        </p:spPr>
        <p:txBody>
          <a:bodyPr wrap="square">
            <a:spAutoFit/>
          </a:bodyPr>
          <a:lstStyle/>
          <a:p>
            <a:r>
              <a:rPr lang="en-US" altLang="zh-TW" sz="3200" b="1" dirty="0">
                <a:latin typeface="Times New Roman" panose="02020603050405020304" pitchFamily="18" charset="0"/>
                <a:cs typeface="Times New Roman" panose="02020603050405020304" pitchFamily="18" charset="0"/>
              </a:rPr>
              <a:t>Predict ecosystem responses to future climate and associated greenhouse gas emissions in arctic soils</a:t>
            </a:r>
            <a:endParaRPr lang="en" altLang="zh-TW" sz="3200" b="1" dirty="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130837B5-01BE-65A5-6C85-9CC17C347059}"/>
              </a:ext>
            </a:extLst>
          </p:cNvPr>
          <p:cNvSpPr/>
          <p:nvPr/>
        </p:nvSpPr>
        <p:spPr>
          <a:xfrm>
            <a:off x="1493382" y="5192972"/>
            <a:ext cx="8907917" cy="1032842"/>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283500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B188A72-020B-C8C2-8B53-DE0F034381E5}"/>
              </a:ext>
            </a:extLst>
          </p:cNvPr>
          <p:cNvSpPr txBox="1"/>
          <p:nvPr/>
        </p:nvSpPr>
        <p:spPr>
          <a:xfrm>
            <a:off x="364670" y="233363"/>
            <a:ext cx="2689839" cy="1077218"/>
          </a:xfrm>
          <a:prstGeom prst="rect">
            <a:avLst/>
          </a:prstGeom>
          <a:noFill/>
        </p:spPr>
        <p:txBody>
          <a:bodyPr wrap="none" rtlCol="0">
            <a:spAutoFit/>
          </a:bodyPr>
          <a:lstStyle/>
          <a:p>
            <a:r>
              <a:rPr lang="en" altLang="zh-TW" sz="3600" b="1" dirty="0">
                <a:effectLst/>
                <a:latin typeface="Times New Roman" panose="02020603050405020304" pitchFamily="18" charset="0"/>
                <a:cs typeface="Times New Roman" panose="02020603050405020304" pitchFamily="18" charset="0"/>
              </a:rPr>
              <a:t>Introduction</a:t>
            </a:r>
          </a:p>
          <a:p>
            <a:r>
              <a:rPr lang="en-US" altLang="zh-TW" sz="2800" b="1" dirty="0">
                <a:effectLst/>
                <a:latin typeface="Times New Roman" panose="02020603050405020304" pitchFamily="18" charset="0"/>
                <a:cs typeface="Times New Roman" panose="02020603050405020304" pitchFamily="18" charset="0"/>
              </a:rPr>
              <a:t>-Target</a:t>
            </a:r>
            <a:endParaRPr lang="en" altLang="zh-TW" sz="2800" b="1" dirty="0">
              <a:effectLst/>
              <a:latin typeface="Times New Roman" panose="02020603050405020304" pitchFamily="18" charset="0"/>
              <a:cs typeface="Times New Roman" panose="02020603050405020304" pitchFamily="18" charset="0"/>
            </a:endParaRPr>
          </a:p>
        </p:txBody>
      </p:sp>
      <p:sp>
        <p:nvSpPr>
          <p:cNvPr id="5" name="文字方塊 4">
            <a:extLst>
              <a:ext uri="{FF2B5EF4-FFF2-40B4-BE49-F238E27FC236}">
                <a16:creationId xmlns:a16="http://schemas.microsoft.com/office/drawing/2014/main" id="{DC796319-5426-DE88-185C-6AE1041B3399}"/>
              </a:ext>
            </a:extLst>
          </p:cNvPr>
          <p:cNvSpPr txBox="1"/>
          <p:nvPr/>
        </p:nvSpPr>
        <p:spPr>
          <a:xfrm>
            <a:off x="1377722" y="1859340"/>
            <a:ext cx="9436555" cy="1569660"/>
          </a:xfrm>
          <a:prstGeom prst="rect">
            <a:avLst/>
          </a:prstGeom>
          <a:noFill/>
        </p:spPr>
        <p:txBody>
          <a:bodyPr wrap="square" rtlCol="0">
            <a:spAutoFit/>
          </a:bodyPr>
          <a:lstStyle/>
          <a:p>
            <a:pPr algn="ctr"/>
            <a:r>
              <a:rPr lang="en-US" altLang="zh-TW" sz="2400" b="1" dirty="0">
                <a:latin typeface="Times New Roman" panose="02020603050405020304" pitchFamily="18" charset="0"/>
                <a:cs typeface="Times New Roman" panose="02020603050405020304" pitchFamily="18" charset="0"/>
              </a:rPr>
              <a:t>1.</a:t>
            </a:r>
            <a:r>
              <a:rPr lang="zh-TW" altLang="en-US" sz="2400" b="1" dirty="0">
                <a:latin typeface="Times New Roman" panose="02020603050405020304" pitchFamily="18" charset="0"/>
                <a:cs typeface="Times New Roman" panose="02020603050405020304" pitchFamily="18" charset="0"/>
              </a:rPr>
              <a:t> </a:t>
            </a:r>
            <a:r>
              <a:rPr lang="en-US" altLang="zh-TW" sz="2400" b="1" dirty="0">
                <a:latin typeface="Times New Roman" panose="02020603050405020304" pitchFamily="18" charset="0"/>
                <a:cs typeface="Times New Roman" panose="02020603050405020304" pitchFamily="18" charset="0"/>
              </a:rPr>
              <a:t>T</a:t>
            </a:r>
            <a:r>
              <a:rPr lang="en" altLang="zh-TW" sz="2400" b="1" dirty="0">
                <a:latin typeface="Times New Roman" panose="02020603050405020304" pitchFamily="18" charset="0"/>
                <a:cs typeface="Times New Roman" panose="02020603050405020304" pitchFamily="18" charset="0"/>
              </a:rPr>
              <a:t>o document the NIR spectral responses to changes in TOC and environment factors </a:t>
            </a:r>
          </a:p>
          <a:p>
            <a:pPr algn="ctr"/>
            <a:endParaRPr lang="en" altLang="zh-TW" sz="2400" b="1" dirty="0">
              <a:latin typeface="Times New Roman" panose="02020603050405020304" pitchFamily="18" charset="0"/>
              <a:cs typeface="Times New Roman" panose="02020603050405020304" pitchFamily="18" charset="0"/>
            </a:endParaRPr>
          </a:p>
          <a:p>
            <a:pPr algn="ctr"/>
            <a:endParaRPr lang="en" altLang="zh-TW" sz="2400" b="1" dirty="0">
              <a:latin typeface="Times New Roman" panose="02020603050405020304" pitchFamily="18" charset="0"/>
              <a:cs typeface="Times New Roman" panose="02020603050405020304" pitchFamily="18" charset="0"/>
            </a:endParaRPr>
          </a:p>
        </p:txBody>
      </p:sp>
      <p:sp>
        <p:nvSpPr>
          <p:cNvPr id="2" name="文字方塊 1">
            <a:extLst>
              <a:ext uri="{FF2B5EF4-FFF2-40B4-BE49-F238E27FC236}">
                <a16:creationId xmlns:a16="http://schemas.microsoft.com/office/drawing/2014/main" id="{D0DF6DAA-D18F-3A6C-2609-13AC9524243F}"/>
              </a:ext>
            </a:extLst>
          </p:cNvPr>
          <p:cNvSpPr txBox="1"/>
          <p:nvPr/>
        </p:nvSpPr>
        <p:spPr>
          <a:xfrm>
            <a:off x="834796" y="3083303"/>
            <a:ext cx="9436555" cy="461665"/>
          </a:xfrm>
          <a:prstGeom prst="rect">
            <a:avLst/>
          </a:prstGeom>
          <a:noFill/>
        </p:spPr>
        <p:txBody>
          <a:bodyPr wrap="square" rtlCol="0">
            <a:spAutoFit/>
          </a:bodyPr>
          <a:lstStyle/>
          <a:p>
            <a:pPr algn="ctr"/>
            <a:r>
              <a:rPr lang="en-US" altLang="zh-TW" sz="2400" b="1" dirty="0">
                <a:latin typeface="Times New Roman" panose="02020603050405020304" pitchFamily="18" charset="0"/>
                <a:cs typeface="Times New Roman" panose="02020603050405020304" pitchFamily="18" charset="0"/>
              </a:rPr>
              <a:t>2.</a:t>
            </a:r>
            <a:r>
              <a:rPr lang="zh-TW" altLang="en-US" sz="2400" b="1" dirty="0">
                <a:latin typeface="Times New Roman" panose="02020603050405020304" pitchFamily="18" charset="0"/>
                <a:cs typeface="Times New Roman" panose="02020603050405020304" pitchFamily="18" charset="0"/>
              </a:rPr>
              <a:t> </a:t>
            </a:r>
            <a:r>
              <a:rPr lang="en-US" altLang="zh-TW" sz="2400" b="1" dirty="0">
                <a:latin typeface="Times New Roman" panose="02020603050405020304" pitchFamily="18" charset="0"/>
                <a:cs typeface="Times New Roman" panose="02020603050405020304" pitchFamily="18" charset="0"/>
              </a:rPr>
              <a:t>To compare the accuracy of NIR and MIR spectroscopy</a:t>
            </a:r>
            <a:endParaRPr lang="en" altLang="zh-TW" sz="2400" b="1" dirty="0">
              <a:latin typeface="Times New Roman" panose="02020603050405020304" pitchFamily="18" charset="0"/>
              <a:cs typeface="Times New Roman" panose="02020603050405020304" pitchFamily="18" charset="0"/>
            </a:endParaRPr>
          </a:p>
        </p:txBody>
      </p:sp>
      <p:sp>
        <p:nvSpPr>
          <p:cNvPr id="3" name="文字方塊 2">
            <a:extLst>
              <a:ext uri="{FF2B5EF4-FFF2-40B4-BE49-F238E27FC236}">
                <a16:creationId xmlns:a16="http://schemas.microsoft.com/office/drawing/2014/main" id="{65C6E396-B68A-7C61-0D8E-8259A1067A4F}"/>
              </a:ext>
            </a:extLst>
          </p:cNvPr>
          <p:cNvSpPr txBox="1"/>
          <p:nvPr/>
        </p:nvSpPr>
        <p:spPr>
          <a:xfrm>
            <a:off x="606197" y="4109948"/>
            <a:ext cx="9436555" cy="830997"/>
          </a:xfrm>
          <a:prstGeom prst="rect">
            <a:avLst/>
          </a:prstGeom>
          <a:noFill/>
        </p:spPr>
        <p:txBody>
          <a:bodyPr wrap="square" rtlCol="0">
            <a:spAutoFit/>
          </a:bodyPr>
          <a:lstStyle/>
          <a:p>
            <a:pPr algn="ctr"/>
            <a:r>
              <a:rPr lang="en-US" altLang="zh-TW" sz="2400" b="1" dirty="0">
                <a:latin typeface="Times New Roman" panose="02020603050405020304" pitchFamily="18" charset="0"/>
                <a:cs typeface="Times New Roman" panose="02020603050405020304" pitchFamily="18" charset="0"/>
              </a:rPr>
              <a:t>3.</a:t>
            </a:r>
            <a:r>
              <a:rPr lang="zh-TW" altLang="en-US" sz="2400" b="1" dirty="0">
                <a:latin typeface="Times New Roman" panose="02020603050405020304" pitchFamily="18" charset="0"/>
                <a:cs typeface="Times New Roman" panose="02020603050405020304" pitchFamily="18" charset="0"/>
              </a:rPr>
              <a:t> </a:t>
            </a:r>
            <a:r>
              <a:rPr lang="en-US" altLang="zh-TW" sz="2400" b="1" dirty="0">
                <a:latin typeface="Times New Roman" panose="02020603050405020304" pitchFamily="18" charset="0"/>
                <a:cs typeface="Times New Roman" panose="02020603050405020304" pitchFamily="18" charset="0"/>
              </a:rPr>
              <a:t>To investigate the predictive ability of NIR and MIR</a:t>
            </a:r>
          </a:p>
          <a:p>
            <a:pPr algn="ctr"/>
            <a:r>
              <a:rPr lang="en-US" altLang="zh-TW" sz="2400" b="1" dirty="0">
                <a:latin typeface="Times New Roman" panose="02020603050405020304" pitchFamily="18" charset="0"/>
                <a:cs typeface="Times New Roman" panose="02020603050405020304" pitchFamily="18" charset="0"/>
                <a:sym typeface="Wingdings" pitchFamily="2" charset="2"/>
              </a:rPr>
              <a:t>	Use machine learning algorithms to improve performance</a:t>
            </a:r>
            <a:endParaRPr lang="en-US" altLang="zh-TW"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061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B188A72-020B-C8C2-8B53-DE0F034381E5}"/>
              </a:ext>
            </a:extLst>
          </p:cNvPr>
          <p:cNvSpPr txBox="1"/>
          <p:nvPr/>
        </p:nvSpPr>
        <p:spPr>
          <a:xfrm>
            <a:off x="228035" y="246133"/>
            <a:ext cx="2632452" cy="400110"/>
          </a:xfrm>
          <a:prstGeom prst="rect">
            <a:avLst/>
          </a:prstGeom>
          <a:noFill/>
        </p:spPr>
        <p:txBody>
          <a:bodyPr wrap="none" rtlCol="0">
            <a:spAutoFit/>
          </a:bodyPr>
          <a:lstStyle/>
          <a:p>
            <a:r>
              <a:rPr lang="en" altLang="zh-TW" sz="2000" b="1" dirty="0">
                <a:effectLst/>
                <a:latin typeface="Times New Roman" panose="02020603050405020304" pitchFamily="18" charset="0"/>
                <a:cs typeface="Times New Roman" panose="02020603050405020304" pitchFamily="18" charset="0"/>
              </a:rPr>
              <a:t>Results and discussion</a:t>
            </a:r>
          </a:p>
        </p:txBody>
      </p:sp>
      <p:sp>
        <p:nvSpPr>
          <p:cNvPr id="5" name="文字方塊 4">
            <a:extLst>
              <a:ext uri="{FF2B5EF4-FFF2-40B4-BE49-F238E27FC236}">
                <a16:creationId xmlns:a16="http://schemas.microsoft.com/office/drawing/2014/main" id="{83CCC978-0F15-4654-5BD7-8EEE4FC9F74A}"/>
              </a:ext>
            </a:extLst>
          </p:cNvPr>
          <p:cNvSpPr txBox="1"/>
          <p:nvPr/>
        </p:nvSpPr>
        <p:spPr>
          <a:xfrm>
            <a:off x="228035" y="646243"/>
            <a:ext cx="5077031" cy="461665"/>
          </a:xfrm>
          <a:prstGeom prst="rect">
            <a:avLst/>
          </a:prstGeom>
          <a:noFill/>
        </p:spPr>
        <p:txBody>
          <a:bodyPr wrap="none" rtlCol="0">
            <a:spAutoFit/>
          </a:bodyPr>
          <a:lstStyle/>
          <a:p>
            <a:r>
              <a:rPr lang="en-US" altLang="zh-TW" sz="2400" b="1" dirty="0">
                <a:latin typeface="Times New Roman" panose="02020603050405020304" pitchFamily="18" charset="0"/>
                <a:cs typeface="Times New Roman" panose="02020603050405020304" pitchFamily="18" charset="0"/>
              </a:rPr>
              <a:t>D</a:t>
            </a:r>
            <a:r>
              <a:rPr lang="en" altLang="zh-TW" sz="2400" b="1" dirty="0" err="1">
                <a:effectLst/>
                <a:latin typeface="Times New Roman" panose="02020603050405020304" pitchFamily="18" charset="0"/>
                <a:cs typeface="Times New Roman" panose="02020603050405020304" pitchFamily="18" charset="0"/>
              </a:rPr>
              <a:t>escription</a:t>
            </a:r>
            <a:r>
              <a:rPr lang="en" altLang="zh-TW" sz="2400" b="1" dirty="0">
                <a:effectLst/>
                <a:latin typeface="Times New Roman" panose="02020603050405020304" pitchFamily="18" charset="0"/>
                <a:cs typeface="Times New Roman" panose="02020603050405020304" pitchFamily="18" charset="0"/>
              </a:rPr>
              <a:t> of NIR and MIR spectra </a:t>
            </a:r>
            <a:endParaRPr lang="en" altLang="zh-TW" sz="2400" b="1" dirty="0">
              <a:latin typeface="Times New Roman" panose="02020603050405020304" pitchFamily="18" charset="0"/>
              <a:cs typeface="Times New Roman" panose="02020603050405020304" pitchFamily="18" charset="0"/>
            </a:endParaRPr>
          </a:p>
        </p:txBody>
      </p:sp>
      <p:pic>
        <p:nvPicPr>
          <p:cNvPr id="7" name="圖片 6" descr="一張含有 圖表 的圖片&#10;&#10;自動產生的描述">
            <a:extLst>
              <a:ext uri="{FF2B5EF4-FFF2-40B4-BE49-F238E27FC236}">
                <a16:creationId xmlns:a16="http://schemas.microsoft.com/office/drawing/2014/main" id="{FB5A9C7C-AACE-0C66-FB24-85A6F7A9BA6B}"/>
              </a:ext>
            </a:extLst>
          </p:cNvPr>
          <p:cNvPicPr>
            <a:picLocks noChangeAspect="1"/>
          </p:cNvPicPr>
          <p:nvPr/>
        </p:nvPicPr>
        <p:blipFill>
          <a:blip r:embed="rId3"/>
          <a:stretch>
            <a:fillRect/>
          </a:stretch>
        </p:blipFill>
        <p:spPr>
          <a:xfrm>
            <a:off x="228035" y="1828801"/>
            <a:ext cx="11319758" cy="4568694"/>
          </a:xfrm>
          <a:prstGeom prst="rect">
            <a:avLst/>
          </a:prstGeom>
        </p:spPr>
      </p:pic>
      <p:sp>
        <p:nvSpPr>
          <p:cNvPr id="8" name="文字方塊 7">
            <a:extLst>
              <a:ext uri="{FF2B5EF4-FFF2-40B4-BE49-F238E27FC236}">
                <a16:creationId xmlns:a16="http://schemas.microsoft.com/office/drawing/2014/main" id="{2915EA4A-1F0C-58F0-D450-990998371A5F}"/>
              </a:ext>
            </a:extLst>
          </p:cNvPr>
          <p:cNvSpPr txBox="1"/>
          <p:nvPr/>
        </p:nvSpPr>
        <p:spPr>
          <a:xfrm>
            <a:off x="3632328" y="1403541"/>
            <a:ext cx="5434501" cy="461665"/>
          </a:xfrm>
          <a:prstGeom prst="rect">
            <a:avLst/>
          </a:prstGeom>
          <a:noFill/>
        </p:spPr>
        <p:txBody>
          <a:bodyPr wrap="none" rtlCol="0">
            <a:spAutoFit/>
          </a:bodyPr>
          <a:lstStyle/>
          <a:p>
            <a:r>
              <a:rPr lang="en" altLang="zh-TW" sz="2400" b="1" dirty="0">
                <a:effectLst/>
                <a:latin typeface="Times New Roman" panose="02020603050405020304" pitchFamily="18" charset="0"/>
                <a:cs typeface="Times New Roman" panose="02020603050405020304" pitchFamily="18" charset="0"/>
              </a:rPr>
              <a:t>NIR 					MIR</a:t>
            </a:r>
            <a:endParaRPr lang="en" altLang="zh-TW" sz="2400" b="1" dirty="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EB5CAF89-F7E0-0E84-418C-69BF41D5189C}"/>
              </a:ext>
            </a:extLst>
          </p:cNvPr>
          <p:cNvSpPr/>
          <p:nvPr/>
        </p:nvSpPr>
        <p:spPr>
          <a:xfrm>
            <a:off x="557048" y="2890345"/>
            <a:ext cx="956442" cy="2312275"/>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文字方塊 12">
            <a:extLst>
              <a:ext uri="{FF2B5EF4-FFF2-40B4-BE49-F238E27FC236}">
                <a16:creationId xmlns:a16="http://schemas.microsoft.com/office/drawing/2014/main" id="{B5487CD3-D9B6-34B3-20FA-7C03382525AA}"/>
              </a:ext>
            </a:extLst>
          </p:cNvPr>
          <p:cNvSpPr txBox="1"/>
          <p:nvPr/>
        </p:nvSpPr>
        <p:spPr>
          <a:xfrm>
            <a:off x="1544261" y="1447703"/>
            <a:ext cx="9299012" cy="461665"/>
          </a:xfrm>
          <a:prstGeom prst="rect">
            <a:avLst/>
          </a:prstGeom>
          <a:noFill/>
        </p:spPr>
        <p:txBody>
          <a:bodyPr wrap="square">
            <a:spAutoFit/>
          </a:bodyPr>
          <a:lstStyle/>
          <a:p>
            <a:r>
              <a:rPr lang="zh-TW" altLang="en-US" sz="2400" b="1" dirty="0">
                <a:highlight>
                  <a:srgbClr val="FFFF00"/>
                </a:highlight>
                <a:latin typeface="Times New Roman" panose="02020603050405020304" pitchFamily="18" charset="0"/>
                <a:cs typeface="Times New Roman" panose="02020603050405020304" pitchFamily="18" charset="0"/>
              </a:rPr>
              <a:t>The ability of NIR to identify TOC content will be better than MIR</a:t>
            </a:r>
          </a:p>
        </p:txBody>
      </p:sp>
    </p:spTree>
    <p:extLst>
      <p:ext uri="{BB962C8B-B14F-4D97-AF65-F5344CB8AC3E}">
        <p14:creationId xmlns:p14="http://schemas.microsoft.com/office/powerpoint/2010/main" val="258922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0"/>
                                        </p:tgtEl>
                                        <p:attrNameLst>
                                          <p:attrName>style.visibility</p:attrName>
                                        </p:attrNameLst>
                                      </p:cBhvr>
                                      <p:to>
                                        <p:strVal val="hidden"/>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0" grpId="1" animBg="1"/>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B188A72-020B-C8C2-8B53-DE0F034381E5}"/>
              </a:ext>
            </a:extLst>
          </p:cNvPr>
          <p:cNvSpPr txBox="1"/>
          <p:nvPr/>
        </p:nvSpPr>
        <p:spPr>
          <a:xfrm>
            <a:off x="228035" y="246133"/>
            <a:ext cx="2632452" cy="400110"/>
          </a:xfrm>
          <a:prstGeom prst="rect">
            <a:avLst/>
          </a:prstGeom>
          <a:noFill/>
        </p:spPr>
        <p:txBody>
          <a:bodyPr wrap="none" rtlCol="0">
            <a:spAutoFit/>
          </a:bodyPr>
          <a:lstStyle/>
          <a:p>
            <a:r>
              <a:rPr lang="en" altLang="zh-TW" sz="2000" b="1" dirty="0">
                <a:effectLst/>
                <a:latin typeface="Times New Roman" panose="02020603050405020304" pitchFamily="18" charset="0"/>
                <a:cs typeface="Times New Roman" panose="02020603050405020304" pitchFamily="18" charset="0"/>
              </a:rPr>
              <a:t>Results and discussion</a:t>
            </a:r>
          </a:p>
        </p:txBody>
      </p:sp>
      <p:sp>
        <p:nvSpPr>
          <p:cNvPr id="5" name="文字方塊 4">
            <a:extLst>
              <a:ext uri="{FF2B5EF4-FFF2-40B4-BE49-F238E27FC236}">
                <a16:creationId xmlns:a16="http://schemas.microsoft.com/office/drawing/2014/main" id="{83CCC978-0F15-4654-5BD7-8EEE4FC9F74A}"/>
              </a:ext>
            </a:extLst>
          </p:cNvPr>
          <p:cNvSpPr txBox="1"/>
          <p:nvPr/>
        </p:nvSpPr>
        <p:spPr>
          <a:xfrm>
            <a:off x="228035" y="646243"/>
            <a:ext cx="7332585" cy="461665"/>
          </a:xfrm>
          <a:prstGeom prst="rect">
            <a:avLst/>
          </a:prstGeom>
          <a:noFill/>
        </p:spPr>
        <p:txBody>
          <a:bodyPr wrap="none" rtlCol="0">
            <a:spAutoFit/>
          </a:bodyPr>
          <a:lstStyle/>
          <a:p>
            <a:r>
              <a:rPr lang="en" altLang="zh-TW" sz="2400" b="1" dirty="0">
                <a:effectLst/>
                <a:latin typeface="Times New Roman" panose="02020603050405020304" pitchFamily="18" charset="0"/>
                <a:cs typeface="Times New Roman" panose="02020603050405020304" pitchFamily="18" charset="0"/>
              </a:rPr>
              <a:t>Application of different algorithms in TOC prediction </a:t>
            </a:r>
          </a:p>
        </p:txBody>
      </p:sp>
      <p:pic>
        <p:nvPicPr>
          <p:cNvPr id="7" name="圖片 6">
            <a:extLst>
              <a:ext uri="{FF2B5EF4-FFF2-40B4-BE49-F238E27FC236}">
                <a16:creationId xmlns:a16="http://schemas.microsoft.com/office/drawing/2014/main" id="{941ACC26-2D43-4EF3-B916-EDC291E9302E}"/>
              </a:ext>
            </a:extLst>
          </p:cNvPr>
          <p:cNvPicPr>
            <a:picLocks noChangeAspect="1"/>
          </p:cNvPicPr>
          <p:nvPr/>
        </p:nvPicPr>
        <p:blipFill>
          <a:blip r:embed="rId3"/>
          <a:stretch>
            <a:fillRect/>
          </a:stretch>
        </p:blipFill>
        <p:spPr>
          <a:xfrm>
            <a:off x="1019619" y="1193848"/>
            <a:ext cx="10152762" cy="5017909"/>
          </a:xfrm>
          <a:prstGeom prst="rect">
            <a:avLst/>
          </a:prstGeom>
        </p:spPr>
      </p:pic>
      <p:sp>
        <p:nvSpPr>
          <p:cNvPr id="2" name="文字方塊 1">
            <a:extLst>
              <a:ext uri="{FF2B5EF4-FFF2-40B4-BE49-F238E27FC236}">
                <a16:creationId xmlns:a16="http://schemas.microsoft.com/office/drawing/2014/main" id="{23AB930B-30C6-102C-6FBC-FFB42CE69BC6}"/>
              </a:ext>
            </a:extLst>
          </p:cNvPr>
          <p:cNvSpPr txBox="1"/>
          <p:nvPr/>
        </p:nvSpPr>
        <p:spPr>
          <a:xfrm>
            <a:off x="8414516" y="740168"/>
            <a:ext cx="8427234" cy="461665"/>
          </a:xfrm>
          <a:prstGeom prst="rect">
            <a:avLst/>
          </a:prstGeom>
          <a:noFill/>
        </p:spPr>
        <p:txBody>
          <a:bodyPr wrap="square" rtlCol="0">
            <a:spAutoFit/>
          </a:bodyPr>
          <a:lstStyle/>
          <a:p>
            <a:pPr marL="457200" indent="-457200">
              <a:buAutoNum type="arabicPeriod"/>
            </a:pPr>
            <a:r>
              <a:rPr lang="en-US" altLang="zh-TW" sz="2400" b="1" dirty="0">
                <a:highlight>
                  <a:srgbClr val="FFFF00"/>
                </a:highlight>
                <a:latin typeface="Times New Roman" panose="02020603050405020304" pitchFamily="18" charset="0"/>
                <a:cs typeface="Times New Roman" panose="02020603050405020304" pitchFamily="18" charset="0"/>
              </a:rPr>
              <a:t>MIR</a:t>
            </a:r>
            <a:r>
              <a:rPr lang="zh-TW" altLang="en-US" sz="2400" b="1" dirty="0">
                <a:highlight>
                  <a:srgbClr val="FFFF00"/>
                </a:highlight>
                <a:latin typeface="Times New Roman" panose="02020603050405020304" pitchFamily="18" charset="0"/>
                <a:cs typeface="Times New Roman" panose="02020603050405020304" pitchFamily="18" charset="0"/>
              </a:rPr>
              <a:t>  </a:t>
            </a:r>
            <a:r>
              <a:rPr lang="en-US" altLang="zh-TW" sz="2400" b="1" dirty="0">
                <a:highlight>
                  <a:srgbClr val="FFFF00"/>
                </a:highlight>
                <a:latin typeface="Times New Roman" panose="02020603050405020304" pitchFamily="18" charset="0"/>
                <a:cs typeface="Times New Roman" panose="02020603050405020304" pitchFamily="18" charset="0"/>
              </a:rPr>
              <a:t>is</a:t>
            </a:r>
            <a:r>
              <a:rPr lang="zh-TW" altLang="en-US" sz="2400" b="1" dirty="0">
                <a:highlight>
                  <a:srgbClr val="FFFF00"/>
                </a:highlight>
                <a:latin typeface="Times New Roman" panose="02020603050405020304" pitchFamily="18" charset="0"/>
                <a:cs typeface="Times New Roman" panose="02020603050405020304" pitchFamily="18" charset="0"/>
              </a:rPr>
              <a:t> </a:t>
            </a:r>
            <a:r>
              <a:rPr lang="en-US" altLang="zh-TW" sz="2400" b="1" dirty="0">
                <a:highlight>
                  <a:srgbClr val="FFFF00"/>
                </a:highlight>
                <a:latin typeface="Times New Roman" panose="02020603050405020304" pitchFamily="18" charset="0"/>
                <a:cs typeface="Times New Roman" panose="02020603050405020304" pitchFamily="18" charset="0"/>
              </a:rPr>
              <a:t>better</a:t>
            </a:r>
            <a:r>
              <a:rPr lang="zh-TW" altLang="en-US" sz="2400" b="1" dirty="0">
                <a:highlight>
                  <a:srgbClr val="FFFF00"/>
                </a:highlight>
                <a:latin typeface="Times New Roman" panose="02020603050405020304" pitchFamily="18" charset="0"/>
                <a:cs typeface="Times New Roman" panose="02020603050405020304" pitchFamily="18" charset="0"/>
              </a:rPr>
              <a:t> </a:t>
            </a:r>
            <a:r>
              <a:rPr lang="en-US" altLang="zh-TW" sz="2400" b="1" dirty="0">
                <a:highlight>
                  <a:srgbClr val="FFFF00"/>
                </a:highlight>
                <a:latin typeface="Times New Roman" panose="02020603050405020304" pitchFamily="18" charset="0"/>
                <a:cs typeface="Times New Roman" panose="02020603050405020304" pitchFamily="18" charset="0"/>
              </a:rPr>
              <a:t>then</a:t>
            </a:r>
            <a:r>
              <a:rPr lang="zh-TW" altLang="en-US" sz="2400" b="1" dirty="0">
                <a:highlight>
                  <a:srgbClr val="FFFF00"/>
                </a:highlight>
                <a:latin typeface="Times New Roman" panose="02020603050405020304" pitchFamily="18" charset="0"/>
                <a:cs typeface="Times New Roman" panose="02020603050405020304" pitchFamily="18" charset="0"/>
              </a:rPr>
              <a:t> </a:t>
            </a:r>
            <a:r>
              <a:rPr lang="en-US" altLang="zh-TW" sz="2400" b="1" dirty="0">
                <a:highlight>
                  <a:srgbClr val="FFFF00"/>
                </a:highlight>
                <a:latin typeface="Times New Roman" panose="02020603050405020304" pitchFamily="18" charset="0"/>
                <a:cs typeface="Times New Roman" panose="02020603050405020304" pitchFamily="18" charset="0"/>
              </a:rPr>
              <a:t>NIR</a:t>
            </a:r>
          </a:p>
        </p:txBody>
      </p:sp>
      <p:sp>
        <p:nvSpPr>
          <p:cNvPr id="3" name="文字方塊 2">
            <a:extLst>
              <a:ext uri="{FF2B5EF4-FFF2-40B4-BE49-F238E27FC236}">
                <a16:creationId xmlns:a16="http://schemas.microsoft.com/office/drawing/2014/main" id="{1EFCE401-8C03-BC4C-11D9-D4942D973E29}"/>
              </a:ext>
            </a:extLst>
          </p:cNvPr>
          <p:cNvSpPr txBox="1"/>
          <p:nvPr/>
        </p:nvSpPr>
        <p:spPr>
          <a:xfrm>
            <a:off x="8409189" y="1424680"/>
            <a:ext cx="3668016" cy="830997"/>
          </a:xfrm>
          <a:prstGeom prst="rect">
            <a:avLst/>
          </a:prstGeom>
          <a:noFill/>
        </p:spPr>
        <p:txBody>
          <a:bodyPr wrap="square" rtlCol="0">
            <a:spAutoFit/>
          </a:bodyPr>
          <a:lstStyle/>
          <a:p>
            <a:pPr marL="457200" indent="-457200">
              <a:buAutoNum type="arabicPeriod" startAt="2"/>
            </a:pPr>
            <a:r>
              <a:rPr lang="en-US" altLang="zh-TW" sz="2400" b="1" dirty="0" err="1">
                <a:highlight>
                  <a:srgbClr val="FFFF00"/>
                </a:highlight>
                <a:latin typeface="Times New Roman" panose="02020603050405020304" pitchFamily="18" charset="0"/>
                <a:cs typeface="Times New Roman" panose="02020603050405020304" pitchFamily="18" charset="0"/>
              </a:rPr>
              <a:t>PLS&amp;Lasso</a:t>
            </a:r>
            <a:r>
              <a:rPr lang="zh-TW" altLang="en-US" sz="2400" b="1" dirty="0">
                <a:highlight>
                  <a:srgbClr val="FFFF00"/>
                </a:highlight>
                <a:latin typeface="Times New Roman" panose="02020603050405020304" pitchFamily="18" charset="0"/>
                <a:cs typeface="Times New Roman" panose="02020603050405020304" pitchFamily="18" charset="0"/>
              </a:rPr>
              <a:t> </a:t>
            </a:r>
            <a:r>
              <a:rPr lang="en-US" altLang="zh-TW" sz="2400" b="1" dirty="0">
                <a:highlight>
                  <a:srgbClr val="FFFF00"/>
                </a:highlight>
                <a:latin typeface="Times New Roman" panose="02020603050405020304" pitchFamily="18" charset="0"/>
                <a:cs typeface="Times New Roman" panose="02020603050405020304" pitchFamily="18" charset="0"/>
              </a:rPr>
              <a:t>are</a:t>
            </a:r>
            <a:r>
              <a:rPr lang="zh-TW" altLang="en-US" sz="2400" b="1" dirty="0">
                <a:highlight>
                  <a:srgbClr val="FFFF00"/>
                </a:highlight>
                <a:latin typeface="Times New Roman" panose="02020603050405020304" pitchFamily="18" charset="0"/>
                <a:cs typeface="Times New Roman" panose="02020603050405020304" pitchFamily="18" charset="0"/>
              </a:rPr>
              <a:t> </a:t>
            </a:r>
            <a:r>
              <a:rPr lang="en-US" altLang="zh-TW" sz="2400" b="1" dirty="0">
                <a:highlight>
                  <a:srgbClr val="FFFF00"/>
                </a:highlight>
                <a:latin typeface="Times New Roman" panose="02020603050405020304" pitchFamily="18" charset="0"/>
                <a:cs typeface="Times New Roman" panose="02020603050405020304" pitchFamily="18" charset="0"/>
              </a:rPr>
              <a:t>better</a:t>
            </a:r>
            <a:r>
              <a:rPr lang="zh-TW" altLang="en-US" sz="2400" b="1" dirty="0">
                <a:highlight>
                  <a:srgbClr val="FFFF00"/>
                </a:highlight>
                <a:latin typeface="Times New Roman" panose="02020603050405020304" pitchFamily="18" charset="0"/>
                <a:cs typeface="Times New Roman" panose="02020603050405020304" pitchFamily="18" charset="0"/>
              </a:rPr>
              <a:t> </a:t>
            </a:r>
            <a:endParaRPr lang="en-US" altLang="zh-TW" sz="2400" b="1" dirty="0">
              <a:highlight>
                <a:srgbClr val="FFFF00"/>
              </a:highlight>
              <a:latin typeface="Times New Roman" panose="02020603050405020304" pitchFamily="18" charset="0"/>
              <a:cs typeface="Times New Roman" panose="02020603050405020304" pitchFamily="18" charset="0"/>
            </a:endParaRPr>
          </a:p>
          <a:p>
            <a:pPr algn="ctr"/>
            <a:r>
              <a:rPr lang="en-US" altLang="zh-TW" sz="2400" b="1" dirty="0">
                <a:highlight>
                  <a:srgbClr val="FFFF00"/>
                </a:highlight>
                <a:latin typeface="Times New Roman" panose="02020603050405020304" pitchFamily="18" charset="0"/>
                <a:cs typeface="Times New Roman" panose="02020603050405020304" pitchFamily="18" charset="0"/>
              </a:rPr>
              <a:t>then</a:t>
            </a:r>
            <a:r>
              <a:rPr lang="zh-TW" altLang="en-US" sz="2400" b="1" dirty="0">
                <a:highlight>
                  <a:srgbClr val="FFFF00"/>
                </a:highlight>
                <a:latin typeface="Times New Roman" panose="02020603050405020304" pitchFamily="18" charset="0"/>
                <a:cs typeface="Times New Roman" panose="02020603050405020304" pitchFamily="18" charset="0"/>
              </a:rPr>
              <a:t> </a:t>
            </a:r>
            <a:r>
              <a:rPr lang="en-US" altLang="zh-TW" sz="2400" b="1" dirty="0">
                <a:highlight>
                  <a:srgbClr val="FFFF00"/>
                </a:highlight>
                <a:latin typeface="Times New Roman" panose="02020603050405020304" pitchFamily="18" charset="0"/>
                <a:cs typeface="Times New Roman" panose="02020603050405020304" pitchFamily="18" charset="0"/>
              </a:rPr>
              <a:t>others</a:t>
            </a:r>
          </a:p>
        </p:txBody>
      </p:sp>
      <p:sp>
        <p:nvSpPr>
          <p:cNvPr id="6" name="矩形 5">
            <a:extLst>
              <a:ext uri="{FF2B5EF4-FFF2-40B4-BE49-F238E27FC236}">
                <a16:creationId xmlns:a16="http://schemas.microsoft.com/office/drawing/2014/main" id="{5E6FA2E0-B9C5-B45D-78FA-82223A30F2D3}"/>
              </a:ext>
            </a:extLst>
          </p:cNvPr>
          <p:cNvSpPr/>
          <p:nvPr/>
        </p:nvSpPr>
        <p:spPr>
          <a:xfrm>
            <a:off x="1019619" y="3086595"/>
            <a:ext cx="2584972" cy="684809"/>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 name="矩形 7">
            <a:extLst>
              <a:ext uri="{FF2B5EF4-FFF2-40B4-BE49-F238E27FC236}">
                <a16:creationId xmlns:a16="http://schemas.microsoft.com/office/drawing/2014/main" id="{6CAA910E-8B66-6292-057A-35D6674E680E}"/>
              </a:ext>
            </a:extLst>
          </p:cNvPr>
          <p:cNvSpPr/>
          <p:nvPr/>
        </p:nvSpPr>
        <p:spPr>
          <a:xfrm>
            <a:off x="1039494" y="5120804"/>
            <a:ext cx="4817967" cy="684809"/>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3187049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B188A72-020B-C8C2-8B53-DE0F034381E5}"/>
              </a:ext>
            </a:extLst>
          </p:cNvPr>
          <p:cNvSpPr txBox="1"/>
          <p:nvPr/>
        </p:nvSpPr>
        <p:spPr>
          <a:xfrm>
            <a:off x="228035" y="246133"/>
            <a:ext cx="2632452" cy="400110"/>
          </a:xfrm>
          <a:prstGeom prst="rect">
            <a:avLst/>
          </a:prstGeom>
          <a:noFill/>
        </p:spPr>
        <p:txBody>
          <a:bodyPr wrap="none" rtlCol="0">
            <a:spAutoFit/>
          </a:bodyPr>
          <a:lstStyle/>
          <a:p>
            <a:r>
              <a:rPr lang="en" altLang="zh-TW" sz="2000" b="1" dirty="0">
                <a:effectLst/>
                <a:latin typeface="Times New Roman" panose="02020603050405020304" pitchFamily="18" charset="0"/>
                <a:cs typeface="Times New Roman" panose="02020603050405020304" pitchFamily="18" charset="0"/>
              </a:rPr>
              <a:t>Results and discussion</a:t>
            </a:r>
          </a:p>
        </p:txBody>
      </p:sp>
      <p:sp>
        <p:nvSpPr>
          <p:cNvPr id="5" name="文字方塊 4">
            <a:extLst>
              <a:ext uri="{FF2B5EF4-FFF2-40B4-BE49-F238E27FC236}">
                <a16:creationId xmlns:a16="http://schemas.microsoft.com/office/drawing/2014/main" id="{83CCC978-0F15-4654-5BD7-8EEE4FC9F74A}"/>
              </a:ext>
            </a:extLst>
          </p:cNvPr>
          <p:cNvSpPr txBox="1"/>
          <p:nvPr/>
        </p:nvSpPr>
        <p:spPr>
          <a:xfrm>
            <a:off x="228035" y="646243"/>
            <a:ext cx="7332585" cy="461665"/>
          </a:xfrm>
          <a:prstGeom prst="rect">
            <a:avLst/>
          </a:prstGeom>
          <a:noFill/>
        </p:spPr>
        <p:txBody>
          <a:bodyPr wrap="none" rtlCol="0">
            <a:spAutoFit/>
          </a:bodyPr>
          <a:lstStyle/>
          <a:p>
            <a:r>
              <a:rPr lang="en" altLang="zh-TW" sz="2400" b="1" dirty="0">
                <a:effectLst/>
                <a:latin typeface="Times New Roman" panose="02020603050405020304" pitchFamily="18" charset="0"/>
                <a:cs typeface="Times New Roman" panose="02020603050405020304" pitchFamily="18" charset="0"/>
              </a:rPr>
              <a:t>Application of different algorithms in TOC prediction </a:t>
            </a:r>
          </a:p>
        </p:txBody>
      </p:sp>
      <p:pic>
        <p:nvPicPr>
          <p:cNvPr id="3" name="圖片 2" descr="一張含有 圖表 的圖片&#10;&#10;自動產生的描述">
            <a:extLst>
              <a:ext uri="{FF2B5EF4-FFF2-40B4-BE49-F238E27FC236}">
                <a16:creationId xmlns:a16="http://schemas.microsoft.com/office/drawing/2014/main" id="{509401BA-F242-19A8-0E1D-12060779B89D}"/>
              </a:ext>
            </a:extLst>
          </p:cNvPr>
          <p:cNvPicPr>
            <a:picLocks noChangeAspect="1"/>
          </p:cNvPicPr>
          <p:nvPr/>
        </p:nvPicPr>
        <p:blipFill>
          <a:blip r:embed="rId3"/>
          <a:stretch>
            <a:fillRect/>
          </a:stretch>
        </p:blipFill>
        <p:spPr>
          <a:xfrm>
            <a:off x="2409132" y="1107908"/>
            <a:ext cx="7490239" cy="5696801"/>
          </a:xfrm>
          <a:prstGeom prst="rect">
            <a:avLst/>
          </a:prstGeom>
        </p:spPr>
      </p:pic>
      <p:sp>
        <p:nvSpPr>
          <p:cNvPr id="6" name="文字方塊 5">
            <a:extLst>
              <a:ext uri="{FF2B5EF4-FFF2-40B4-BE49-F238E27FC236}">
                <a16:creationId xmlns:a16="http://schemas.microsoft.com/office/drawing/2014/main" id="{7231CB02-470F-92DC-CB67-18DD3852BC50}"/>
              </a:ext>
            </a:extLst>
          </p:cNvPr>
          <p:cNvSpPr txBox="1"/>
          <p:nvPr/>
        </p:nvSpPr>
        <p:spPr>
          <a:xfrm>
            <a:off x="5021960" y="184578"/>
            <a:ext cx="8427234" cy="461665"/>
          </a:xfrm>
          <a:prstGeom prst="rect">
            <a:avLst/>
          </a:prstGeom>
          <a:noFill/>
        </p:spPr>
        <p:txBody>
          <a:bodyPr wrap="square" rtlCol="0">
            <a:spAutoFit/>
          </a:bodyPr>
          <a:lstStyle/>
          <a:p>
            <a:r>
              <a:rPr lang="en-US" altLang="zh-TW" sz="2400" b="1" dirty="0">
                <a:highlight>
                  <a:srgbClr val="FFFF00"/>
                </a:highlight>
                <a:latin typeface="Times New Roman" panose="02020603050405020304" pitchFamily="18" charset="0"/>
                <a:cs typeface="Times New Roman" panose="02020603050405020304" pitchFamily="18" charset="0"/>
              </a:rPr>
              <a:t>Underestimate the content of various indicators</a:t>
            </a:r>
          </a:p>
        </p:txBody>
      </p:sp>
      <p:sp>
        <p:nvSpPr>
          <p:cNvPr id="8" name="文字方塊 7">
            <a:extLst>
              <a:ext uri="{FF2B5EF4-FFF2-40B4-BE49-F238E27FC236}">
                <a16:creationId xmlns:a16="http://schemas.microsoft.com/office/drawing/2014/main" id="{BF0EFB47-E75F-050E-F2C4-644F5B34A280}"/>
              </a:ext>
            </a:extLst>
          </p:cNvPr>
          <p:cNvSpPr txBox="1"/>
          <p:nvPr/>
        </p:nvSpPr>
        <p:spPr>
          <a:xfrm>
            <a:off x="87243" y="2080412"/>
            <a:ext cx="2632452" cy="369332"/>
          </a:xfrm>
          <a:prstGeom prst="rect">
            <a:avLst/>
          </a:prstGeom>
          <a:noFill/>
        </p:spPr>
        <p:txBody>
          <a:bodyPr wrap="square" rtlCol="0">
            <a:spAutoFit/>
          </a:bodyPr>
          <a:lstStyle/>
          <a:p>
            <a:r>
              <a:rPr lang="en-US" altLang="zh-TW" b="1" dirty="0">
                <a:latin typeface="Times New Roman" panose="02020603050405020304" pitchFamily="18" charset="0"/>
                <a:cs typeface="Times New Roman" panose="02020603050405020304" pitchFamily="18" charset="0"/>
              </a:rPr>
              <a:t>Black</a:t>
            </a:r>
            <a:r>
              <a:rPr lang="zh-TW" altLang="en-US" b="1" dirty="0">
                <a:latin typeface="Times New Roman" panose="02020603050405020304" pitchFamily="18" charset="0"/>
                <a:cs typeface="Times New Roman" panose="02020603050405020304" pitchFamily="18" charset="0"/>
              </a:rPr>
              <a:t> </a:t>
            </a:r>
            <a:r>
              <a:rPr lang="en-US" altLang="zh-TW" b="1" dirty="0">
                <a:latin typeface="Times New Roman" panose="02020603050405020304" pitchFamily="18" charset="0"/>
                <a:cs typeface="Times New Roman" panose="02020603050405020304" pitchFamily="18" charset="0"/>
              </a:rPr>
              <a:t>line:</a:t>
            </a:r>
            <a:r>
              <a:rPr lang="zh-TW" altLang="en-US" b="1" dirty="0">
                <a:latin typeface="Times New Roman" panose="02020603050405020304" pitchFamily="18" charset="0"/>
                <a:cs typeface="Times New Roman" panose="02020603050405020304" pitchFamily="18" charset="0"/>
              </a:rPr>
              <a:t> </a:t>
            </a:r>
            <a:r>
              <a:rPr lang="en-US" altLang="zh-TW" b="1" dirty="0">
                <a:latin typeface="Times New Roman" panose="02020603050405020304" pitchFamily="18" charset="0"/>
                <a:cs typeface="Times New Roman" panose="02020603050405020304" pitchFamily="18" charset="0"/>
              </a:rPr>
              <a:t>1:1</a:t>
            </a:r>
            <a:r>
              <a:rPr lang="zh-TW" altLang="en-US" b="1" dirty="0">
                <a:latin typeface="Times New Roman" panose="02020603050405020304" pitchFamily="18" charset="0"/>
                <a:cs typeface="Times New Roman" panose="02020603050405020304" pitchFamily="18" charset="0"/>
              </a:rPr>
              <a:t> </a:t>
            </a:r>
            <a:r>
              <a:rPr lang="en-US" altLang="zh-TW" b="1" dirty="0">
                <a:latin typeface="Times New Roman" panose="02020603050405020304" pitchFamily="18" charset="0"/>
                <a:cs typeface="Times New Roman" panose="02020603050405020304" pitchFamily="18" charset="0"/>
              </a:rPr>
              <a:t>line</a:t>
            </a:r>
            <a:r>
              <a:rPr lang="zh-TW" altLang="en-US" b="1" dirty="0">
                <a:latin typeface="Times New Roman" panose="02020603050405020304" pitchFamily="18" charset="0"/>
                <a:cs typeface="Times New Roman" panose="02020603050405020304" pitchFamily="18" charset="0"/>
              </a:rPr>
              <a:t> </a:t>
            </a:r>
            <a:endParaRPr lang="en-US" altLang="zh-TW" b="1" dirty="0">
              <a:latin typeface="Times New Roman" panose="02020603050405020304" pitchFamily="18" charset="0"/>
              <a:cs typeface="Times New Roman" panose="02020603050405020304" pitchFamily="18" charset="0"/>
            </a:endParaRPr>
          </a:p>
        </p:txBody>
      </p:sp>
      <p:sp>
        <p:nvSpPr>
          <p:cNvPr id="10" name="文字方塊 9">
            <a:extLst>
              <a:ext uri="{FF2B5EF4-FFF2-40B4-BE49-F238E27FC236}">
                <a16:creationId xmlns:a16="http://schemas.microsoft.com/office/drawing/2014/main" id="{F2BE3C45-ADF3-3008-2101-24D5F0DE0C6C}"/>
              </a:ext>
            </a:extLst>
          </p:cNvPr>
          <p:cNvSpPr txBox="1"/>
          <p:nvPr/>
        </p:nvSpPr>
        <p:spPr>
          <a:xfrm>
            <a:off x="76752" y="2459042"/>
            <a:ext cx="2632452" cy="369332"/>
          </a:xfrm>
          <a:prstGeom prst="rect">
            <a:avLst/>
          </a:prstGeom>
          <a:noFill/>
        </p:spPr>
        <p:txBody>
          <a:bodyPr wrap="square" rtlCol="0">
            <a:spAutoFit/>
          </a:bodyPr>
          <a:lstStyle/>
          <a:p>
            <a:r>
              <a:rPr lang="en-US" altLang="zh-TW" b="1" dirty="0">
                <a:latin typeface="Times New Roman" panose="02020603050405020304" pitchFamily="18" charset="0"/>
                <a:cs typeface="Times New Roman" panose="02020603050405020304" pitchFamily="18" charset="0"/>
              </a:rPr>
              <a:t>Red</a:t>
            </a:r>
            <a:r>
              <a:rPr lang="zh-TW" altLang="en-US" b="1" dirty="0">
                <a:latin typeface="Times New Roman" panose="02020603050405020304" pitchFamily="18" charset="0"/>
                <a:cs typeface="Times New Roman" panose="02020603050405020304" pitchFamily="18" charset="0"/>
              </a:rPr>
              <a:t> </a:t>
            </a:r>
            <a:r>
              <a:rPr lang="en-US" altLang="zh-TW" b="1" dirty="0">
                <a:latin typeface="Times New Roman" panose="02020603050405020304" pitchFamily="18" charset="0"/>
                <a:cs typeface="Times New Roman" panose="02020603050405020304" pitchFamily="18" charset="0"/>
              </a:rPr>
              <a:t>line:</a:t>
            </a:r>
            <a:r>
              <a:rPr lang="zh-TW" altLang="en-US" b="1" dirty="0">
                <a:latin typeface="Times New Roman" panose="02020603050405020304" pitchFamily="18" charset="0"/>
                <a:cs typeface="Times New Roman" panose="02020603050405020304" pitchFamily="18" charset="0"/>
              </a:rPr>
              <a:t> </a:t>
            </a:r>
            <a:r>
              <a:rPr lang="en-US" altLang="zh-TW" b="1" dirty="0">
                <a:latin typeface="Times New Roman" panose="02020603050405020304" pitchFamily="18" charset="0"/>
                <a:cs typeface="Times New Roman" panose="02020603050405020304" pitchFamily="18" charset="0"/>
              </a:rPr>
              <a:t>regression</a:t>
            </a:r>
            <a:r>
              <a:rPr lang="zh-TW" altLang="en-US" b="1" dirty="0">
                <a:latin typeface="Times New Roman" panose="02020603050405020304" pitchFamily="18" charset="0"/>
                <a:cs typeface="Times New Roman" panose="02020603050405020304" pitchFamily="18" charset="0"/>
              </a:rPr>
              <a:t> </a:t>
            </a:r>
            <a:r>
              <a:rPr lang="en-US" altLang="zh-TW" b="1" dirty="0">
                <a:latin typeface="Times New Roman" panose="02020603050405020304" pitchFamily="18" charset="0"/>
                <a:cs typeface="Times New Roman" panose="02020603050405020304" pitchFamily="18" charset="0"/>
              </a:rPr>
              <a:t>line</a:t>
            </a:r>
          </a:p>
        </p:txBody>
      </p:sp>
      <p:sp>
        <p:nvSpPr>
          <p:cNvPr id="11" name="文字方塊 10">
            <a:extLst>
              <a:ext uri="{FF2B5EF4-FFF2-40B4-BE49-F238E27FC236}">
                <a16:creationId xmlns:a16="http://schemas.microsoft.com/office/drawing/2014/main" id="{6EA071B7-F4B6-88D6-CE91-2F4C5E4D3291}"/>
              </a:ext>
            </a:extLst>
          </p:cNvPr>
          <p:cNvSpPr txBox="1"/>
          <p:nvPr/>
        </p:nvSpPr>
        <p:spPr>
          <a:xfrm>
            <a:off x="76752" y="2857063"/>
            <a:ext cx="2632452" cy="369332"/>
          </a:xfrm>
          <a:prstGeom prst="rect">
            <a:avLst/>
          </a:prstGeom>
          <a:noFill/>
        </p:spPr>
        <p:txBody>
          <a:bodyPr wrap="square" rtlCol="0">
            <a:spAutoFit/>
          </a:bodyPr>
          <a:lstStyle/>
          <a:p>
            <a:r>
              <a:rPr lang="en-US" altLang="zh-TW" b="1" dirty="0">
                <a:latin typeface="Times New Roman" panose="02020603050405020304" pitchFamily="18" charset="0"/>
                <a:cs typeface="Times New Roman" panose="02020603050405020304" pitchFamily="18" charset="0"/>
              </a:rPr>
              <a:t>Red</a:t>
            </a:r>
            <a:r>
              <a:rPr lang="zh-TW" altLang="en-US" b="1" dirty="0">
                <a:latin typeface="Times New Roman" panose="02020603050405020304" pitchFamily="18" charset="0"/>
                <a:cs typeface="Times New Roman" panose="02020603050405020304" pitchFamily="18" charset="0"/>
              </a:rPr>
              <a:t> </a:t>
            </a:r>
            <a:r>
              <a:rPr lang="en-US" altLang="zh-TW" b="1" dirty="0">
                <a:latin typeface="Times New Roman" panose="02020603050405020304" pitchFamily="18" charset="0"/>
                <a:cs typeface="Times New Roman" panose="02020603050405020304" pitchFamily="18" charset="0"/>
              </a:rPr>
              <a:t>zone:</a:t>
            </a:r>
            <a:r>
              <a:rPr lang="zh-TW" altLang="en-US" b="1" dirty="0">
                <a:latin typeface="Times New Roman" panose="02020603050405020304" pitchFamily="18" charset="0"/>
                <a:cs typeface="Times New Roman" panose="02020603050405020304" pitchFamily="18" charset="0"/>
              </a:rPr>
              <a:t> </a:t>
            </a:r>
            <a:r>
              <a:rPr lang="en" altLang="zh-TW" b="1" dirty="0">
                <a:latin typeface="Times New Roman" panose="02020603050405020304" pitchFamily="18" charset="0"/>
                <a:cs typeface="Times New Roman" panose="02020603050405020304" pitchFamily="18" charset="0"/>
              </a:rPr>
              <a:t>95% accuracy</a:t>
            </a:r>
            <a:endParaRPr lang="en-US" altLang="zh-TW"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4699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B188A72-020B-C8C2-8B53-DE0F034381E5}"/>
              </a:ext>
            </a:extLst>
          </p:cNvPr>
          <p:cNvSpPr txBox="1"/>
          <p:nvPr/>
        </p:nvSpPr>
        <p:spPr>
          <a:xfrm>
            <a:off x="228035" y="246133"/>
            <a:ext cx="2632452" cy="400110"/>
          </a:xfrm>
          <a:prstGeom prst="rect">
            <a:avLst/>
          </a:prstGeom>
          <a:noFill/>
        </p:spPr>
        <p:txBody>
          <a:bodyPr wrap="none" rtlCol="0">
            <a:spAutoFit/>
          </a:bodyPr>
          <a:lstStyle/>
          <a:p>
            <a:r>
              <a:rPr lang="en" altLang="zh-TW" sz="2000" b="1" dirty="0">
                <a:effectLst/>
                <a:latin typeface="Times New Roman" panose="02020603050405020304" pitchFamily="18" charset="0"/>
                <a:cs typeface="Times New Roman" panose="02020603050405020304" pitchFamily="18" charset="0"/>
              </a:rPr>
              <a:t>Results and discussion</a:t>
            </a:r>
          </a:p>
        </p:txBody>
      </p:sp>
      <p:sp>
        <p:nvSpPr>
          <p:cNvPr id="5" name="文字方塊 4">
            <a:extLst>
              <a:ext uri="{FF2B5EF4-FFF2-40B4-BE49-F238E27FC236}">
                <a16:creationId xmlns:a16="http://schemas.microsoft.com/office/drawing/2014/main" id="{83CCC978-0F15-4654-5BD7-8EEE4FC9F74A}"/>
              </a:ext>
            </a:extLst>
          </p:cNvPr>
          <p:cNvSpPr txBox="1"/>
          <p:nvPr/>
        </p:nvSpPr>
        <p:spPr>
          <a:xfrm>
            <a:off x="228035" y="646243"/>
            <a:ext cx="7654724" cy="461665"/>
          </a:xfrm>
          <a:prstGeom prst="rect">
            <a:avLst/>
          </a:prstGeom>
          <a:noFill/>
        </p:spPr>
        <p:txBody>
          <a:bodyPr wrap="none" rtlCol="0">
            <a:spAutoFit/>
          </a:bodyPr>
          <a:lstStyle/>
          <a:p>
            <a:r>
              <a:rPr lang="en-US" altLang="zh-TW" sz="2400" b="1" dirty="0">
                <a:latin typeface="Times New Roman" panose="02020603050405020304" pitchFamily="18" charset="0"/>
                <a:cs typeface="Times New Roman" panose="02020603050405020304" pitchFamily="18" charset="0"/>
              </a:rPr>
              <a:t>Prediction of C-related variables by using NIR and MIR </a:t>
            </a:r>
          </a:p>
        </p:txBody>
      </p:sp>
      <p:pic>
        <p:nvPicPr>
          <p:cNvPr id="3" name="圖片 2" descr="一張含有 資料表 的圖片&#10;&#10;自動產生的描述">
            <a:extLst>
              <a:ext uri="{FF2B5EF4-FFF2-40B4-BE49-F238E27FC236}">
                <a16:creationId xmlns:a16="http://schemas.microsoft.com/office/drawing/2014/main" id="{4468733E-EACD-66C1-89EF-15108C2716B9}"/>
              </a:ext>
            </a:extLst>
          </p:cNvPr>
          <p:cNvPicPr>
            <a:picLocks noChangeAspect="1"/>
          </p:cNvPicPr>
          <p:nvPr/>
        </p:nvPicPr>
        <p:blipFill>
          <a:blip r:embed="rId3"/>
          <a:stretch>
            <a:fillRect/>
          </a:stretch>
        </p:blipFill>
        <p:spPr>
          <a:xfrm>
            <a:off x="61349" y="1731053"/>
            <a:ext cx="12069302" cy="4480704"/>
          </a:xfrm>
          <a:prstGeom prst="rect">
            <a:avLst/>
          </a:prstGeom>
        </p:spPr>
      </p:pic>
      <p:sp>
        <p:nvSpPr>
          <p:cNvPr id="7" name="矩形 6">
            <a:extLst>
              <a:ext uri="{FF2B5EF4-FFF2-40B4-BE49-F238E27FC236}">
                <a16:creationId xmlns:a16="http://schemas.microsoft.com/office/drawing/2014/main" id="{7C3A02B1-3299-A68F-C62E-638FE86EE31D}"/>
              </a:ext>
            </a:extLst>
          </p:cNvPr>
          <p:cNvSpPr/>
          <p:nvPr/>
        </p:nvSpPr>
        <p:spPr>
          <a:xfrm>
            <a:off x="148435" y="2095995"/>
            <a:ext cx="11982216" cy="1039091"/>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2838132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B188A72-020B-C8C2-8B53-DE0F034381E5}"/>
              </a:ext>
            </a:extLst>
          </p:cNvPr>
          <p:cNvSpPr txBox="1"/>
          <p:nvPr/>
        </p:nvSpPr>
        <p:spPr>
          <a:xfrm>
            <a:off x="228035" y="246133"/>
            <a:ext cx="2632452" cy="400110"/>
          </a:xfrm>
          <a:prstGeom prst="rect">
            <a:avLst/>
          </a:prstGeom>
          <a:noFill/>
        </p:spPr>
        <p:txBody>
          <a:bodyPr wrap="none" rtlCol="0">
            <a:spAutoFit/>
          </a:bodyPr>
          <a:lstStyle/>
          <a:p>
            <a:r>
              <a:rPr lang="en" altLang="zh-TW" sz="2000" b="1" dirty="0">
                <a:effectLst/>
                <a:latin typeface="Times New Roman" panose="02020603050405020304" pitchFamily="18" charset="0"/>
                <a:cs typeface="Times New Roman" panose="02020603050405020304" pitchFamily="18" charset="0"/>
              </a:rPr>
              <a:t>Results and discussion</a:t>
            </a:r>
          </a:p>
        </p:txBody>
      </p:sp>
      <p:sp>
        <p:nvSpPr>
          <p:cNvPr id="5" name="文字方塊 4">
            <a:extLst>
              <a:ext uri="{FF2B5EF4-FFF2-40B4-BE49-F238E27FC236}">
                <a16:creationId xmlns:a16="http://schemas.microsoft.com/office/drawing/2014/main" id="{83CCC978-0F15-4654-5BD7-8EEE4FC9F74A}"/>
              </a:ext>
            </a:extLst>
          </p:cNvPr>
          <p:cNvSpPr txBox="1"/>
          <p:nvPr/>
        </p:nvSpPr>
        <p:spPr>
          <a:xfrm>
            <a:off x="228035" y="646243"/>
            <a:ext cx="7654724" cy="461665"/>
          </a:xfrm>
          <a:prstGeom prst="rect">
            <a:avLst/>
          </a:prstGeom>
          <a:noFill/>
        </p:spPr>
        <p:txBody>
          <a:bodyPr wrap="none" rtlCol="0">
            <a:spAutoFit/>
          </a:bodyPr>
          <a:lstStyle/>
          <a:p>
            <a:r>
              <a:rPr lang="en-US" altLang="zh-TW" sz="2400" b="1" dirty="0">
                <a:latin typeface="Times New Roman" panose="02020603050405020304" pitchFamily="18" charset="0"/>
                <a:cs typeface="Times New Roman" panose="02020603050405020304" pitchFamily="18" charset="0"/>
              </a:rPr>
              <a:t>Prediction of C-related variables by using NIR and MIR </a:t>
            </a:r>
          </a:p>
        </p:txBody>
      </p:sp>
      <p:pic>
        <p:nvPicPr>
          <p:cNvPr id="6" name="圖片 5" descr="一張含有 資料表 的圖片&#10;&#10;自動產生的描述">
            <a:extLst>
              <a:ext uri="{FF2B5EF4-FFF2-40B4-BE49-F238E27FC236}">
                <a16:creationId xmlns:a16="http://schemas.microsoft.com/office/drawing/2014/main" id="{44E0A214-0419-1C7C-2D6B-A3C566F15AD7}"/>
              </a:ext>
            </a:extLst>
          </p:cNvPr>
          <p:cNvPicPr>
            <a:picLocks noChangeAspect="1"/>
          </p:cNvPicPr>
          <p:nvPr/>
        </p:nvPicPr>
        <p:blipFill>
          <a:blip r:embed="rId3"/>
          <a:stretch>
            <a:fillRect/>
          </a:stretch>
        </p:blipFill>
        <p:spPr>
          <a:xfrm>
            <a:off x="1119717" y="1508018"/>
            <a:ext cx="9397847" cy="1923161"/>
          </a:xfrm>
          <a:prstGeom prst="rect">
            <a:avLst/>
          </a:prstGeom>
        </p:spPr>
      </p:pic>
      <p:pic>
        <p:nvPicPr>
          <p:cNvPr id="8" name="圖片 7" descr="一張含有 資料表 的圖片&#10;&#10;自動產生的描述">
            <a:extLst>
              <a:ext uri="{FF2B5EF4-FFF2-40B4-BE49-F238E27FC236}">
                <a16:creationId xmlns:a16="http://schemas.microsoft.com/office/drawing/2014/main" id="{82E8CBA9-90D2-B335-A78A-2D888CB8B195}"/>
              </a:ext>
            </a:extLst>
          </p:cNvPr>
          <p:cNvPicPr>
            <a:picLocks noChangeAspect="1"/>
          </p:cNvPicPr>
          <p:nvPr/>
        </p:nvPicPr>
        <p:blipFill>
          <a:blip r:embed="rId4"/>
          <a:stretch>
            <a:fillRect/>
          </a:stretch>
        </p:blipFill>
        <p:spPr>
          <a:xfrm>
            <a:off x="3659414" y="3749030"/>
            <a:ext cx="6978696" cy="1976855"/>
          </a:xfrm>
          <a:prstGeom prst="rect">
            <a:avLst/>
          </a:prstGeom>
        </p:spPr>
      </p:pic>
      <p:pic>
        <p:nvPicPr>
          <p:cNvPr id="10" name="圖片 9" descr="一張含有 資料表 的圖片&#10;&#10;自動產生的描述">
            <a:extLst>
              <a:ext uri="{FF2B5EF4-FFF2-40B4-BE49-F238E27FC236}">
                <a16:creationId xmlns:a16="http://schemas.microsoft.com/office/drawing/2014/main" id="{71AAEF05-C9C8-7076-D8B3-60F6B8402A32}"/>
              </a:ext>
            </a:extLst>
          </p:cNvPr>
          <p:cNvPicPr>
            <a:picLocks noChangeAspect="1"/>
          </p:cNvPicPr>
          <p:nvPr/>
        </p:nvPicPr>
        <p:blipFill>
          <a:blip r:embed="rId5"/>
          <a:stretch>
            <a:fillRect/>
          </a:stretch>
        </p:blipFill>
        <p:spPr>
          <a:xfrm>
            <a:off x="1116157" y="3738145"/>
            <a:ext cx="2656900" cy="2141553"/>
          </a:xfrm>
          <a:prstGeom prst="rect">
            <a:avLst/>
          </a:prstGeom>
        </p:spPr>
      </p:pic>
      <p:sp>
        <p:nvSpPr>
          <p:cNvPr id="13" name="文字方塊 12">
            <a:extLst>
              <a:ext uri="{FF2B5EF4-FFF2-40B4-BE49-F238E27FC236}">
                <a16:creationId xmlns:a16="http://schemas.microsoft.com/office/drawing/2014/main" id="{FA481E56-A4F1-8513-CE25-25CD533A45A2}"/>
              </a:ext>
            </a:extLst>
          </p:cNvPr>
          <p:cNvSpPr txBox="1"/>
          <p:nvPr/>
        </p:nvSpPr>
        <p:spPr>
          <a:xfrm>
            <a:off x="1261232" y="6027091"/>
            <a:ext cx="6032197" cy="338554"/>
          </a:xfrm>
          <a:prstGeom prst="rect">
            <a:avLst/>
          </a:prstGeom>
          <a:noFill/>
        </p:spPr>
        <p:txBody>
          <a:bodyPr wrap="square" rtlCol="0">
            <a:spAutoFit/>
          </a:bodyPr>
          <a:lstStyle/>
          <a:p>
            <a:r>
              <a:rPr lang="en-US" altLang="zh-TW" sz="1600" b="1" dirty="0">
                <a:latin typeface="Times New Roman" panose="02020603050405020304" pitchFamily="18" charset="0"/>
                <a:cs typeface="Times New Roman" panose="02020603050405020304" pitchFamily="18" charset="0"/>
              </a:rPr>
              <a:t> CEC</a:t>
            </a:r>
            <a:r>
              <a:rPr lang="zh-TW" altLang="en-US" sz="1600" b="1" dirty="0">
                <a:latin typeface="Times New Roman" panose="02020603050405020304" pitchFamily="18" charset="0"/>
                <a:cs typeface="Times New Roman" panose="02020603050405020304" pitchFamily="18" charset="0"/>
              </a:rPr>
              <a:t> </a:t>
            </a:r>
            <a:r>
              <a:rPr lang="en-US" altLang="zh-TW" sz="1600" b="1" dirty="0">
                <a:latin typeface="Times New Roman" panose="02020603050405020304" pitchFamily="18" charset="0"/>
                <a:cs typeface="Times New Roman" panose="02020603050405020304" pitchFamily="18" charset="0"/>
              </a:rPr>
              <a:t>:</a:t>
            </a:r>
            <a:r>
              <a:rPr lang="zh-TW" altLang="en-US" sz="1600" b="1" dirty="0">
                <a:latin typeface="Times New Roman" panose="02020603050405020304" pitchFamily="18" charset="0"/>
                <a:cs typeface="Times New Roman" panose="02020603050405020304" pitchFamily="18" charset="0"/>
              </a:rPr>
              <a:t> </a:t>
            </a:r>
            <a:r>
              <a:rPr lang="en-US" altLang="zh-TW" sz="1600" b="1" dirty="0">
                <a:latin typeface="Times New Roman" panose="02020603050405020304" pitchFamily="18" charset="0"/>
                <a:cs typeface="Times New Roman" panose="02020603050405020304" pitchFamily="18" charset="0"/>
              </a:rPr>
              <a:t>Cation exchange capacity (mmol/kg soil)</a:t>
            </a:r>
          </a:p>
        </p:txBody>
      </p:sp>
      <p:sp>
        <p:nvSpPr>
          <p:cNvPr id="14" name="文字方塊 13">
            <a:extLst>
              <a:ext uri="{FF2B5EF4-FFF2-40B4-BE49-F238E27FC236}">
                <a16:creationId xmlns:a16="http://schemas.microsoft.com/office/drawing/2014/main" id="{2264A490-037E-17AC-B432-FF1DC92895A7}"/>
              </a:ext>
            </a:extLst>
          </p:cNvPr>
          <p:cNvSpPr txBox="1"/>
          <p:nvPr/>
        </p:nvSpPr>
        <p:spPr>
          <a:xfrm>
            <a:off x="1261232" y="6328297"/>
            <a:ext cx="6032197" cy="338554"/>
          </a:xfrm>
          <a:prstGeom prst="rect">
            <a:avLst/>
          </a:prstGeom>
          <a:noFill/>
        </p:spPr>
        <p:txBody>
          <a:bodyPr wrap="square" rtlCol="0">
            <a:spAutoFit/>
          </a:bodyPr>
          <a:lstStyle/>
          <a:p>
            <a:r>
              <a:rPr lang="en-US" altLang="zh-TW" sz="1600" b="1" dirty="0">
                <a:latin typeface="Times New Roman" panose="02020603050405020304" pitchFamily="18" charset="0"/>
                <a:cs typeface="Times New Roman" panose="02020603050405020304" pitchFamily="18" charset="0"/>
              </a:rPr>
              <a:t> BD</a:t>
            </a:r>
            <a:r>
              <a:rPr lang="zh-TW" altLang="en-US" sz="1600" b="1" dirty="0">
                <a:latin typeface="Times New Roman" panose="02020603050405020304" pitchFamily="18" charset="0"/>
                <a:cs typeface="Times New Roman" panose="02020603050405020304" pitchFamily="18" charset="0"/>
              </a:rPr>
              <a:t> </a:t>
            </a:r>
            <a:r>
              <a:rPr lang="en-US" altLang="zh-TW" sz="1600" b="1" dirty="0">
                <a:latin typeface="Times New Roman" panose="02020603050405020304" pitchFamily="18" charset="0"/>
                <a:cs typeface="Times New Roman" panose="02020603050405020304" pitchFamily="18" charset="0"/>
              </a:rPr>
              <a:t>:</a:t>
            </a:r>
            <a:r>
              <a:rPr lang="zh-TW" altLang="en-US" sz="1600" b="1" dirty="0">
                <a:latin typeface="Times New Roman" panose="02020603050405020304" pitchFamily="18" charset="0"/>
                <a:cs typeface="Times New Roman" panose="02020603050405020304" pitchFamily="18" charset="0"/>
              </a:rPr>
              <a:t> </a:t>
            </a:r>
            <a:r>
              <a:rPr lang="en-US" altLang="zh-TW" sz="1600" b="1" dirty="0" err="1">
                <a:latin typeface="Times New Roman" panose="02020603050405020304" pitchFamily="18" charset="0"/>
                <a:cs typeface="Times New Roman" panose="02020603050405020304" pitchFamily="18" charset="0"/>
              </a:rPr>
              <a:t>Bluk</a:t>
            </a:r>
            <a:r>
              <a:rPr lang="zh-TW" altLang="en-US" sz="1600" b="1" dirty="0">
                <a:latin typeface="Times New Roman" panose="02020603050405020304" pitchFamily="18" charset="0"/>
                <a:cs typeface="Times New Roman" panose="02020603050405020304" pitchFamily="18" charset="0"/>
              </a:rPr>
              <a:t> </a:t>
            </a:r>
            <a:r>
              <a:rPr lang="en-US" altLang="zh-TW" sz="1600" b="1" dirty="0">
                <a:latin typeface="Times New Roman" panose="02020603050405020304" pitchFamily="18" charset="0"/>
                <a:cs typeface="Times New Roman" panose="02020603050405020304" pitchFamily="18" charset="0"/>
              </a:rPr>
              <a:t>density</a:t>
            </a:r>
          </a:p>
        </p:txBody>
      </p:sp>
      <p:sp>
        <p:nvSpPr>
          <p:cNvPr id="15" name="矩形 14">
            <a:extLst>
              <a:ext uri="{FF2B5EF4-FFF2-40B4-BE49-F238E27FC236}">
                <a16:creationId xmlns:a16="http://schemas.microsoft.com/office/drawing/2014/main" id="{78922431-1717-42BF-CFC4-FFA239E2BBAA}"/>
              </a:ext>
            </a:extLst>
          </p:cNvPr>
          <p:cNvSpPr/>
          <p:nvPr/>
        </p:nvSpPr>
        <p:spPr>
          <a:xfrm>
            <a:off x="7068155" y="2030681"/>
            <a:ext cx="1553332" cy="3695204"/>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6" name="矩形 15">
            <a:extLst>
              <a:ext uri="{FF2B5EF4-FFF2-40B4-BE49-F238E27FC236}">
                <a16:creationId xmlns:a16="http://schemas.microsoft.com/office/drawing/2014/main" id="{C44D49E7-0358-90BF-FA7C-A9265596DE17}"/>
              </a:ext>
            </a:extLst>
          </p:cNvPr>
          <p:cNvSpPr/>
          <p:nvPr/>
        </p:nvSpPr>
        <p:spPr>
          <a:xfrm>
            <a:off x="3659414" y="2030681"/>
            <a:ext cx="869043" cy="3695204"/>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7" name="矩形 16">
            <a:extLst>
              <a:ext uri="{FF2B5EF4-FFF2-40B4-BE49-F238E27FC236}">
                <a16:creationId xmlns:a16="http://schemas.microsoft.com/office/drawing/2014/main" id="{DA963A51-D34B-C01F-498E-534CD190B2D7}"/>
              </a:ext>
            </a:extLst>
          </p:cNvPr>
          <p:cNvSpPr/>
          <p:nvPr/>
        </p:nvSpPr>
        <p:spPr>
          <a:xfrm>
            <a:off x="5324016" y="2035025"/>
            <a:ext cx="869043" cy="3695204"/>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1" name="矩形 20">
            <a:extLst>
              <a:ext uri="{FF2B5EF4-FFF2-40B4-BE49-F238E27FC236}">
                <a16:creationId xmlns:a16="http://schemas.microsoft.com/office/drawing/2014/main" id="{AB838DF9-344D-C05B-A84F-0F7C2D21BA4F}"/>
              </a:ext>
            </a:extLst>
          </p:cNvPr>
          <p:cNvSpPr/>
          <p:nvPr/>
        </p:nvSpPr>
        <p:spPr>
          <a:xfrm>
            <a:off x="8853132" y="2030681"/>
            <a:ext cx="1553332" cy="3695204"/>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392921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7"/>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6"/>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15"/>
                                        </p:tgtEl>
                                        <p:attrNameLst>
                                          <p:attrName>style.visibility</p:attrName>
                                        </p:attrNameLst>
                                      </p:cBhvr>
                                      <p:to>
                                        <p:strVal val="hidden"/>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17" grpId="0" animBg="1"/>
      <p:bldP spid="17" grpId="1" animBg="1"/>
      <p:bldP spid="2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B188A72-020B-C8C2-8B53-DE0F034381E5}"/>
              </a:ext>
            </a:extLst>
          </p:cNvPr>
          <p:cNvSpPr txBox="1"/>
          <p:nvPr/>
        </p:nvSpPr>
        <p:spPr>
          <a:xfrm>
            <a:off x="228035" y="246133"/>
            <a:ext cx="2632452" cy="400110"/>
          </a:xfrm>
          <a:prstGeom prst="rect">
            <a:avLst/>
          </a:prstGeom>
          <a:noFill/>
        </p:spPr>
        <p:txBody>
          <a:bodyPr wrap="none" rtlCol="0">
            <a:spAutoFit/>
          </a:bodyPr>
          <a:lstStyle/>
          <a:p>
            <a:r>
              <a:rPr lang="en" altLang="zh-TW" sz="2000" b="1" dirty="0">
                <a:effectLst/>
                <a:latin typeface="Times New Roman" panose="02020603050405020304" pitchFamily="18" charset="0"/>
                <a:cs typeface="Times New Roman" panose="02020603050405020304" pitchFamily="18" charset="0"/>
              </a:rPr>
              <a:t>Results and discussion</a:t>
            </a:r>
          </a:p>
        </p:txBody>
      </p:sp>
      <p:sp>
        <p:nvSpPr>
          <p:cNvPr id="5" name="文字方塊 4">
            <a:extLst>
              <a:ext uri="{FF2B5EF4-FFF2-40B4-BE49-F238E27FC236}">
                <a16:creationId xmlns:a16="http://schemas.microsoft.com/office/drawing/2014/main" id="{83CCC978-0F15-4654-5BD7-8EEE4FC9F74A}"/>
              </a:ext>
            </a:extLst>
          </p:cNvPr>
          <p:cNvSpPr txBox="1"/>
          <p:nvPr/>
        </p:nvSpPr>
        <p:spPr>
          <a:xfrm>
            <a:off x="228035" y="646243"/>
            <a:ext cx="6267870" cy="461665"/>
          </a:xfrm>
          <a:prstGeom prst="rect">
            <a:avLst/>
          </a:prstGeom>
          <a:noFill/>
        </p:spPr>
        <p:txBody>
          <a:bodyPr wrap="none" rtlCol="0">
            <a:spAutoFit/>
          </a:bodyPr>
          <a:lstStyle/>
          <a:p>
            <a:r>
              <a:rPr lang="en-US" altLang="zh-TW" sz="2400" b="1" dirty="0">
                <a:latin typeface="Times New Roman" panose="02020603050405020304" pitchFamily="18" charset="0"/>
                <a:cs typeface="Times New Roman" panose="02020603050405020304" pitchFamily="18" charset="0"/>
              </a:rPr>
              <a:t>Variable importance derived from PLS model </a:t>
            </a:r>
          </a:p>
        </p:txBody>
      </p:sp>
      <p:pic>
        <p:nvPicPr>
          <p:cNvPr id="3" name="圖片 2" descr="一張含有 圖表 的圖片&#10;&#10;自動產生的描述">
            <a:extLst>
              <a:ext uri="{FF2B5EF4-FFF2-40B4-BE49-F238E27FC236}">
                <a16:creationId xmlns:a16="http://schemas.microsoft.com/office/drawing/2014/main" id="{5D4014F6-2E87-4AF8-5900-2B325749454A}"/>
              </a:ext>
            </a:extLst>
          </p:cNvPr>
          <p:cNvPicPr>
            <a:picLocks noChangeAspect="1"/>
          </p:cNvPicPr>
          <p:nvPr/>
        </p:nvPicPr>
        <p:blipFill>
          <a:blip r:embed="rId3"/>
          <a:stretch>
            <a:fillRect/>
          </a:stretch>
        </p:blipFill>
        <p:spPr>
          <a:xfrm>
            <a:off x="1909594" y="1338740"/>
            <a:ext cx="7551398" cy="5351616"/>
          </a:xfrm>
          <a:prstGeom prst="rect">
            <a:avLst/>
          </a:prstGeom>
        </p:spPr>
      </p:pic>
      <p:sp>
        <p:nvSpPr>
          <p:cNvPr id="8" name="文字方塊 7">
            <a:extLst>
              <a:ext uri="{FF2B5EF4-FFF2-40B4-BE49-F238E27FC236}">
                <a16:creationId xmlns:a16="http://schemas.microsoft.com/office/drawing/2014/main" id="{37210469-171A-07DF-2800-99DDE2D2BAE4}"/>
              </a:ext>
            </a:extLst>
          </p:cNvPr>
          <p:cNvSpPr txBox="1"/>
          <p:nvPr/>
        </p:nvSpPr>
        <p:spPr>
          <a:xfrm>
            <a:off x="3429707" y="1046353"/>
            <a:ext cx="4511171" cy="461665"/>
          </a:xfrm>
          <a:prstGeom prst="rect">
            <a:avLst/>
          </a:prstGeom>
          <a:noFill/>
        </p:spPr>
        <p:txBody>
          <a:bodyPr wrap="none" rtlCol="0">
            <a:spAutoFit/>
          </a:bodyPr>
          <a:lstStyle/>
          <a:p>
            <a:r>
              <a:rPr lang="en" altLang="zh-TW" sz="2400" b="1" dirty="0">
                <a:effectLst/>
                <a:latin typeface="Times New Roman" panose="02020603050405020304" pitchFamily="18" charset="0"/>
                <a:cs typeface="Times New Roman" panose="02020603050405020304" pitchFamily="18" charset="0"/>
              </a:rPr>
              <a:t>NIR 				MIR</a:t>
            </a:r>
            <a:endParaRPr lang="en" altLang="zh-TW"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50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B188A72-020B-C8C2-8B53-DE0F034381E5}"/>
              </a:ext>
            </a:extLst>
          </p:cNvPr>
          <p:cNvSpPr txBox="1"/>
          <p:nvPr/>
        </p:nvSpPr>
        <p:spPr>
          <a:xfrm>
            <a:off x="3836533" y="1362076"/>
            <a:ext cx="5186035" cy="4524315"/>
          </a:xfrm>
          <a:prstGeom prst="rect">
            <a:avLst/>
          </a:prstGeom>
          <a:noFill/>
        </p:spPr>
        <p:txBody>
          <a:bodyPr wrap="none" rtlCol="0">
            <a:spAutoFit/>
          </a:bodyPr>
          <a:lstStyle/>
          <a:p>
            <a:pPr marL="342900" indent="-342900">
              <a:buFont typeface="+mj-lt"/>
              <a:buAutoNum type="arabicPeriod"/>
            </a:pPr>
            <a:r>
              <a:rPr lang="en" altLang="zh-TW" sz="3600" b="1" dirty="0">
                <a:effectLst/>
                <a:latin typeface="Times New Roman" panose="02020603050405020304" pitchFamily="18" charset="0"/>
                <a:cs typeface="Times New Roman" panose="02020603050405020304" pitchFamily="18" charset="0"/>
              </a:rPr>
              <a:t> Introduction</a:t>
            </a:r>
          </a:p>
          <a:p>
            <a:pPr marL="342900" indent="-342900">
              <a:buFont typeface="+mj-lt"/>
              <a:buAutoNum type="arabicPeriod"/>
            </a:pPr>
            <a:endParaRPr lang="en" altLang="zh-TW" sz="3600" b="1" dirty="0">
              <a:effectLst/>
              <a:latin typeface="Times New Roman" panose="02020603050405020304" pitchFamily="18" charset="0"/>
              <a:cs typeface="Times New Roman" panose="02020603050405020304" pitchFamily="18" charset="0"/>
            </a:endParaRPr>
          </a:p>
          <a:p>
            <a:pPr marL="342900" indent="-342900">
              <a:buFont typeface="+mj-lt"/>
              <a:buAutoNum type="arabicPeriod"/>
            </a:pPr>
            <a:r>
              <a:rPr lang="en" altLang="zh-TW" sz="3600" b="1" dirty="0">
                <a:effectLst/>
                <a:latin typeface="Times New Roman" panose="02020603050405020304" pitchFamily="18" charset="0"/>
                <a:cs typeface="Times New Roman" panose="02020603050405020304" pitchFamily="18" charset="0"/>
              </a:rPr>
              <a:t> Materials and methods</a:t>
            </a:r>
          </a:p>
          <a:p>
            <a:endParaRPr lang="en" altLang="zh-TW" sz="3600" b="1" dirty="0">
              <a:effectLst/>
              <a:latin typeface="Times New Roman" panose="02020603050405020304" pitchFamily="18" charset="0"/>
              <a:cs typeface="Times New Roman" panose="02020603050405020304" pitchFamily="18" charset="0"/>
            </a:endParaRPr>
          </a:p>
          <a:p>
            <a:r>
              <a:rPr lang="en-US" altLang="zh-TW" sz="3600" b="1" dirty="0">
                <a:effectLst/>
                <a:latin typeface="Times New Roman" panose="02020603050405020304" pitchFamily="18" charset="0"/>
                <a:cs typeface="Times New Roman" panose="02020603050405020304" pitchFamily="18" charset="0"/>
              </a:rPr>
              <a:t>3. </a:t>
            </a:r>
            <a:r>
              <a:rPr lang="en" altLang="zh-TW" sz="3600" b="1" dirty="0">
                <a:effectLst/>
                <a:latin typeface="Times New Roman" panose="02020603050405020304" pitchFamily="18" charset="0"/>
                <a:cs typeface="Times New Roman" panose="02020603050405020304" pitchFamily="18" charset="0"/>
              </a:rPr>
              <a:t>Results and discussion</a:t>
            </a:r>
          </a:p>
          <a:p>
            <a:r>
              <a:rPr lang="en" altLang="zh-TW" sz="3600" b="1" dirty="0">
                <a:effectLst/>
                <a:latin typeface="Times New Roman" panose="02020603050405020304" pitchFamily="18" charset="0"/>
                <a:cs typeface="Times New Roman" panose="02020603050405020304" pitchFamily="18" charset="0"/>
              </a:rPr>
              <a:t> </a:t>
            </a:r>
          </a:p>
          <a:p>
            <a:r>
              <a:rPr lang="en" altLang="zh-TW" sz="3600" b="1" dirty="0">
                <a:latin typeface="Times New Roman" panose="02020603050405020304" pitchFamily="18" charset="0"/>
                <a:cs typeface="Times New Roman" panose="02020603050405020304" pitchFamily="18" charset="0"/>
              </a:rPr>
              <a:t>4. </a:t>
            </a:r>
            <a:r>
              <a:rPr lang="en" altLang="zh-TW" sz="3600" b="1" dirty="0">
                <a:effectLst/>
                <a:latin typeface="Times New Roman" panose="02020603050405020304" pitchFamily="18" charset="0"/>
                <a:cs typeface="Times New Roman" panose="02020603050405020304" pitchFamily="18" charset="0"/>
              </a:rPr>
              <a:t>Conclusion </a:t>
            </a:r>
          </a:p>
          <a:p>
            <a:r>
              <a:rPr lang="en" altLang="zh-TW" sz="3600" b="1" dirty="0">
                <a:effectLst/>
                <a:latin typeface="Times New Roman" panose="02020603050405020304" pitchFamily="18" charset="0"/>
                <a:cs typeface="Times New Roman" panose="02020603050405020304" pitchFamily="18" charset="0"/>
              </a:rPr>
              <a:t> </a:t>
            </a:r>
            <a:endParaRPr kumimoji="1" lang="zh-TW" altLang="en-US" sz="3600" dirty="0"/>
          </a:p>
        </p:txBody>
      </p:sp>
      <p:sp>
        <p:nvSpPr>
          <p:cNvPr id="5" name="矩形 4">
            <a:extLst>
              <a:ext uri="{FF2B5EF4-FFF2-40B4-BE49-F238E27FC236}">
                <a16:creationId xmlns:a16="http://schemas.microsoft.com/office/drawing/2014/main" id="{2A9D0957-86FF-6016-EFAA-C796F8F4BF99}"/>
              </a:ext>
            </a:extLst>
          </p:cNvPr>
          <p:cNvSpPr/>
          <p:nvPr/>
        </p:nvSpPr>
        <p:spPr>
          <a:xfrm>
            <a:off x="3836534" y="2445171"/>
            <a:ext cx="5186034" cy="684809"/>
          </a:xfrm>
          <a:prstGeom prst="rect">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1263585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B188A72-020B-C8C2-8B53-DE0F034381E5}"/>
              </a:ext>
            </a:extLst>
          </p:cNvPr>
          <p:cNvSpPr txBox="1"/>
          <p:nvPr/>
        </p:nvSpPr>
        <p:spPr>
          <a:xfrm>
            <a:off x="364670" y="233363"/>
            <a:ext cx="2390398" cy="646331"/>
          </a:xfrm>
          <a:prstGeom prst="rect">
            <a:avLst/>
          </a:prstGeom>
          <a:noFill/>
        </p:spPr>
        <p:txBody>
          <a:bodyPr wrap="none" rtlCol="0">
            <a:spAutoFit/>
          </a:bodyPr>
          <a:lstStyle/>
          <a:p>
            <a:r>
              <a:rPr lang="en" altLang="zh-TW" sz="3600" b="1">
                <a:effectLst/>
                <a:latin typeface="Times New Roman" panose="02020603050405020304" pitchFamily="18" charset="0"/>
                <a:cs typeface="Times New Roman" panose="02020603050405020304" pitchFamily="18" charset="0"/>
              </a:rPr>
              <a:t>Conclusion</a:t>
            </a:r>
            <a:endParaRPr lang="en" altLang="zh-TW" sz="3600" b="1" dirty="0">
              <a:effectLst/>
              <a:latin typeface="Times New Roman" panose="02020603050405020304" pitchFamily="18" charset="0"/>
              <a:cs typeface="Times New Roman" panose="02020603050405020304" pitchFamily="18" charset="0"/>
            </a:endParaRPr>
          </a:p>
        </p:txBody>
      </p:sp>
      <p:sp>
        <p:nvSpPr>
          <p:cNvPr id="2" name="文字方塊 1">
            <a:extLst>
              <a:ext uri="{FF2B5EF4-FFF2-40B4-BE49-F238E27FC236}">
                <a16:creationId xmlns:a16="http://schemas.microsoft.com/office/drawing/2014/main" id="{E253DB6A-233D-E9AA-92CC-85E694B85D0F}"/>
              </a:ext>
            </a:extLst>
          </p:cNvPr>
          <p:cNvSpPr txBox="1"/>
          <p:nvPr/>
        </p:nvSpPr>
        <p:spPr>
          <a:xfrm>
            <a:off x="1559869" y="1510503"/>
            <a:ext cx="6964727" cy="646331"/>
          </a:xfrm>
          <a:prstGeom prst="rect">
            <a:avLst/>
          </a:prstGeom>
          <a:noFill/>
        </p:spPr>
        <p:txBody>
          <a:bodyPr wrap="none" rtlCol="0">
            <a:spAutoFit/>
          </a:bodyPr>
          <a:lstStyle/>
          <a:p>
            <a:pPr marL="342900" indent="-342900">
              <a:buFont typeface="+mj-lt"/>
              <a:buAutoNum type="arabicPeriod"/>
            </a:pPr>
            <a:r>
              <a:rPr lang="en" altLang="zh-TW" sz="3600" b="1" dirty="0">
                <a:effectLst/>
                <a:latin typeface="Times New Roman" panose="02020603050405020304" pitchFamily="18" charset="0"/>
                <a:cs typeface="Times New Roman" panose="02020603050405020304" pitchFamily="18" charset="0"/>
              </a:rPr>
              <a:t> </a:t>
            </a:r>
            <a:r>
              <a:rPr kumimoji="1" lang="en" altLang="zh-TW" sz="3600" b="1" dirty="0">
                <a:latin typeface="Times New Roman" panose="02020603050405020304" pitchFamily="18" charset="0"/>
              </a:rPr>
              <a:t>MIR spectroscopy works better</a:t>
            </a:r>
            <a:r>
              <a:rPr lang="en" altLang="zh-TW" sz="3600" b="1" dirty="0">
                <a:effectLst/>
                <a:latin typeface="Times New Roman" panose="02020603050405020304" pitchFamily="18" charset="0"/>
                <a:cs typeface="Times New Roman" panose="02020603050405020304" pitchFamily="18" charset="0"/>
              </a:rPr>
              <a:t> </a:t>
            </a:r>
            <a:endParaRPr kumimoji="1" lang="zh-TW" altLang="en-US" sz="3600" dirty="0"/>
          </a:p>
        </p:txBody>
      </p:sp>
      <p:sp>
        <p:nvSpPr>
          <p:cNvPr id="3" name="文字方塊 2">
            <a:extLst>
              <a:ext uri="{FF2B5EF4-FFF2-40B4-BE49-F238E27FC236}">
                <a16:creationId xmlns:a16="http://schemas.microsoft.com/office/drawing/2014/main" id="{F163239A-1934-808A-EC3D-8F91F5F17F36}"/>
              </a:ext>
            </a:extLst>
          </p:cNvPr>
          <p:cNvSpPr txBox="1"/>
          <p:nvPr/>
        </p:nvSpPr>
        <p:spPr>
          <a:xfrm>
            <a:off x="1559869" y="2419873"/>
            <a:ext cx="10019410" cy="646331"/>
          </a:xfrm>
          <a:prstGeom prst="rect">
            <a:avLst/>
          </a:prstGeom>
          <a:noFill/>
        </p:spPr>
        <p:txBody>
          <a:bodyPr wrap="none" rtlCol="0">
            <a:spAutoFit/>
          </a:bodyPr>
          <a:lstStyle/>
          <a:p>
            <a:r>
              <a:rPr lang="en-US" altLang="zh-TW" sz="3600" b="1" dirty="0">
                <a:effectLst/>
                <a:latin typeface="Times New Roman" panose="02020603050405020304" pitchFamily="18" charset="0"/>
                <a:cs typeface="Times New Roman" panose="02020603050405020304" pitchFamily="18" charset="0"/>
              </a:rPr>
              <a:t>2.</a:t>
            </a:r>
            <a:r>
              <a:rPr lang="en" altLang="zh-TW" sz="3600" b="1" dirty="0">
                <a:effectLst/>
                <a:latin typeface="Times New Roman" panose="02020603050405020304" pitchFamily="18" charset="0"/>
                <a:cs typeface="Times New Roman" panose="02020603050405020304" pitchFamily="18" charset="0"/>
              </a:rPr>
              <a:t> </a:t>
            </a:r>
            <a:r>
              <a:rPr kumimoji="1" lang="en-US" altLang="zh-TW" sz="3600" b="1" dirty="0">
                <a:latin typeface="Times New Roman" panose="02020603050405020304" pitchFamily="18" charset="0"/>
              </a:rPr>
              <a:t>NIR+PLS</a:t>
            </a:r>
            <a:r>
              <a:rPr kumimoji="1" lang="zh-TW" altLang="en-US" sz="3600" b="1" dirty="0">
                <a:latin typeface="Times New Roman" panose="02020603050405020304" pitchFamily="18" charset="0"/>
              </a:rPr>
              <a:t> </a:t>
            </a:r>
            <a:r>
              <a:rPr kumimoji="1" lang="en-US" altLang="zh-TW" sz="3600" b="1" dirty="0">
                <a:latin typeface="Times New Roman" panose="02020603050405020304" pitchFamily="18" charset="0"/>
              </a:rPr>
              <a:t>is</a:t>
            </a:r>
            <a:r>
              <a:rPr kumimoji="1" lang="zh-TW" altLang="en-US" sz="3600" b="1" dirty="0">
                <a:latin typeface="Times New Roman" panose="02020603050405020304" pitchFamily="18" charset="0"/>
              </a:rPr>
              <a:t> </a:t>
            </a:r>
            <a:r>
              <a:rPr kumimoji="1" lang="en-US" altLang="zh-TW" sz="3600" b="1" dirty="0">
                <a:latin typeface="Times New Roman" panose="02020603050405020304" pitchFamily="18" charset="0"/>
              </a:rPr>
              <a:t>suitable</a:t>
            </a:r>
            <a:r>
              <a:rPr kumimoji="1" lang="zh-TW" altLang="en-US" sz="3600" b="1" dirty="0">
                <a:latin typeface="Times New Roman" panose="02020603050405020304" pitchFamily="18" charset="0"/>
              </a:rPr>
              <a:t> </a:t>
            </a:r>
            <a:r>
              <a:rPr kumimoji="1" lang="en-US" altLang="zh-TW" sz="3600" b="1" dirty="0">
                <a:latin typeface="Times New Roman" panose="02020603050405020304" pitchFamily="18" charset="0"/>
              </a:rPr>
              <a:t>for</a:t>
            </a:r>
            <a:r>
              <a:rPr kumimoji="1" lang="zh-TW" altLang="en-US" sz="3600" b="1" dirty="0">
                <a:latin typeface="Times New Roman" panose="02020603050405020304" pitchFamily="18" charset="0"/>
              </a:rPr>
              <a:t> </a:t>
            </a:r>
            <a:r>
              <a:rPr kumimoji="1" lang="en-US" altLang="zh-TW" sz="3600" b="1" dirty="0">
                <a:latin typeface="Times New Roman" panose="02020603050405020304" pitchFamily="18" charset="0"/>
              </a:rPr>
              <a:t>TOC</a:t>
            </a:r>
            <a:r>
              <a:rPr kumimoji="1" lang="zh-TW" altLang="en-US" sz="3600" b="1" dirty="0">
                <a:latin typeface="Times New Roman" panose="02020603050405020304" pitchFamily="18" charset="0"/>
              </a:rPr>
              <a:t> </a:t>
            </a:r>
            <a:r>
              <a:rPr kumimoji="1" lang="en-US" altLang="zh-TW" sz="3600" b="1" dirty="0">
                <a:latin typeface="Times New Roman" panose="02020603050405020304" pitchFamily="18" charset="0"/>
              </a:rPr>
              <a:t>and</a:t>
            </a:r>
            <a:r>
              <a:rPr kumimoji="1" lang="zh-TW" altLang="en-US" sz="3600" b="1" dirty="0">
                <a:latin typeface="Times New Roman" panose="02020603050405020304" pitchFamily="18" charset="0"/>
              </a:rPr>
              <a:t> </a:t>
            </a:r>
            <a:r>
              <a:rPr kumimoji="1" lang="en-US" altLang="zh-TW" sz="3600" b="1" dirty="0">
                <a:latin typeface="Times New Roman" panose="02020603050405020304" pitchFamily="18" charset="0"/>
              </a:rPr>
              <a:t>TN</a:t>
            </a:r>
            <a:r>
              <a:rPr kumimoji="1" lang="zh-TW" altLang="en-US" sz="3600" b="1" dirty="0">
                <a:latin typeface="Times New Roman" panose="02020603050405020304" pitchFamily="18" charset="0"/>
              </a:rPr>
              <a:t> </a:t>
            </a:r>
            <a:r>
              <a:rPr kumimoji="1" lang="en-US" altLang="zh-TW" sz="3600" b="1" dirty="0">
                <a:latin typeface="Times New Roman" panose="02020603050405020304" pitchFamily="18" charset="0"/>
              </a:rPr>
              <a:t>estimates</a:t>
            </a:r>
            <a:endParaRPr kumimoji="1" lang="zh-TW" altLang="en-US" sz="3600" dirty="0"/>
          </a:p>
        </p:txBody>
      </p:sp>
      <p:sp>
        <p:nvSpPr>
          <p:cNvPr id="5" name="文字方塊 4">
            <a:extLst>
              <a:ext uri="{FF2B5EF4-FFF2-40B4-BE49-F238E27FC236}">
                <a16:creationId xmlns:a16="http://schemas.microsoft.com/office/drawing/2014/main" id="{B29097C5-3725-FF71-A247-6A0AC2D46130}"/>
              </a:ext>
            </a:extLst>
          </p:cNvPr>
          <p:cNvSpPr txBox="1"/>
          <p:nvPr/>
        </p:nvSpPr>
        <p:spPr>
          <a:xfrm>
            <a:off x="1559869" y="4003289"/>
            <a:ext cx="8130816" cy="2308324"/>
          </a:xfrm>
          <a:prstGeom prst="rect">
            <a:avLst/>
          </a:prstGeom>
          <a:noFill/>
        </p:spPr>
        <p:txBody>
          <a:bodyPr wrap="none" rtlCol="0">
            <a:spAutoFit/>
          </a:bodyPr>
          <a:lstStyle/>
          <a:p>
            <a:r>
              <a:rPr lang="en-US" altLang="zh-TW" sz="3600" b="1" dirty="0">
                <a:effectLst/>
                <a:latin typeface="Times New Roman" panose="02020603050405020304" pitchFamily="18" charset="0"/>
                <a:cs typeface="Times New Roman" panose="02020603050405020304" pitchFamily="18" charset="0"/>
              </a:rPr>
              <a:t>MIR</a:t>
            </a:r>
            <a:r>
              <a:rPr lang="zh-TW" altLang="en-US" sz="3600" b="1" dirty="0">
                <a:effectLst/>
                <a:latin typeface="Times New Roman" panose="02020603050405020304" pitchFamily="18" charset="0"/>
                <a:cs typeface="Times New Roman" panose="02020603050405020304" pitchFamily="18" charset="0"/>
              </a:rPr>
              <a:t> </a:t>
            </a:r>
            <a:r>
              <a:rPr lang="en-US" altLang="zh-TW" sz="3600" b="1" dirty="0">
                <a:latin typeface="Times New Roman" panose="02020603050405020304" pitchFamily="18" charset="0"/>
                <a:cs typeface="Times New Roman" panose="02020603050405020304" pitchFamily="18" charset="0"/>
                <a:sym typeface="Wingdings" pitchFamily="2" charset="2"/>
              </a:rPr>
              <a:t></a:t>
            </a:r>
            <a:r>
              <a:rPr lang="zh-TW" altLang="en-US" sz="3600" b="1" dirty="0">
                <a:latin typeface="Times New Roman" panose="02020603050405020304" pitchFamily="18" charset="0"/>
                <a:cs typeface="Times New Roman" panose="02020603050405020304" pitchFamily="18" charset="0"/>
                <a:sym typeface="Wingdings" pitchFamily="2" charset="2"/>
              </a:rPr>
              <a:t> </a:t>
            </a:r>
            <a:r>
              <a:rPr lang="en-US" altLang="zh-TW" sz="3600" b="1" dirty="0">
                <a:latin typeface="Times New Roman" panose="02020603050405020304" pitchFamily="18" charset="0"/>
                <a:cs typeface="Times New Roman" panose="02020603050405020304" pitchFamily="18" charset="0"/>
                <a:sym typeface="Wingdings" pitchFamily="2" charset="2"/>
              </a:rPr>
              <a:t>A</a:t>
            </a:r>
            <a:r>
              <a:rPr lang="zh-TW" altLang="en-US" sz="3600" b="1" dirty="0">
                <a:latin typeface="Times New Roman" panose="02020603050405020304" pitchFamily="18" charset="0"/>
                <a:cs typeface="Times New Roman" panose="02020603050405020304" pitchFamily="18" charset="0"/>
                <a:sym typeface="Wingdings" pitchFamily="2" charset="2"/>
              </a:rPr>
              <a:t> </a:t>
            </a:r>
            <a:r>
              <a:rPr lang="en-US" altLang="zh-TW" sz="3600" b="1" dirty="0">
                <a:latin typeface="Times New Roman" panose="02020603050405020304" pitchFamily="18" charset="0"/>
                <a:cs typeface="Times New Roman" panose="02020603050405020304" pitchFamily="18" charset="0"/>
                <a:sym typeface="Wingdings" pitchFamily="2" charset="2"/>
              </a:rPr>
              <a:t>high-precision alternative tool</a:t>
            </a:r>
          </a:p>
          <a:p>
            <a:r>
              <a:rPr lang="en-US" altLang="zh-TW" sz="3600" b="1" dirty="0">
                <a:latin typeface="Times New Roman" panose="02020603050405020304" pitchFamily="18" charset="0"/>
                <a:cs typeface="Times New Roman" panose="02020603050405020304" pitchFamily="18" charset="0"/>
                <a:sym typeface="Wingdings" pitchFamily="2" charset="2"/>
              </a:rPr>
              <a:t> </a:t>
            </a:r>
            <a:endParaRPr lang="en-US" altLang="zh-TW" sz="3600" b="1" dirty="0">
              <a:effectLst/>
              <a:latin typeface="Times New Roman" panose="02020603050405020304" pitchFamily="18" charset="0"/>
              <a:cs typeface="Times New Roman" panose="02020603050405020304" pitchFamily="18" charset="0"/>
              <a:sym typeface="Wingdings" pitchFamily="2" charset="2"/>
            </a:endParaRPr>
          </a:p>
          <a:p>
            <a:r>
              <a:rPr kumimoji="1" lang="en-US" altLang="zh-TW" sz="3600" b="1" dirty="0">
                <a:latin typeface="Times New Roman" panose="02020603050405020304" pitchFamily="18" charset="0"/>
                <a:cs typeface="Times New Roman" panose="02020603050405020304" pitchFamily="18" charset="0"/>
                <a:sym typeface="Wingdings" pitchFamily="2" charset="2"/>
              </a:rPr>
              <a:t>NIR</a:t>
            </a:r>
            <a:r>
              <a:rPr kumimoji="1" lang="zh-TW" altLang="en-US" sz="3600" b="1" dirty="0">
                <a:latin typeface="Times New Roman" panose="02020603050405020304" pitchFamily="18" charset="0"/>
                <a:cs typeface="Times New Roman" panose="02020603050405020304" pitchFamily="18" charset="0"/>
                <a:sym typeface="Wingdings" pitchFamily="2" charset="2"/>
              </a:rPr>
              <a:t>  </a:t>
            </a:r>
            <a:r>
              <a:rPr kumimoji="1" lang="en-US" altLang="zh-TW" sz="3600" b="1" dirty="0">
                <a:latin typeface="Times New Roman" panose="02020603050405020304" pitchFamily="18" charset="0"/>
                <a:cs typeface="Times New Roman" panose="02020603050405020304" pitchFamily="18" charset="0"/>
                <a:sym typeface="Wingdings" pitchFamily="2" charset="2"/>
              </a:rPr>
              <a:t></a:t>
            </a:r>
            <a:r>
              <a:rPr kumimoji="1" lang="zh-TW" altLang="en-US" sz="3600" b="1" dirty="0">
                <a:latin typeface="Times New Roman" panose="02020603050405020304" pitchFamily="18" charset="0"/>
                <a:cs typeface="Times New Roman" panose="02020603050405020304" pitchFamily="18" charset="0"/>
                <a:sym typeface="Wingdings" pitchFamily="2" charset="2"/>
              </a:rPr>
              <a:t> </a:t>
            </a:r>
            <a:r>
              <a:rPr kumimoji="1" lang="en-US" altLang="zh-TW" sz="3600" b="1" dirty="0">
                <a:latin typeface="Times New Roman" panose="02020603050405020304" pitchFamily="18" charset="0"/>
                <a:cs typeface="Times New Roman" panose="02020603050405020304" pitchFamily="18" charset="0"/>
                <a:sym typeface="Wingdings" pitchFamily="2" charset="2"/>
              </a:rPr>
              <a:t>A</a:t>
            </a:r>
            <a:r>
              <a:rPr kumimoji="1" lang="zh-TW" altLang="en-US" sz="3600" b="1" dirty="0">
                <a:latin typeface="Times New Roman" panose="02020603050405020304" pitchFamily="18" charset="0"/>
                <a:cs typeface="Times New Roman" panose="02020603050405020304" pitchFamily="18" charset="0"/>
                <a:sym typeface="Wingdings" pitchFamily="2" charset="2"/>
              </a:rPr>
              <a:t> </a:t>
            </a:r>
            <a:r>
              <a:rPr kumimoji="1" lang="en" altLang="zh-TW" sz="3600" b="1" dirty="0">
                <a:latin typeface="Times New Roman" panose="02020603050405020304" pitchFamily="18" charset="0"/>
                <a:cs typeface="Times New Roman" panose="02020603050405020304" pitchFamily="18" charset="0"/>
                <a:sym typeface="Wingdings" pitchFamily="2" charset="2"/>
              </a:rPr>
              <a:t>rapid screening technique </a:t>
            </a:r>
          </a:p>
          <a:p>
            <a:endParaRPr kumimoji="1" lang="zh-TW" altLang="en-US" sz="3600" dirty="0"/>
          </a:p>
        </p:txBody>
      </p:sp>
    </p:spTree>
    <p:extLst>
      <p:ext uri="{BB962C8B-B14F-4D97-AF65-F5344CB8AC3E}">
        <p14:creationId xmlns:p14="http://schemas.microsoft.com/office/powerpoint/2010/main" val="411737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B188A72-020B-C8C2-8B53-DE0F034381E5}"/>
              </a:ext>
            </a:extLst>
          </p:cNvPr>
          <p:cNvSpPr txBox="1"/>
          <p:nvPr/>
        </p:nvSpPr>
        <p:spPr>
          <a:xfrm>
            <a:off x="364670" y="233363"/>
            <a:ext cx="6216445" cy="646331"/>
          </a:xfrm>
          <a:prstGeom prst="rect">
            <a:avLst/>
          </a:prstGeom>
          <a:noFill/>
        </p:spPr>
        <p:txBody>
          <a:bodyPr wrap="none" rtlCol="0">
            <a:spAutoFit/>
          </a:bodyPr>
          <a:lstStyle/>
          <a:p>
            <a:r>
              <a:rPr lang="en" altLang="zh-TW" sz="3600" b="1" dirty="0">
                <a:effectLst/>
                <a:latin typeface="Times New Roman" panose="02020603050405020304" pitchFamily="18" charset="0"/>
                <a:cs typeface="Times New Roman" panose="02020603050405020304" pitchFamily="18" charset="0"/>
              </a:rPr>
              <a:t>Introduction – Data Collection</a:t>
            </a:r>
          </a:p>
        </p:txBody>
      </p:sp>
      <p:sp>
        <p:nvSpPr>
          <p:cNvPr id="7" name="文字方塊 6">
            <a:extLst>
              <a:ext uri="{FF2B5EF4-FFF2-40B4-BE49-F238E27FC236}">
                <a16:creationId xmlns:a16="http://schemas.microsoft.com/office/drawing/2014/main" id="{245986C0-2288-CF27-54E9-9923348692EF}"/>
              </a:ext>
            </a:extLst>
          </p:cNvPr>
          <p:cNvSpPr txBox="1"/>
          <p:nvPr/>
        </p:nvSpPr>
        <p:spPr>
          <a:xfrm>
            <a:off x="100219" y="1655893"/>
            <a:ext cx="5239036" cy="4154984"/>
          </a:xfrm>
          <a:prstGeom prst="rect">
            <a:avLst/>
          </a:prstGeom>
          <a:noFill/>
        </p:spPr>
        <p:txBody>
          <a:bodyPr wrap="square" rtlCol="0">
            <a:spAutoFit/>
          </a:bodyPr>
          <a:lstStyle/>
          <a:p>
            <a:r>
              <a:rPr lang="en-US" altLang="zh-TW" sz="2400" b="1" dirty="0">
                <a:latin typeface="Times New Roman" panose="02020603050405020304" pitchFamily="18" charset="0"/>
                <a:cs typeface="Times New Roman" panose="02020603050405020304" pitchFamily="18" charset="0"/>
              </a:rPr>
              <a:t>Soil samples:</a:t>
            </a:r>
          </a:p>
          <a:p>
            <a:endParaRPr lang="en-US" altLang="zh-TW" sz="2400" b="1" dirty="0">
              <a:latin typeface="Times New Roman" panose="02020603050405020304" pitchFamily="18" charset="0"/>
              <a:cs typeface="Times New Roman" panose="02020603050405020304" pitchFamily="18" charset="0"/>
            </a:endParaRPr>
          </a:p>
          <a:p>
            <a:pPr marL="342900" indent="-342900">
              <a:buFont typeface="Wingdings" pitchFamily="2" charset="2"/>
              <a:buChar char="Ø"/>
            </a:pPr>
            <a:r>
              <a:rPr lang="en-US" altLang="zh-TW" sz="2400" b="1" dirty="0">
                <a:latin typeface="Times New Roman" panose="02020603050405020304" pitchFamily="18" charset="0"/>
                <a:cs typeface="Times New Roman" panose="02020603050405020304" pitchFamily="18" charset="0"/>
              </a:rPr>
              <a:t>27 sites across Alaska and one </a:t>
            </a:r>
            <a:br>
              <a:rPr lang="en-US" altLang="zh-TW" sz="2400" b="1" dirty="0">
                <a:latin typeface="Times New Roman" panose="02020603050405020304" pitchFamily="18" charset="0"/>
                <a:cs typeface="Times New Roman" panose="02020603050405020304" pitchFamily="18" charset="0"/>
              </a:rPr>
            </a:br>
            <a:endParaRPr lang="en-US" altLang="zh-TW" sz="2400" b="1" dirty="0">
              <a:latin typeface="Times New Roman" panose="02020603050405020304" pitchFamily="18" charset="0"/>
              <a:cs typeface="Times New Roman" panose="02020603050405020304" pitchFamily="18" charset="0"/>
            </a:endParaRPr>
          </a:p>
          <a:p>
            <a:pPr marL="342900" indent="-342900">
              <a:buFont typeface="Wingdings" pitchFamily="2" charset="2"/>
              <a:buChar char="Ø"/>
            </a:pPr>
            <a:r>
              <a:rPr lang="en-US" altLang="zh-TW" sz="2400" b="1" dirty="0">
                <a:latin typeface="Times New Roman" panose="02020603050405020304" pitchFamily="18" charset="0"/>
                <a:cs typeface="Times New Roman" panose="02020603050405020304" pitchFamily="18" charset="0"/>
              </a:rPr>
              <a:t>Sampled From 1981 ~ 2008</a:t>
            </a:r>
            <a:br>
              <a:rPr lang="en-US" altLang="zh-TW" sz="2400" b="1" dirty="0">
                <a:latin typeface="Times New Roman" panose="02020603050405020304" pitchFamily="18" charset="0"/>
                <a:cs typeface="Times New Roman" panose="02020603050405020304" pitchFamily="18" charset="0"/>
              </a:rPr>
            </a:br>
            <a:endParaRPr lang="en-US" altLang="zh-TW" sz="2400" b="1" dirty="0">
              <a:latin typeface="Times New Roman" panose="02020603050405020304" pitchFamily="18" charset="0"/>
              <a:cs typeface="Times New Roman" panose="02020603050405020304" pitchFamily="18" charset="0"/>
            </a:endParaRPr>
          </a:p>
          <a:p>
            <a:pPr marL="342900" indent="-342900">
              <a:buFont typeface="Wingdings" pitchFamily="2" charset="2"/>
              <a:buChar char="Ø"/>
            </a:pPr>
            <a:r>
              <a:rPr lang="en-US" altLang="zh-TW" sz="2400" b="1" dirty="0">
                <a:latin typeface="Times New Roman" panose="02020603050405020304" pitchFamily="18" charset="0"/>
                <a:cs typeface="Times New Roman" panose="02020603050405020304" pitchFamily="18" charset="0"/>
              </a:rPr>
              <a:t>Total : 119 Samples</a:t>
            </a:r>
          </a:p>
          <a:p>
            <a:pPr marL="676275" lvl="1" indent="-344488">
              <a:buFont typeface="Wingdings" pitchFamily="2" charset="2"/>
              <a:buChar char="Ø"/>
            </a:pPr>
            <a:r>
              <a:rPr lang="en" altLang="zh-TW" sz="2400" b="1" dirty="0">
                <a:latin typeface="Times New Roman" panose="02020603050405020304" pitchFamily="18" charset="0"/>
                <a:cs typeface="Times New Roman" panose="02020603050405020304" pitchFamily="18" charset="0"/>
              </a:rPr>
              <a:t>Those samples were selected from this archive to provide a wide range of site and soil characteristics for this study.</a:t>
            </a:r>
          </a:p>
        </p:txBody>
      </p:sp>
      <p:pic>
        <p:nvPicPr>
          <p:cNvPr id="12" name="圖片 11" descr="一張含有 圖表 的圖片&#10;&#10;自動產生的描述">
            <a:extLst>
              <a:ext uri="{FF2B5EF4-FFF2-40B4-BE49-F238E27FC236}">
                <a16:creationId xmlns:a16="http://schemas.microsoft.com/office/drawing/2014/main" id="{C57D8394-8441-2DBE-09E4-E2FB3F688E7C}"/>
              </a:ext>
            </a:extLst>
          </p:cNvPr>
          <p:cNvPicPr>
            <a:picLocks noChangeAspect="1"/>
          </p:cNvPicPr>
          <p:nvPr/>
        </p:nvPicPr>
        <p:blipFill>
          <a:blip r:embed="rId3"/>
          <a:stretch>
            <a:fillRect/>
          </a:stretch>
        </p:blipFill>
        <p:spPr>
          <a:xfrm>
            <a:off x="4736015" y="879694"/>
            <a:ext cx="7455985" cy="5491737"/>
          </a:xfrm>
          <a:prstGeom prst="rect">
            <a:avLst/>
          </a:prstGeom>
        </p:spPr>
      </p:pic>
    </p:spTree>
    <p:extLst>
      <p:ext uri="{BB962C8B-B14F-4D97-AF65-F5344CB8AC3E}">
        <p14:creationId xmlns:p14="http://schemas.microsoft.com/office/powerpoint/2010/main" val="811512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B188A72-020B-C8C2-8B53-DE0F034381E5}"/>
              </a:ext>
            </a:extLst>
          </p:cNvPr>
          <p:cNvSpPr txBox="1"/>
          <p:nvPr/>
        </p:nvSpPr>
        <p:spPr>
          <a:xfrm>
            <a:off x="364670" y="233363"/>
            <a:ext cx="6216445" cy="646331"/>
          </a:xfrm>
          <a:prstGeom prst="rect">
            <a:avLst/>
          </a:prstGeom>
          <a:noFill/>
        </p:spPr>
        <p:txBody>
          <a:bodyPr wrap="none" rtlCol="0">
            <a:spAutoFit/>
          </a:bodyPr>
          <a:lstStyle/>
          <a:p>
            <a:r>
              <a:rPr lang="en" altLang="zh-TW" sz="3600" b="1" dirty="0">
                <a:effectLst/>
                <a:latin typeface="Times New Roman" panose="02020603050405020304" pitchFamily="18" charset="0"/>
                <a:cs typeface="Times New Roman" panose="02020603050405020304" pitchFamily="18" charset="0"/>
              </a:rPr>
              <a:t>Introduction – Data Collection</a:t>
            </a:r>
          </a:p>
        </p:txBody>
      </p:sp>
      <p:sp>
        <p:nvSpPr>
          <p:cNvPr id="7" name="文字方塊 6">
            <a:extLst>
              <a:ext uri="{FF2B5EF4-FFF2-40B4-BE49-F238E27FC236}">
                <a16:creationId xmlns:a16="http://schemas.microsoft.com/office/drawing/2014/main" id="{245986C0-2288-CF27-54E9-9923348692EF}"/>
              </a:ext>
            </a:extLst>
          </p:cNvPr>
          <p:cNvSpPr txBox="1"/>
          <p:nvPr/>
        </p:nvSpPr>
        <p:spPr>
          <a:xfrm>
            <a:off x="100219" y="962556"/>
            <a:ext cx="11756835" cy="4154984"/>
          </a:xfrm>
          <a:prstGeom prst="rect">
            <a:avLst/>
          </a:prstGeom>
          <a:noFill/>
        </p:spPr>
        <p:txBody>
          <a:bodyPr wrap="square" rtlCol="0">
            <a:spAutoFit/>
          </a:bodyPr>
          <a:lstStyle/>
          <a:p>
            <a:r>
              <a:rPr lang="en-US" altLang="zh-TW" sz="2400" b="1" dirty="0">
                <a:latin typeface="Times New Roman" panose="02020603050405020304" pitchFamily="18" charset="0"/>
                <a:cs typeface="Times New Roman" panose="02020603050405020304" pitchFamily="18" charset="0"/>
              </a:rPr>
              <a:t>Soil samples:</a:t>
            </a:r>
          </a:p>
          <a:p>
            <a:endParaRPr lang="en-US" altLang="zh-TW" sz="2400" b="1" dirty="0">
              <a:latin typeface="Times New Roman" panose="02020603050405020304" pitchFamily="18" charset="0"/>
              <a:cs typeface="Times New Roman" panose="02020603050405020304" pitchFamily="18" charset="0"/>
            </a:endParaRPr>
          </a:p>
          <a:p>
            <a:pPr marL="342900" indent="-342900">
              <a:buFont typeface="Wingdings" pitchFamily="2" charset="2"/>
              <a:buChar char="Ø"/>
            </a:pPr>
            <a:r>
              <a:rPr lang="en-US" altLang="zh-TW" sz="2400" b="1" dirty="0">
                <a:latin typeface="Times New Roman" panose="02020603050405020304" pitchFamily="18" charset="0"/>
                <a:cs typeface="Times New Roman" panose="02020603050405020304" pitchFamily="18" charset="0"/>
              </a:rPr>
              <a:t>From 27 sites across Alaska</a:t>
            </a:r>
            <a:br>
              <a:rPr lang="en-US" altLang="zh-TW" sz="2400" b="1" dirty="0">
                <a:latin typeface="Times New Roman" panose="02020603050405020304" pitchFamily="18" charset="0"/>
                <a:cs typeface="Times New Roman" panose="02020603050405020304" pitchFamily="18" charset="0"/>
              </a:rPr>
            </a:br>
            <a:endParaRPr lang="en-US" altLang="zh-TW" sz="2400" b="1" dirty="0">
              <a:latin typeface="Times New Roman" panose="02020603050405020304" pitchFamily="18" charset="0"/>
              <a:cs typeface="Times New Roman" panose="02020603050405020304" pitchFamily="18" charset="0"/>
            </a:endParaRPr>
          </a:p>
          <a:p>
            <a:pPr marL="342900" indent="-342900">
              <a:buFont typeface="Wingdings" pitchFamily="2" charset="2"/>
              <a:buChar char="Ø"/>
            </a:pPr>
            <a:r>
              <a:rPr lang="en-US" altLang="zh-TW" sz="2400" b="1" dirty="0">
                <a:latin typeface="Times New Roman" panose="02020603050405020304" pitchFamily="18" charset="0"/>
                <a:cs typeface="Times New Roman" panose="02020603050405020304" pitchFamily="18" charset="0"/>
              </a:rPr>
              <a:t>Sampled From 1981 ~ 2008</a:t>
            </a:r>
            <a:br>
              <a:rPr lang="en-US" altLang="zh-TW" sz="2400" b="1" dirty="0">
                <a:latin typeface="Times New Roman" panose="02020603050405020304" pitchFamily="18" charset="0"/>
                <a:cs typeface="Times New Roman" panose="02020603050405020304" pitchFamily="18" charset="0"/>
              </a:rPr>
            </a:br>
            <a:endParaRPr lang="en-US" altLang="zh-TW" sz="2400" b="1" dirty="0">
              <a:latin typeface="Times New Roman" panose="02020603050405020304" pitchFamily="18" charset="0"/>
              <a:cs typeface="Times New Roman" panose="02020603050405020304" pitchFamily="18" charset="0"/>
            </a:endParaRPr>
          </a:p>
          <a:p>
            <a:pPr marL="342900" indent="-342900">
              <a:buFont typeface="Wingdings" pitchFamily="2" charset="2"/>
              <a:buChar char="Ø"/>
            </a:pPr>
            <a:r>
              <a:rPr lang="en-US" altLang="zh-TW" sz="2400" b="1" dirty="0">
                <a:latin typeface="Times New Roman" panose="02020603050405020304" pitchFamily="18" charset="0"/>
                <a:cs typeface="Times New Roman" panose="02020603050405020304" pitchFamily="18" charset="0"/>
              </a:rPr>
              <a:t>Total : 119 Samples</a:t>
            </a:r>
            <a:br>
              <a:rPr lang="en" altLang="zh-TW" sz="2400" b="1" dirty="0">
                <a:latin typeface="Times New Roman" panose="02020603050405020304" pitchFamily="18" charset="0"/>
                <a:cs typeface="Times New Roman" panose="02020603050405020304" pitchFamily="18" charset="0"/>
              </a:rPr>
            </a:br>
            <a:endParaRPr lang="en" altLang="zh-TW" sz="2400" b="1" dirty="0">
              <a:latin typeface="Times New Roman" panose="02020603050405020304" pitchFamily="18" charset="0"/>
              <a:cs typeface="Times New Roman" panose="02020603050405020304" pitchFamily="18" charset="0"/>
            </a:endParaRPr>
          </a:p>
          <a:p>
            <a:pPr marL="342900" indent="-342900">
              <a:buFont typeface="Wingdings" pitchFamily="2" charset="2"/>
              <a:buChar char="Ø"/>
            </a:pPr>
            <a:r>
              <a:rPr lang="en" altLang="zh-TW" sz="2400" b="1" dirty="0">
                <a:latin typeface="Times New Roman" panose="02020603050405020304" pitchFamily="18" charset="0"/>
                <a:cs typeface="Times New Roman" panose="02020603050405020304" pitchFamily="18" charset="0"/>
              </a:rPr>
              <a:t>The same soil samples were used by </a:t>
            </a:r>
            <a:r>
              <a:rPr lang="en" altLang="zh-TW" sz="2400" b="1" dirty="0" err="1">
                <a:latin typeface="Times New Roman" panose="02020603050405020304" pitchFamily="18" charset="0"/>
                <a:cs typeface="Times New Roman" panose="02020603050405020304" pitchFamily="18" charset="0"/>
              </a:rPr>
              <a:t>Matamala</a:t>
            </a:r>
            <a:r>
              <a:rPr lang="en" altLang="zh-TW" sz="2400" b="1" dirty="0">
                <a:latin typeface="Times New Roman" panose="02020603050405020304" pitchFamily="18" charset="0"/>
                <a:cs typeface="Times New Roman" panose="02020603050405020304" pitchFamily="18" charset="0"/>
              </a:rPr>
              <a:t> et al. (2017)</a:t>
            </a:r>
          </a:p>
          <a:p>
            <a:pPr marL="800100" lvl="1" indent="-342900">
              <a:buFont typeface="Wingdings" pitchFamily="2" charset="2"/>
              <a:buChar char="Ø"/>
            </a:pPr>
            <a:r>
              <a:rPr lang="en" altLang="zh-TW" sz="2400" b="1" dirty="0">
                <a:latin typeface="Times New Roman" panose="02020603050405020304" pitchFamily="18" charset="0"/>
                <a:cs typeface="Times New Roman" panose="02020603050405020304" pitchFamily="18" charset="0"/>
              </a:rPr>
              <a:t>To evaluate the usefulness of MIR spectroscopy for characterizing the properties of northern cold-region soils. </a:t>
            </a:r>
          </a:p>
        </p:txBody>
      </p:sp>
      <p:sp>
        <p:nvSpPr>
          <p:cNvPr id="2" name="框架 1">
            <a:extLst>
              <a:ext uri="{FF2B5EF4-FFF2-40B4-BE49-F238E27FC236}">
                <a16:creationId xmlns:a16="http://schemas.microsoft.com/office/drawing/2014/main" id="{01E17803-541A-15A0-B699-2DA45460B8F6}"/>
              </a:ext>
            </a:extLst>
          </p:cNvPr>
          <p:cNvSpPr/>
          <p:nvPr/>
        </p:nvSpPr>
        <p:spPr>
          <a:xfrm>
            <a:off x="100219" y="3749973"/>
            <a:ext cx="11566264" cy="1534511"/>
          </a:xfrm>
          <a:prstGeom prst="frame">
            <a:avLst>
              <a:gd name="adj1" fmla="val 49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tx1"/>
              </a:solidFill>
            </a:endParaRPr>
          </a:p>
        </p:txBody>
      </p:sp>
      <p:sp>
        <p:nvSpPr>
          <p:cNvPr id="3" name="文字方塊 2">
            <a:extLst>
              <a:ext uri="{FF2B5EF4-FFF2-40B4-BE49-F238E27FC236}">
                <a16:creationId xmlns:a16="http://schemas.microsoft.com/office/drawing/2014/main" id="{85C46A5F-6B94-011B-7B54-4A9451528EC7}"/>
              </a:ext>
            </a:extLst>
          </p:cNvPr>
          <p:cNvSpPr txBox="1"/>
          <p:nvPr/>
        </p:nvSpPr>
        <p:spPr>
          <a:xfrm>
            <a:off x="100219" y="5934670"/>
            <a:ext cx="11114320" cy="923330"/>
          </a:xfrm>
          <a:prstGeom prst="rect">
            <a:avLst/>
          </a:prstGeom>
          <a:noFill/>
        </p:spPr>
        <p:txBody>
          <a:bodyPr wrap="square" rtlCol="0">
            <a:spAutoFit/>
          </a:bodyPr>
          <a:lstStyle/>
          <a:p>
            <a:r>
              <a:rPr lang="en" altLang="zh-TW" sz="1800" dirty="0" err="1">
                <a:effectLst/>
                <a:latin typeface="CharisSIL"/>
              </a:rPr>
              <a:t>Matamala</a:t>
            </a:r>
            <a:r>
              <a:rPr lang="en" altLang="zh-TW" sz="1800" dirty="0">
                <a:effectLst/>
                <a:latin typeface="CharisSIL"/>
              </a:rPr>
              <a:t>, R., </a:t>
            </a:r>
            <a:r>
              <a:rPr lang="en" altLang="zh-TW" sz="1800" dirty="0" err="1">
                <a:effectLst/>
                <a:latin typeface="CharisSIL"/>
              </a:rPr>
              <a:t>Caldero</a:t>
            </a:r>
            <a:r>
              <a:rPr lang="en" altLang="zh-TW" sz="1800" dirty="0">
                <a:effectLst/>
                <a:latin typeface="TeX_CM_Roman"/>
              </a:rPr>
              <a:t> ́</a:t>
            </a:r>
            <a:r>
              <a:rPr lang="en" altLang="zh-TW" sz="1800" dirty="0">
                <a:effectLst/>
                <a:latin typeface="CharisSIL"/>
              </a:rPr>
              <a:t>n, F.J., Jastrow, J.D., Fan, Z., Hofmann, S.M., Michaelson, G.J., Mishra, U., Ping, C.L., 2017. Influence of site and soil properties on the DRIFT spectra of northern cold-region soils. </a:t>
            </a:r>
            <a:r>
              <a:rPr lang="en" altLang="zh-TW" sz="1800" dirty="0" err="1">
                <a:effectLst/>
                <a:latin typeface="CharisSIL"/>
              </a:rPr>
              <a:t>Geoderma</a:t>
            </a:r>
            <a:r>
              <a:rPr lang="en" altLang="zh-TW" sz="1800" dirty="0">
                <a:effectLst/>
                <a:latin typeface="CharisSIL"/>
              </a:rPr>
              <a:t> 305, 80</a:t>
            </a:r>
            <a:r>
              <a:rPr lang="en" altLang="zh-TW" sz="1800" dirty="0">
                <a:effectLst/>
                <a:latin typeface="STIX" panose="02020603050405020304" pitchFamily="18" charset="0"/>
              </a:rPr>
              <a:t>–</a:t>
            </a:r>
            <a:r>
              <a:rPr lang="en" altLang="zh-TW" sz="1800" dirty="0">
                <a:effectLst/>
                <a:latin typeface="CharisSIL"/>
              </a:rPr>
              <a:t>91. </a:t>
            </a:r>
            <a:r>
              <a:rPr lang="en" altLang="zh-TW" sz="1800" dirty="0">
                <a:solidFill>
                  <a:srgbClr val="2196D1"/>
                </a:solidFill>
                <a:effectLst/>
                <a:latin typeface="CharisSIL"/>
              </a:rPr>
              <a:t>https://</a:t>
            </a:r>
            <a:r>
              <a:rPr lang="en" altLang="zh-TW" sz="1800" dirty="0" err="1">
                <a:solidFill>
                  <a:srgbClr val="2196D1"/>
                </a:solidFill>
                <a:effectLst/>
                <a:latin typeface="CharisSIL"/>
              </a:rPr>
              <a:t>doi.org</a:t>
            </a:r>
            <a:r>
              <a:rPr lang="en" altLang="zh-TW" sz="1800" dirty="0">
                <a:solidFill>
                  <a:srgbClr val="2196D1"/>
                </a:solidFill>
                <a:effectLst/>
                <a:latin typeface="CharisSIL"/>
              </a:rPr>
              <a:t>/ 10.1016/j.geoderma.2017.05.014</a:t>
            </a:r>
            <a:r>
              <a:rPr lang="en" altLang="zh-TW" sz="1800" dirty="0">
                <a:effectLst/>
                <a:latin typeface="CharisSIL"/>
              </a:rPr>
              <a:t>. </a:t>
            </a:r>
            <a:endParaRPr lang="en" altLang="zh-TW" dirty="0"/>
          </a:p>
        </p:txBody>
      </p:sp>
    </p:spTree>
    <p:extLst>
      <p:ext uri="{BB962C8B-B14F-4D97-AF65-F5344CB8AC3E}">
        <p14:creationId xmlns:p14="http://schemas.microsoft.com/office/powerpoint/2010/main" val="4150307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B188A72-020B-C8C2-8B53-DE0F034381E5}"/>
              </a:ext>
            </a:extLst>
          </p:cNvPr>
          <p:cNvSpPr txBox="1"/>
          <p:nvPr/>
        </p:nvSpPr>
        <p:spPr>
          <a:xfrm>
            <a:off x="364670" y="233363"/>
            <a:ext cx="10618640" cy="646331"/>
          </a:xfrm>
          <a:prstGeom prst="rect">
            <a:avLst/>
          </a:prstGeom>
          <a:noFill/>
        </p:spPr>
        <p:txBody>
          <a:bodyPr wrap="square" rtlCol="0">
            <a:spAutoFit/>
          </a:bodyPr>
          <a:lstStyle/>
          <a:p>
            <a:r>
              <a:rPr lang="en" altLang="zh-TW" sz="3600" b="1" dirty="0">
                <a:effectLst/>
                <a:latin typeface="Times New Roman" panose="02020603050405020304" pitchFamily="18" charset="0"/>
                <a:cs typeface="Times New Roman" panose="02020603050405020304" pitchFamily="18" charset="0"/>
              </a:rPr>
              <a:t>Introduction-Models</a:t>
            </a:r>
          </a:p>
        </p:txBody>
      </p:sp>
      <p:sp>
        <p:nvSpPr>
          <p:cNvPr id="18" name="文字方塊 17">
            <a:extLst>
              <a:ext uri="{FF2B5EF4-FFF2-40B4-BE49-F238E27FC236}">
                <a16:creationId xmlns:a16="http://schemas.microsoft.com/office/drawing/2014/main" id="{5166E098-0356-5DDA-B0A2-A3FADAF1A41C}"/>
              </a:ext>
            </a:extLst>
          </p:cNvPr>
          <p:cNvSpPr txBox="1"/>
          <p:nvPr/>
        </p:nvSpPr>
        <p:spPr>
          <a:xfrm>
            <a:off x="1415703" y="879694"/>
            <a:ext cx="10912931" cy="5565947"/>
          </a:xfrm>
          <a:prstGeom prst="rect">
            <a:avLst/>
          </a:prstGeom>
          <a:noFill/>
        </p:spPr>
        <p:txBody>
          <a:bodyPr wrap="square" rtlCol="0">
            <a:spAutoFit/>
          </a:bodyPr>
          <a:lstStyle/>
          <a:p>
            <a:pPr>
              <a:lnSpc>
                <a:spcPct val="150000"/>
              </a:lnSpc>
            </a:pPr>
            <a:r>
              <a:rPr lang="en" altLang="zh-TW" sz="2400" b="1" dirty="0">
                <a:latin typeface="Times New Roman" panose="02020603050405020304" pitchFamily="18" charset="0"/>
                <a:cs typeface="Times New Roman" panose="02020603050405020304" pitchFamily="18" charset="0"/>
              </a:rPr>
              <a:t>Various machine learning (ML) algorithms are used to build </a:t>
            </a:r>
          </a:p>
          <a:p>
            <a:pPr>
              <a:lnSpc>
                <a:spcPct val="150000"/>
              </a:lnSpc>
            </a:pPr>
            <a:r>
              <a:rPr lang="en" altLang="zh-TW" sz="2400" b="1" dirty="0">
                <a:latin typeface="Times New Roman" panose="02020603050405020304" pitchFamily="18" charset="0"/>
                <a:cs typeface="Times New Roman" panose="02020603050405020304" pitchFamily="18" charset="0"/>
              </a:rPr>
              <a:t>spectroscopic models:</a:t>
            </a:r>
          </a:p>
          <a:p>
            <a:pPr marL="457200" indent="-457200">
              <a:lnSpc>
                <a:spcPct val="150000"/>
              </a:lnSpc>
              <a:buFont typeface="+mj-lt"/>
              <a:buAutoNum type="arabicPeriod"/>
            </a:pPr>
            <a:r>
              <a:rPr lang="en" altLang="zh-TW" sz="2400" b="1" dirty="0">
                <a:latin typeface="Times New Roman" panose="02020603050405020304" pitchFamily="18" charset="0"/>
                <a:cs typeface="Times New Roman" panose="02020603050405020304" pitchFamily="18" charset="0"/>
              </a:rPr>
              <a:t>PLS</a:t>
            </a:r>
            <a:br>
              <a:rPr lang="en" altLang="zh-TW" sz="2400" b="1" dirty="0">
                <a:latin typeface="Times New Roman" panose="02020603050405020304" pitchFamily="18" charset="0"/>
                <a:cs typeface="Times New Roman" panose="02020603050405020304" pitchFamily="18" charset="0"/>
              </a:rPr>
            </a:br>
            <a:br>
              <a:rPr lang="en" altLang="zh-TW" sz="2400" b="1" dirty="0">
                <a:latin typeface="Times New Roman" panose="02020603050405020304" pitchFamily="18" charset="0"/>
                <a:cs typeface="Times New Roman" panose="02020603050405020304" pitchFamily="18" charset="0"/>
              </a:rPr>
            </a:br>
            <a:br>
              <a:rPr lang="en" altLang="zh-TW" sz="2400" b="1" dirty="0">
                <a:latin typeface="Times New Roman" panose="02020603050405020304" pitchFamily="18" charset="0"/>
                <a:cs typeface="Times New Roman" panose="02020603050405020304" pitchFamily="18" charset="0"/>
              </a:rPr>
            </a:br>
            <a:endParaRPr lang="en" altLang="zh-TW" sz="2400" b="1"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endParaRPr lang="en" altLang="zh-TW" sz="2400" b="1"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 altLang="zh-TW" sz="2400" b="1" dirty="0">
                <a:latin typeface="Times New Roman" panose="02020603050405020304" pitchFamily="18" charset="0"/>
                <a:cs typeface="Times New Roman" panose="02020603050405020304" pitchFamily="18" charset="0"/>
              </a:rPr>
              <a:t>SVM</a:t>
            </a:r>
          </a:p>
          <a:p>
            <a:pPr marL="457200" indent="-457200">
              <a:lnSpc>
                <a:spcPct val="150000"/>
              </a:lnSpc>
              <a:buFont typeface="+mj-lt"/>
              <a:buAutoNum type="arabicPeriod"/>
            </a:pPr>
            <a:r>
              <a:rPr lang="en" altLang="zh-TW" sz="2400" b="1" dirty="0">
                <a:latin typeface="Times New Roman" panose="02020603050405020304" pitchFamily="18" charset="0"/>
                <a:cs typeface="Times New Roman" panose="02020603050405020304" pitchFamily="18" charset="0"/>
              </a:rPr>
              <a:t>RF</a:t>
            </a:r>
          </a:p>
          <a:p>
            <a:pPr marL="457200" indent="-457200">
              <a:lnSpc>
                <a:spcPct val="150000"/>
              </a:lnSpc>
              <a:buFont typeface="+mj-lt"/>
              <a:buAutoNum type="arabicPeriod"/>
            </a:pPr>
            <a:r>
              <a:rPr lang="en" altLang="zh-TW" sz="2400" b="1" dirty="0">
                <a:latin typeface="Times New Roman" panose="02020603050405020304" pitchFamily="18" charset="0"/>
                <a:cs typeface="Times New Roman" panose="02020603050405020304" pitchFamily="18" charset="0"/>
              </a:rPr>
              <a:t>ANN</a:t>
            </a:r>
          </a:p>
        </p:txBody>
      </p:sp>
      <p:sp>
        <p:nvSpPr>
          <p:cNvPr id="2" name="文字方塊 1">
            <a:extLst>
              <a:ext uri="{FF2B5EF4-FFF2-40B4-BE49-F238E27FC236}">
                <a16:creationId xmlns:a16="http://schemas.microsoft.com/office/drawing/2014/main" id="{E64F4741-A0BC-CE14-8D81-AE86C32BD535}"/>
              </a:ext>
            </a:extLst>
          </p:cNvPr>
          <p:cNvSpPr txBox="1"/>
          <p:nvPr/>
        </p:nvSpPr>
        <p:spPr>
          <a:xfrm>
            <a:off x="3121574" y="1974704"/>
            <a:ext cx="8408274" cy="1133965"/>
          </a:xfrm>
          <a:prstGeom prst="rect">
            <a:avLst/>
          </a:prstGeom>
          <a:noFill/>
        </p:spPr>
        <p:txBody>
          <a:bodyPr wrap="square" rtlCol="0">
            <a:spAutoFit/>
          </a:bodyPr>
          <a:lstStyle/>
          <a:p>
            <a:pPr>
              <a:lnSpc>
                <a:spcPct val="150000"/>
              </a:lnSpc>
            </a:pPr>
            <a:r>
              <a:rPr lang="en" altLang="zh-TW" sz="2400" b="1" dirty="0">
                <a:latin typeface="Times New Roman" panose="02020603050405020304" pitchFamily="18" charset="0"/>
                <a:cs typeface="Times New Roman" panose="02020603050405020304" pitchFamily="18" charset="0"/>
              </a:rPr>
              <a:t>The most commonly used for </a:t>
            </a:r>
            <a:r>
              <a:rPr lang="en" altLang="zh-TW" sz="2400" b="1" dirty="0" err="1">
                <a:latin typeface="Times New Roman" panose="02020603050405020304" pitchFamily="18" charset="0"/>
                <a:cs typeface="Times New Roman" panose="02020603050405020304" pitchFamily="18" charset="0"/>
              </a:rPr>
              <a:t>predictiong</a:t>
            </a:r>
            <a:r>
              <a:rPr lang="en" altLang="zh-TW" sz="2400" b="1" dirty="0">
                <a:latin typeface="Times New Roman" panose="02020603050405020304" pitchFamily="18" charset="0"/>
                <a:cs typeface="Times New Roman" panose="02020603050405020304" pitchFamily="18" charset="0"/>
              </a:rPr>
              <a:t> a wide range of soil chemical-physical properties.</a:t>
            </a:r>
          </a:p>
        </p:txBody>
      </p:sp>
      <p:sp>
        <p:nvSpPr>
          <p:cNvPr id="3" name="向右箭號 2">
            <a:extLst>
              <a:ext uri="{FF2B5EF4-FFF2-40B4-BE49-F238E27FC236}">
                <a16:creationId xmlns:a16="http://schemas.microsoft.com/office/drawing/2014/main" id="{9EB9A79D-4DC5-07EA-A0AB-D7B8A90A272F}"/>
              </a:ext>
            </a:extLst>
          </p:cNvPr>
          <p:cNvSpPr/>
          <p:nvPr/>
        </p:nvSpPr>
        <p:spPr>
          <a:xfrm>
            <a:off x="2732689" y="2270235"/>
            <a:ext cx="283779" cy="1366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 name="向右箭號 4">
            <a:extLst>
              <a:ext uri="{FF2B5EF4-FFF2-40B4-BE49-F238E27FC236}">
                <a16:creationId xmlns:a16="http://schemas.microsoft.com/office/drawing/2014/main" id="{8C702267-3B73-F6E1-0C65-9AB4404C84A8}"/>
              </a:ext>
            </a:extLst>
          </p:cNvPr>
          <p:cNvSpPr/>
          <p:nvPr/>
        </p:nvSpPr>
        <p:spPr>
          <a:xfrm>
            <a:off x="2732689" y="3360683"/>
            <a:ext cx="283779" cy="1366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6" name="文字方塊 5">
            <a:extLst>
              <a:ext uri="{FF2B5EF4-FFF2-40B4-BE49-F238E27FC236}">
                <a16:creationId xmlns:a16="http://schemas.microsoft.com/office/drawing/2014/main" id="{4B6CB71B-AF00-04FF-B469-6C0FEAA8298A}"/>
              </a:ext>
            </a:extLst>
          </p:cNvPr>
          <p:cNvSpPr txBox="1"/>
          <p:nvPr/>
        </p:nvSpPr>
        <p:spPr>
          <a:xfrm>
            <a:off x="3121574" y="3069714"/>
            <a:ext cx="8881240" cy="1133965"/>
          </a:xfrm>
          <a:prstGeom prst="rect">
            <a:avLst/>
          </a:prstGeom>
          <a:noFill/>
        </p:spPr>
        <p:txBody>
          <a:bodyPr wrap="square" rtlCol="0">
            <a:spAutoFit/>
          </a:bodyPr>
          <a:lstStyle/>
          <a:p>
            <a:pPr>
              <a:lnSpc>
                <a:spcPct val="150000"/>
              </a:lnSpc>
            </a:pPr>
            <a:r>
              <a:rPr lang="en" altLang="zh-TW" sz="2400" b="1" dirty="0">
                <a:latin typeface="Times New Roman" panose="02020603050405020304" pitchFamily="18" charset="0"/>
                <a:cs typeface="Times New Roman" panose="02020603050405020304" pitchFamily="18" charset="0"/>
              </a:rPr>
              <a:t>Because it mitigates problems associated with multi-collinearity and small samples</a:t>
            </a:r>
          </a:p>
        </p:txBody>
      </p:sp>
      <p:sp>
        <p:nvSpPr>
          <p:cNvPr id="12" name="右大括弧 11">
            <a:extLst>
              <a:ext uri="{FF2B5EF4-FFF2-40B4-BE49-F238E27FC236}">
                <a16:creationId xmlns:a16="http://schemas.microsoft.com/office/drawing/2014/main" id="{82593D72-27FA-53AD-4CAE-1A0E3F2A60AD}"/>
              </a:ext>
            </a:extLst>
          </p:cNvPr>
          <p:cNvSpPr/>
          <p:nvPr/>
        </p:nvSpPr>
        <p:spPr>
          <a:xfrm>
            <a:off x="3121574" y="4298731"/>
            <a:ext cx="651640" cy="1008993"/>
          </a:xfrm>
          <a:prstGeom prst="rightBrace">
            <a:avLst>
              <a:gd name="adj1" fmla="val 3049"/>
              <a:gd name="adj2" fmla="val 47917"/>
            </a:avLst>
          </a:prstGeom>
          <a:ln w="444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TW" altLang="en-US"/>
          </a:p>
        </p:txBody>
      </p:sp>
      <p:sp>
        <p:nvSpPr>
          <p:cNvPr id="13" name="文字方塊 12">
            <a:extLst>
              <a:ext uri="{FF2B5EF4-FFF2-40B4-BE49-F238E27FC236}">
                <a16:creationId xmlns:a16="http://schemas.microsoft.com/office/drawing/2014/main" id="{4C39EA7C-1658-550A-8BF6-03E70F63F52E}"/>
              </a:ext>
            </a:extLst>
          </p:cNvPr>
          <p:cNvSpPr txBox="1"/>
          <p:nvPr/>
        </p:nvSpPr>
        <p:spPr>
          <a:xfrm>
            <a:off x="4151585" y="4338228"/>
            <a:ext cx="7283670" cy="1938992"/>
          </a:xfrm>
          <a:prstGeom prst="rect">
            <a:avLst/>
          </a:prstGeom>
          <a:noFill/>
        </p:spPr>
        <p:txBody>
          <a:bodyPr wrap="square" rtlCol="0">
            <a:spAutoFit/>
          </a:bodyPr>
          <a:lstStyle/>
          <a:p>
            <a:r>
              <a:rPr lang="en" altLang="zh-TW" sz="2400" b="1" dirty="0">
                <a:latin typeface="Times New Roman" panose="02020603050405020304" pitchFamily="18" charset="0"/>
                <a:cs typeface="Times New Roman" panose="02020603050405020304" pitchFamily="18" charset="0"/>
              </a:rPr>
              <a:t>SVM and RF are considered </a:t>
            </a:r>
            <a:r>
              <a:rPr lang="en" altLang="zh-TW" sz="2400" b="1" dirty="0" err="1">
                <a:latin typeface="Times New Roman" panose="02020603050405020304" pitchFamily="18" charset="0"/>
                <a:cs typeface="Times New Roman" panose="02020603050405020304" pitchFamily="18" charset="0"/>
              </a:rPr>
              <a:t>apporiate</a:t>
            </a:r>
            <a:r>
              <a:rPr lang="en" altLang="zh-TW" sz="2400" b="1" dirty="0">
                <a:latin typeface="Times New Roman" panose="02020603050405020304" pitchFamily="18" charset="0"/>
                <a:cs typeface="Times New Roman" panose="02020603050405020304" pitchFamily="18" charset="0"/>
              </a:rPr>
              <a:t> approaches, when data contain a large number of predictor variables with : </a:t>
            </a:r>
          </a:p>
          <a:p>
            <a:pPr marL="457200" indent="-457200">
              <a:buAutoNum type="arabicPeriod"/>
            </a:pPr>
            <a:r>
              <a:rPr lang="en" altLang="zh-TW" sz="2400" b="1" dirty="0">
                <a:latin typeface="Times New Roman" panose="02020603050405020304" pitchFamily="18" charset="0"/>
                <a:cs typeface="Times New Roman" panose="02020603050405020304" pitchFamily="18" charset="0"/>
              </a:rPr>
              <a:t>complex nonlinearities</a:t>
            </a:r>
          </a:p>
          <a:p>
            <a:pPr marL="457200" indent="-457200">
              <a:buAutoNum type="arabicPeriod"/>
            </a:pPr>
            <a:r>
              <a:rPr lang="en" altLang="zh-TW" sz="2400" b="1" dirty="0">
                <a:latin typeface="Times New Roman" panose="02020603050405020304" pitchFamily="18" charset="0"/>
                <a:cs typeface="Times New Roman" panose="02020603050405020304" pitchFamily="18" charset="0"/>
              </a:rPr>
              <a:t>interactions</a:t>
            </a:r>
          </a:p>
        </p:txBody>
      </p:sp>
      <p:sp>
        <p:nvSpPr>
          <p:cNvPr id="14" name="文字方塊 13">
            <a:extLst>
              <a:ext uri="{FF2B5EF4-FFF2-40B4-BE49-F238E27FC236}">
                <a16:creationId xmlns:a16="http://schemas.microsoft.com/office/drawing/2014/main" id="{C8ACD201-762E-94CA-3959-22C3B270A199}"/>
              </a:ext>
            </a:extLst>
          </p:cNvPr>
          <p:cNvSpPr txBox="1"/>
          <p:nvPr/>
        </p:nvSpPr>
        <p:spPr>
          <a:xfrm>
            <a:off x="662152" y="2541686"/>
            <a:ext cx="2311851" cy="369332"/>
          </a:xfrm>
          <a:prstGeom prst="rect">
            <a:avLst/>
          </a:prstGeom>
          <a:noFill/>
        </p:spPr>
        <p:txBody>
          <a:bodyPr wrap="none" rtlCol="0">
            <a:spAutoFit/>
          </a:bodyPr>
          <a:lstStyle/>
          <a:p>
            <a:r>
              <a:rPr kumimoji="1" lang="en" altLang="zh-TW" dirty="0"/>
              <a:t> (Partial Least Squares)</a:t>
            </a:r>
            <a:endParaRPr kumimoji="1" lang="zh-TW" altLang="en-US" dirty="0"/>
          </a:p>
        </p:txBody>
      </p:sp>
    </p:spTree>
    <p:extLst>
      <p:ext uri="{BB962C8B-B14F-4D97-AF65-F5344CB8AC3E}">
        <p14:creationId xmlns:p14="http://schemas.microsoft.com/office/powerpoint/2010/main" val="2590566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B188A72-020B-C8C2-8B53-DE0F034381E5}"/>
              </a:ext>
            </a:extLst>
          </p:cNvPr>
          <p:cNvSpPr txBox="1"/>
          <p:nvPr/>
        </p:nvSpPr>
        <p:spPr>
          <a:xfrm>
            <a:off x="364670" y="233363"/>
            <a:ext cx="10618640" cy="646331"/>
          </a:xfrm>
          <a:prstGeom prst="rect">
            <a:avLst/>
          </a:prstGeom>
          <a:noFill/>
        </p:spPr>
        <p:txBody>
          <a:bodyPr wrap="square" rtlCol="0">
            <a:spAutoFit/>
          </a:bodyPr>
          <a:lstStyle/>
          <a:p>
            <a:r>
              <a:rPr lang="en" altLang="zh-TW" sz="3600" b="1" dirty="0">
                <a:effectLst/>
                <a:latin typeface="Times New Roman" panose="02020603050405020304" pitchFamily="18" charset="0"/>
                <a:cs typeface="Times New Roman" panose="02020603050405020304" pitchFamily="18" charset="0"/>
              </a:rPr>
              <a:t>Introduction-NIR and MIR</a:t>
            </a:r>
          </a:p>
        </p:txBody>
      </p:sp>
      <p:sp>
        <p:nvSpPr>
          <p:cNvPr id="13" name="文字方塊 12">
            <a:extLst>
              <a:ext uri="{FF2B5EF4-FFF2-40B4-BE49-F238E27FC236}">
                <a16:creationId xmlns:a16="http://schemas.microsoft.com/office/drawing/2014/main" id="{4C39EA7C-1658-550A-8BF6-03E70F63F52E}"/>
              </a:ext>
            </a:extLst>
          </p:cNvPr>
          <p:cNvSpPr txBox="1"/>
          <p:nvPr/>
        </p:nvSpPr>
        <p:spPr>
          <a:xfrm>
            <a:off x="1818287" y="1868380"/>
            <a:ext cx="9595947" cy="461665"/>
          </a:xfrm>
          <a:prstGeom prst="rect">
            <a:avLst/>
          </a:prstGeom>
          <a:noFill/>
        </p:spPr>
        <p:txBody>
          <a:bodyPr wrap="square" rtlCol="0">
            <a:spAutoFit/>
          </a:bodyPr>
          <a:lstStyle/>
          <a:p>
            <a:r>
              <a:rPr lang="en" altLang="zh-TW" sz="2400" b="1" dirty="0">
                <a:latin typeface="Times New Roman" panose="02020603050405020304" pitchFamily="18" charset="0"/>
                <a:cs typeface="Times New Roman" panose="02020603050405020304" pitchFamily="18" charset="0"/>
              </a:rPr>
              <a:t>NIR’s ability to predict chemical has been less documented.</a:t>
            </a:r>
          </a:p>
        </p:txBody>
      </p:sp>
      <p:sp>
        <p:nvSpPr>
          <p:cNvPr id="7" name="文字方塊 6">
            <a:extLst>
              <a:ext uri="{FF2B5EF4-FFF2-40B4-BE49-F238E27FC236}">
                <a16:creationId xmlns:a16="http://schemas.microsoft.com/office/drawing/2014/main" id="{F57364F1-A59A-7158-3713-69FFABC20517}"/>
              </a:ext>
            </a:extLst>
          </p:cNvPr>
          <p:cNvSpPr txBox="1"/>
          <p:nvPr/>
        </p:nvSpPr>
        <p:spPr>
          <a:xfrm>
            <a:off x="1818287" y="3098804"/>
            <a:ext cx="9595947" cy="3349956"/>
          </a:xfrm>
          <a:prstGeom prst="rect">
            <a:avLst/>
          </a:prstGeom>
          <a:noFill/>
        </p:spPr>
        <p:txBody>
          <a:bodyPr wrap="square" rtlCol="0">
            <a:spAutoFit/>
          </a:bodyPr>
          <a:lstStyle/>
          <a:p>
            <a:pPr>
              <a:lnSpc>
                <a:spcPct val="150000"/>
              </a:lnSpc>
            </a:pPr>
            <a:r>
              <a:rPr lang="en" altLang="zh-TW" sz="2400" b="1" dirty="0">
                <a:latin typeface="Times New Roman" panose="02020603050405020304" pitchFamily="18" charset="0"/>
                <a:cs typeface="Times New Roman" panose="02020603050405020304" pitchFamily="18" charset="0"/>
              </a:rPr>
              <a:t>The author hypothesize that :</a:t>
            </a:r>
          </a:p>
          <a:p>
            <a:pPr>
              <a:lnSpc>
                <a:spcPct val="150000"/>
              </a:lnSpc>
            </a:pPr>
            <a:r>
              <a:rPr lang="en" altLang="zh-TW" sz="2400" b="1" dirty="0">
                <a:latin typeface="Times New Roman" panose="02020603050405020304" pitchFamily="18" charset="0"/>
                <a:cs typeface="Times New Roman" panose="02020603050405020304" pitchFamily="18" charset="0"/>
              </a:rPr>
              <a:t>MIR will be outperform NIR in predicting many soil attributes due to </a:t>
            </a:r>
            <a:r>
              <a:rPr lang="en" altLang="zh-TW" sz="2400" b="1" dirty="0">
                <a:highlight>
                  <a:srgbClr val="FFFF00"/>
                </a:highlight>
                <a:latin typeface="Times New Roman" panose="02020603050405020304" pitchFamily="18" charset="0"/>
                <a:cs typeface="Times New Roman" panose="02020603050405020304" pitchFamily="18" charset="0"/>
              </a:rPr>
              <a:t>more defined bands in MIR,</a:t>
            </a:r>
            <a:r>
              <a:rPr lang="en" altLang="zh-TW" sz="2400" b="1" dirty="0">
                <a:latin typeface="Times New Roman" panose="02020603050405020304" pitchFamily="18" charset="0"/>
                <a:cs typeface="Times New Roman" panose="02020603050405020304" pitchFamily="18" charset="0"/>
              </a:rPr>
              <a:t> high heterogeneity in cold region soils resulting from permafrost and cryogenic transformations, and lastly, biogeochemical processes controlled by parent materials from varied depositional environments.</a:t>
            </a:r>
          </a:p>
        </p:txBody>
      </p:sp>
    </p:spTree>
    <p:extLst>
      <p:ext uri="{BB962C8B-B14F-4D97-AF65-F5344CB8AC3E}">
        <p14:creationId xmlns:p14="http://schemas.microsoft.com/office/powerpoint/2010/main" val="2041017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B188A72-020B-C8C2-8B53-DE0F034381E5}"/>
              </a:ext>
            </a:extLst>
          </p:cNvPr>
          <p:cNvSpPr txBox="1"/>
          <p:nvPr/>
        </p:nvSpPr>
        <p:spPr>
          <a:xfrm>
            <a:off x="364670" y="233363"/>
            <a:ext cx="10618640" cy="646331"/>
          </a:xfrm>
          <a:prstGeom prst="rect">
            <a:avLst/>
          </a:prstGeom>
          <a:noFill/>
        </p:spPr>
        <p:txBody>
          <a:bodyPr wrap="square" rtlCol="0">
            <a:spAutoFit/>
          </a:bodyPr>
          <a:lstStyle/>
          <a:p>
            <a:r>
              <a:rPr lang="en" altLang="zh-TW" sz="3600" b="1" dirty="0">
                <a:effectLst/>
                <a:latin typeface="Times New Roman" panose="02020603050405020304" pitchFamily="18" charset="0"/>
                <a:cs typeface="Times New Roman" panose="02020603050405020304" pitchFamily="18" charset="0"/>
              </a:rPr>
              <a:t>Introduction-Purpose</a:t>
            </a:r>
          </a:p>
        </p:txBody>
      </p:sp>
      <p:sp>
        <p:nvSpPr>
          <p:cNvPr id="5" name="文字方塊 4">
            <a:extLst>
              <a:ext uri="{FF2B5EF4-FFF2-40B4-BE49-F238E27FC236}">
                <a16:creationId xmlns:a16="http://schemas.microsoft.com/office/drawing/2014/main" id="{3F22B5F8-32F5-41BA-FA46-060C520A78D6}"/>
              </a:ext>
            </a:extLst>
          </p:cNvPr>
          <p:cNvSpPr txBox="1"/>
          <p:nvPr/>
        </p:nvSpPr>
        <p:spPr>
          <a:xfrm>
            <a:off x="1298026" y="1637866"/>
            <a:ext cx="9595947" cy="5011949"/>
          </a:xfrm>
          <a:prstGeom prst="rect">
            <a:avLst/>
          </a:prstGeom>
          <a:noFill/>
        </p:spPr>
        <p:txBody>
          <a:bodyPr wrap="square" rtlCol="0">
            <a:spAutoFit/>
          </a:bodyPr>
          <a:lstStyle/>
          <a:p>
            <a:pPr marL="457200" indent="-457200">
              <a:lnSpc>
                <a:spcPct val="150000"/>
              </a:lnSpc>
              <a:buFont typeface="+mj-lt"/>
              <a:buAutoNum type="arabicPeriod"/>
            </a:pPr>
            <a:r>
              <a:rPr lang="en" altLang="zh-TW" sz="2400" b="1" dirty="0">
                <a:latin typeface="Times New Roman" panose="02020603050405020304" pitchFamily="18" charset="0"/>
                <a:cs typeface="Times New Roman" panose="02020603050405020304" pitchFamily="18" charset="0"/>
              </a:rPr>
              <a:t>To document the NIR spectral responses to changes in TOC and environment factors (e.g., parent material, land cover)</a:t>
            </a:r>
          </a:p>
          <a:p>
            <a:pPr marL="457200" indent="-457200">
              <a:lnSpc>
                <a:spcPct val="150000"/>
              </a:lnSpc>
              <a:buFont typeface="+mj-lt"/>
              <a:buAutoNum type="arabicPeriod"/>
            </a:pPr>
            <a:r>
              <a:rPr lang="en" altLang="zh-TW" sz="2400" b="1" dirty="0">
                <a:latin typeface="Times New Roman" panose="02020603050405020304" pitchFamily="18" charset="0"/>
                <a:cs typeface="Times New Roman" panose="02020603050405020304" pitchFamily="18" charset="0"/>
              </a:rPr>
              <a:t>To compare the accuracy of NIR vs. MIR spectroscopy for predicting soil properties on a regional scale over a wide range of natural vegetation and diverse soil types.</a:t>
            </a:r>
          </a:p>
          <a:p>
            <a:pPr marL="457200" indent="-457200">
              <a:lnSpc>
                <a:spcPct val="150000"/>
              </a:lnSpc>
              <a:buFont typeface="+mj-lt"/>
              <a:buAutoNum type="arabicPeriod"/>
            </a:pPr>
            <a:r>
              <a:rPr lang="en" altLang="zh-TW" sz="2400" b="1" dirty="0">
                <a:latin typeface="Times New Roman" panose="02020603050405020304" pitchFamily="18" charset="0"/>
                <a:cs typeface="Times New Roman" panose="02020603050405020304" pitchFamily="18" charset="0"/>
              </a:rPr>
              <a:t>To investigate the predictive ability of NIR and MIR coupled with PLS and other machine learning algorithms in order to improve performance.</a:t>
            </a:r>
          </a:p>
          <a:p>
            <a:pPr>
              <a:lnSpc>
                <a:spcPct val="150000"/>
              </a:lnSpc>
            </a:pPr>
            <a:endParaRPr lang="en" altLang="zh-TW"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4959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B188A72-020B-C8C2-8B53-DE0F034381E5}"/>
              </a:ext>
            </a:extLst>
          </p:cNvPr>
          <p:cNvSpPr txBox="1"/>
          <p:nvPr/>
        </p:nvSpPr>
        <p:spPr>
          <a:xfrm>
            <a:off x="364670" y="233363"/>
            <a:ext cx="10618640" cy="584775"/>
          </a:xfrm>
          <a:prstGeom prst="rect">
            <a:avLst/>
          </a:prstGeom>
          <a:noFill/>
        </p:spPr>
        <p:txBody>
          <a:bodyPr wrap="square" rtlCol="0">
            <a:spAutoFit/>
          </a:bodyPr>
          <a:lstStyle/>
          <a:p>
            <a:r>
              <a:rPr lang="en" altLang="zh-TW" sz="3200" b="1" dirty="0">
                <a:effectLst/>
                <a:latin typeface="Times New Roman" panose="02020603050405020304" pitchFamily="18" charset="0"/>
                <a:cs typeface="Times New Roman" panose="02020603050405020304" pitchFamily="18" charset="0"/>
              </a:rPr>
              <a:t>Materials and methods - Soil </a:t>
            </a:r>
            <a:r>
              <a:rPr lang="en" altLang="zh-TW" sz="3200" b="1" dirty="0" err="1">
                <a:effectLst/>
                <a:latin typeface="Times New Roman" panose="02020603050405020304" pitchFamily="18" charset="0"/>
                <a:cs typeface="Times New Roman" panose="02020603050405020304" pitchFamily="18" charset="0"/>
              </a:rPr>
              <a:t>physico</a:t>
            </a:r>
            <a:r>
              <a:rPr lang="en" altLang="zh-TW" sz="3200" b="1" dirty="0">
                <a:effectLst/>
                <a:latin typeface="Times New Roman" panose="02020603050405020304" pitchFamily="18" charset="0"/>
                <a:cs typeface="Times New Roman" panose="02020603050405020304" pitchFamily="18" charset="0"/>
              </a:rPr>
              <a:t>-chemical analysis </a:t>
            </a:r>
          </a:p>
        </p:txBody>
      </p:sp>
      <p:sp>
        <p:nvSpPr>
          <p:cNvPr id="5" name="文字方塊 4">
            <a:extLst>
              <a:ext uri="{FF2B5EF4-FFF2-40B4-BE49-F238E27FC236}">
                <a16:creationId xmlns:a16="http://schemas.microsoft.com/office/drawing/2014/main" id="{3F22B5F8-32F5-41BA-FA46-060C520A78D6}"/>
              </a:ext>
            </a:extLst>
          </p:cNvPr>
          <p:cNvSpPr txBox="1"/>
          <p:nvPr/>
        </p:nvSpPr>
        <p:spPr>
          <a:xfrm>
            <a:off x="2017186" y="1055726"/>
            <a:ext cx="10696868" cy="579967"/>
          </a:xfrm>
          <a:prstGeom prst="rect">
            <a:avLst/>
          </a:prstGeom>
          <a:noFill/>
        </p:spPr>
        <p:txBody>
          <a:bodyPr wrap="square" rtlCol="0">
            <a:spAutoFit/>
          </a:bodyPr>
          <a:lstStyle/>
          <a:p>
            <a:pPr>
              <a:lnSpc>
                <a:spcPct val="150000"/>
              </a:lnSpc>
            </a:pPr>
            <a:r>
              <a:rPr lang="en" altLang="zh-TW" sz="2400" b="1" dirty="0">
                <a:latin typeface="Times New Roman" panose="02020603050405020304" pitchFamily="18" charset="0"/>
                <a:cs typeface="Times New Roman" panose="02020603050405020304" pitchFamily="18" charset="0"/>
              </a:rPr>
              <a:t>B</a:t>
            </a:r>
            <a:r>
              <a:rPr lang="en-US" altLang="zh-TW" sz="2400" b="1" dirty="0" err="1">
                <a:latin typeface="Times New Roman" panose="02020603050405020304" pitchFamily="18" charset="0"/>
                <a:cs typeface="Times New Roman" panose="02020603050405020304" pitchFamily="18" charset="0"/>
              </a:rPr>
              <a:t>ulk</a:t>
            </a:r>
            <a:r>
              <a:rPr lang="en-US" altLang="zh-TW" sz="2400" b="1" dirty="0">
                <a:latin typeface="Times New Roman" panose="02020603050405020304" pitchFamily="18" charset="0"/>
                <a:cs typeface="Times New Roman" panose="02020603050405020304" pitchFamily="18" charset="0"/>
              </a:rPr>
              <a:t> </a:t>
            </a:r>
            <a:r>
              <a:rPr lang="en" altLang="zh-TW" sz="2400" b="1" dirty="0">
                <a:latin typeface="Times New Roman" panose="02020603050405020304" pitchFamily="18" charset="0"/>
                <a:cs typeface="Times New Roman" panose="02020603050405020304" pitchFamily="18" charset="0"/>
              </a:rPr>
              <a:t>Density measurements were obtained using the clod method</a:t>
            </a:r>
          </a:p>
        </p:txBody>
      </p:sp>
      <p:sp>
        <p:nvSpPr>
          <p:cNvPr id="2" name="向下箭號 1">
            <a:extLst>
              <a:ext uri="{FF2B5EF4-FFF2-40B4-BE49-F238E27FC236}">
                <a16:creationId xmlns:a16="http://schemas.microsoft.com/office/drawing/2014/main" id="{F5603079-2E61-3298-486A-9D6526252D25}"/>
              </a:ext>
            </a:extLst>
          </p:cNvPr>
          <p:cNvSpPr/>
          <p:nvPr/>
        </p:nvSpPr>
        <p:spPr>
          <a:xfrm>
            <a:off x="5522387" y="1719370"/>
            <a:ext cx="156059" cy="3573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6" name="文字方塊 5">
            <a:extLst>
              <a:ext uri="{FF2B5EF4-FFF2-40B4-BE49-F238E27FC236}">
                <a16:creationId xmlns:a16="http://schemas.microsoft.com/office/drawing/2014/main" id="{35A34D1C-9CF9-E144-7DE8-A12E0A5FD8ED}"/>
              </a:ext>
            </a:extLst>
          </p:cNvPr>
          <p:cNvSpPr txBox="1"/>
          <p:nvPr/>
        </p:nvSpPr>
        <p:spPr>
          <a:xfrm>
            <a:off x="1155357" y="2202676"/>
            <a:ext cx="10321939" cy="1133965"/>
          </a:xfrm>
          <a:prstGeom prst="rect">
            <a:avLst/>
          </a:prstGeom>
          <a:noFill/>
        </p:spPr>
        <p:txBody>
          <a:bodyPr wrap="square" rtlCol="0">
            <a:spAutoFit/>
          </a:bodyPr>
          <a:lstStyle/>
          <a:p>
            <a:pPr>
              <a:lnSpc>
                <a:spcPct val="150000"/>
              </a:lnSpc>
            </a:pPr>
            <a:r>
              <a:rPr lang="en" altLang="zh-TW" sz="2400" b="1" dirty="0">
                <a:latin typeface="Times New Roman" panose="02020603050405020304" pitchFamily="18" charset="0"/>
                <a:cs typeface="Times New Roman" panose="02020603050405020304" pitchFamily="18" charset="0"/>
              </a:rPr>
              <a:t>Soils were air-dried at room temperature and passed through a 2-mm sieve. </a:t>
            </a:r>
          </a:p>
          <a:p>
            <a:pPr>
              <a:lnSpc>
                <a:spcPct val="150000"/>
              </a:lnSpc>
            </a:pPr>
            <a:endParaRPr lang="en" altLang="zh-TW" sz="2400" b="1" dirty="0">
              <a:latin typeface="Times New Roman" panose="02020603050405020304" pitchFamily="18" charset="0"/>
              <a:cs typeface="Times New Roman" panose="02020603050405020304" pitchFamily="18" charset="0"/>
            </a:endParaRPr>
          </a:p>
        </p:txBody>
      </p:sp>
      <p:sp>
        <p:nvSpPr>
          <p:cNvPr id="7" name="向下箭號 6">
            <a:extLst>
              <a:ext uri="{FF2B5EF4-FFF2-40B4-BE49-F238E27FC236}">
                <a16:creationId xmlns:a16="http://schemas.microsoft.com/office/drawing/2014/main" id="{0DD6B83D-9D11-DEA6-2761-C571198E3705}"/>
              </a:ext>
            </a:extLst>
          </p:cNvPr>
          <p:cNvSpPr/>
          <p:nvPr/>
        </p:nvSpPr>
        <p:spPr>
          <a:xfrm>
            <a:off x="5522387" y="3071648"/>
            <a:ext cx="156059" cy="3573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9" name="文字方塊 8">
            <a:extLst>
              <a:ext uri="{FF2B5EF4-FFF2-40B4-BE49-F238E27FC236}">
                <a16:creationId xmlns:a16="http://schemas.microsoft.com/office/drawing/2014/main" id="{06FBFD8C-4DFD-1523-19BA-46B2247E295E}"/>
              </a:ext>
            </a:extLst>
          </p:cNvPr>
          <p:cNvSpPr txBox="1"/>
          <p:nvPr/>
        </p:nvSpPr>
        <p:spPr>
          <a:xfrm>
            <a:off x="540501" y="3323657"/>
            <a:ext cx="11551649" cy="579967"/>
          </a:xfrm>
          <a:prstGeom prst="rect">
            <a:avLst/>
          </a:prstGeom>
          <a:noFill/>
        </p:spPr>
        <p:txBody>
          <a:bodyPr wrap="square" rtlCol="0">
            <a:spAutoFit/>
          </a:bodyPr>
          <a:lstStyle/>
          <a:p>
            <a:pPr>
              <a:lnSpc>
                <a:spcPct val="150000"/>
              </a:lnSpc>
            </a:pPr>
            <a:r>
              <a:rPr lang="en" altLang="zh-TW" sz="2400" b="1" dirty="0">
                <a:latin typeface="Times New Roman" panose="02020603050405020304" pitchFamily="18" charset="0"/>
                <a:cs typeface="Times New Roman" panose="02020603050405020304" pitchFamily="18" charset="0"/>
              </a:rPr>
              <a:t>Aliquots of each sieved soil were homogenized, finely ground in an oscillating ball- mill</a:t>
            </a:r>
          </a:p>
        </p:txBody>
      </p:sp>
      <p:sp>
        <p:nvSpPr>
          <p:cNvPr id="10" name="文字方塊 9">
            <a:extLst>
              <a:ext uri="{FF2B5EF4-FFF2-40B4-BE49-F238E27FC236}">
                <a16:creationId xmlns:a16="http://schemas.microsoft.com/office/drawing/2014/main" id="{0F91AA7C-94FC-65FA-758D-31C24C1DE6C7}"/>
              </a:ext>
            </a:extLst>
          </p:cNvPr>
          <p:cNvSpPr txBox="1"/>
          <p:nvPr/>
        </p:nvSpPr>
        <p:spPr>
          <a:xfrm>
            <a:off x="3641052" y="4292257"/>
            <a:ext cx="11551649" cy="579967"/>
          </a:xfrm>
          <a:prstGeom prst="rect">
            <a:avLst/>
          </a:prstGeom>
          <a:noFill/>
        </p:spPr>
        <p:txBody>
          <a:bodyPr wrap="square" rtlCol="0">
            <a:spAutoFit/>
          </a:bodyPr>
          <a:lstStyle/>
          <a:p>
            <a:pPr>
              <a:lnSpc>
                <a:spcPct val="150000"/>
              </a:lnSpc>
            </a:pPr>
            <a:r>
              <a:rPr lang="en" altLang="zh-TW" sz="2400" b="1" dirty="0">
                <a:latin typeface="Times New Roman" panose="02020603050405020304" pitchFamily="18" charset="0"/>
                <a:cs typeface="Times New Roman" panose="02020603050405020304" pitchFamily="18" charset="0"/>
              </a:rPr>
              <a:t>Oven-dried overnight at 65 °C</a:t>
            </a:r>
          </a:p>
        </p:txBody>
      </p:sp>
      <p:sp>
        <p:nvSpPr>
          <p:cNvPr id="11" name="向下箭號 10">
            <a:extLst>
              <a:ext uri="{FF2B5EF4-FFF2-40B4-BE49-F238E27FC236}">
                <a16:creationId xmlns:a16="http://schemas.microsoft.com/office/drawing/2014/main" id="{1B73B1A0-1D34-07F5-4863-333F390C6E05}"/>
              </a:ext>
            </a:extLst>
          </p:cNvPr>
          <p:cNvSpPr/>
          <p:nvPr/>
        </p:nvSpPr>
        <p:spPr>
          <a:xfrm>
            <a:off x="5517931" y="3962536"/>
            <a:ext cx="156059" cy="3573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文字方塊 12">
            <a:extLst>
              <a:ext uri="{FF2B5EF4-FFF2-40B4-BE49-F238E27FC236}">
                <a16:creationId xmlns:a16="http://schemas.microsoft.com/office/drawing/2014/main" id="{5A653E80-BD05-7C7A-DA05-4AEF6A4B6B14}"/>
              </a:ext>
            </a:extLst>
          </p:cNvPr>
          <p:cNvSpPr txBox="1"/>
          <p:nvPr/>
        </p:nvSpPr>
        <p:spPr>
          <a:xfrm>
            <a:off x="845300" y="5714308"/>
            <a:ext cx="6727403" cy="742511"/>
          </a:xfrm>
          <a:prstGeom prst="rect">
            <a:avLst/>
          </a:prstGeom>
          <a:noFill/>
        </p:spPr>
        <p:txBody>
          <a:bodyPr wrap="square" rtlCol="0">
            <a:spAutoFit/>
          </a:bodyPr>
          <a:lstStyle/>
          <a:p>
            <a:pPr>
              <a:lnSpc>
                <a:spcPct val="150000"/>
              </a:lnSpc>
            </a:pPr>
            <a:r>
              <a:rPr lang="en" altLang="zh-TW" sz="3200" b="1" dirty="0">
                <a:latin typeface="Times New Roman" panose="02020603050405020304" pitchFamily="18" charset="0"/>
                <a:cs typeface="Times New Roman" panose="02020603050405020304" pitchFamily="18" charset="0"/>
              </a:rPr>
              <a:t>TOC, TN         elemental analyzer </a:t>
            </a:r>
          </a:p>
        </p:txBody>
      </p:sp>
      <p:sp>
        <p:nvSpPr>
          <p:cNvPr id="17" name="向右箭號 16">
            <a:extLst>
              <a:ext uri="{FF2B5EF4-FFF2-40B4-BE49-F238E27FC236}">
                <a16:creationId xmlns:a16="http://schemas.microsoft.com/office/drawing/2014/main" id="{A8B1552A-BE7A-6254-A9A8-EC22DA31BCCF}"/>
              </a:ext>
            </a:extLst>
          </p:cNvPr>
          <p:cNvSpPr/>
          <p:nvPr/>
        </p:nvSpPr>
        <p:spPr>
          <a:xfrm>
            <a:off x="2779986" y="6085564"/>
            <a:ext cx="557048" cy="2434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499159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B188A72-020B-C8C2-8B53-DE0F034381E5}"/>
              </a:ext>
            </a:extLst>
          </p:cNvPr>
          <p:cNvSpPr txBox="1"/>
          <p:nvPr/>
        </p:nvSpPr>
        <p:spPr>
          <a:xfrm>
            <a:off x="364669" y="233363"/>
            <a:ext cx="11238751" cy="523220"/>
          </a:xfrm>
          <a:prstGeom prst="rect">
            <a:avLst/>
          </a:prstGeom>
          <a:noFill/>
        </p:spPr>
        <p:txBody>
          <a:bodyPr wrap="square" rtlCol="0">
            <a:spAutoFit/>
          </a:bodyPr>
          <a:lstStyle/>
          <a:p>
            <a:r>
              <a:rPr lang="en" altLang="zh-TW" sz="2800" b="1" dirty="0">
                <a:effectLst/>
                <a:latin typeface="Times New Roman" panose="02020603050405020304" pitchFamily="18" charset="0"/>
                <a:cs typeface="Times New Roman" panose="02020603050405020304" pitchFamily="18" charset="0"/>
              </a:rPr>
              <a:t>Materials and methods - Near-infrared and mid-infrared spectroscopy</a:t>
            </a:r>
          </a:p>
        </p:txBody>
      </p:sp>
      <p:sp>
        <p:nvSpPr>
          <p:cNvPr id="10" name="文字方塊 9">
            <a:extLst>
              <a:ext uri="{FF2B5EF4-FFF2-40B4-BE49-F238E27FC236}">
                <a16:creationId xmlns:a16="http://schemas.microsoft.com/office/drawing/2014/main" id="{0F91AA7C-94FC-65FA-758D-31C24C1DE6C7}"/>
              </a:ext>
            </a:extLst>
          </p:cNvPr>
          <p:cNvSpPr txBox="1"/>
          <p:nvPr/>
        </p:nvSpPr>
        <p:spPr>
          <a:xfrm>
            <a:off x="1008000" y="1057608"/>
            <a:ext cx="10176000" cy="1687963"/>
          </a:xfrm>
          <a:prstGeom prst="rect">
            <a:avLst/>
          </a:prstGeom>
          <a:noFill/>
        </p:spPr>
        <p:txBody>
          <a:bodyPr wrap="square" rtlCol="0">
            <a:spAutoFit/>
          </a:bodyPr>
          <a:lstStyle/>
          <a:p>
            <a:pPr>
              <a:lnSpc>
                <a:spcPct val="150000"/>
              </a:lnSpc>
            </a:pPr>
            <a:r>
              <a:rPr lang="en" altLang="zh-TW" sz="2400" b="1" dirty="0">
                <a:latin typeface="Times New Roman" panose="02020603050405020304" pitchFamily="18" charset="0"/>
                <a:cs typeface="Times New Roman" panose="02020603050405020304" pitchFamily="18" charset="0"/>
              </a:rPr>
              <a:t>Diffuse reflectance infrared Fourier transform (DRIFT) spectra were obtained from undiluted soil samples in both MIR (4000 to 400 cm-1) and NIR (10,000 to 4000 cm 1) regions. </a:t>
            </a:r>
          </a:p>
        </p:txBody>
      </p:sp>
      <p:sp>
        <p:nvSpPr>
          <p:cNvPr id="8" name="文字方塊 7">
            <a:extLst>
              <a:ext uri="{FF2B5EF4-FFF2-40B4-BE49-F238E27FC236}">
                <a16:creationId xmlns:a16="http://schemas.microsoft.com/office/drawing/2014/main" id="{57B6768F-D8AF-DEEA-E129-7801A8906E49}"/>
              </a:ext>
            </a:extLst>
          </p:cNvPr>
          <p:cNvSpPr txBox="1"/>
          <p:nvPr/>
        </p:nvSpPr>
        <p:spPr>
          <a:xfrm>
            <a:off x="1008000" y="2811261"/>
            <a:ext cx="10176000" cy="3903954"/>
          </a:xfrm>
          <a:prstGeom prst="rect">
            <a:avLst/>
          </a:prstGeom>
          <a:noFill/>
        </p:spPr>
        <p:txBody>
          <a:bodyPr wrap="square" rtlCol="0">
            <a:spAutoFit/>
          </a:bodyPr>
          <a:lstStyle/>
          <a:p>
            <a:pPr>
              <a:lnSpc>
                <a:spcPct val="150000"/>
              </a:lnSpc>
            </a:pPr>
            <a:r>
              <a:rPr lang="en" altLang="zh-TW" sz="2400" b="1" dirty="0">
                <a:latin typeface="Times New Roman" panose="02020603050405020304" pitchFamily="18" charset="0"/>
                <a:cs typeface="Times New Roman" panose="02020603050405020304" pitchFamily="18" charset="0"/>
              </a:rPr>
              <a:t>After:</a:t>
            </a:r>
          </a:p>
          <a:p>
            <a:pPr>
              <a:lnSpc>
                <a:spcPct val="150000"/>
              </a:lnSpc>
            </a:pPr>
            <a:r>
              <a:rPr lang="en" altLang="zh-TW" sz="2400" b="1" dirty="0">
                <a:highlight>
                  <a:srgbClr val="FFFF00"/>
                </a:highlight>
                <a:latin typeface="Times New Roman" panose="02020603050405020304" pitchFamily="18" charset="0"/>
                <a:cs typeface="Times New Roman" panose="02020603050405020304" pitchFamily="18" charset="0"/>
              </a:rPr>
              <a:t>Ground soil subsamples were dried </a:t>
            </a:r>
            <a:r>
              <a:rPr lang="en" altLang="zh-TW" sz="2400" b="1" dirty="0">
                <a:latin typeface="Times New Roman" panose="02020603050405020304" pitchFamily="18" charset="0"/>
                <a:cs typeface="Times New Roman" panose="02020603050405020304" pitchFamily="18" charset="0"/>
              </a:rPr>
              <a:t>at 65 °C and further pulverized and mixed by hand with an agate mortar and pestle</a:t>
            </a:r>
          </a:p>
          <a:p>
            <a:pPr>
              <a:lnSpc>
                <a:spcPct val="150000"/>
              </a:lnSpc>
            </a:pPr>
            <a:endParaRPr lang="en" altLang="zh-TW" sz="2400" b="1" dirty="0">
              <a:latin typeface="Times New Roman" panose="02020603050405020304" pitchFamily="18" charset="0"/>
              <a:cs typeface="Times New Roman" panose="02020603050405020304" pitchFamily="18" charset="0"/>
            </a:endParaRPr>
          </a:p>
          <a:p>
            <a:pPr>
              <a:lnSpc>
                <a:spcPct val="150000"/>
              </a:lnSpc>
            </a:pPr>
            <a:r>
              <a:rPr lang="en" altLang="zh-TW" sz="2400" b="1" dirty="0">
                <a:latin typeface="Times New Roman" panose="02020603050405020304" pitchFamily="18" charset="0"/>
                <a:cs typeface="Times New Roman" panose="02020603050405020304" pitchFamily="18" charset="0"/>
              </a:rPr>
              <a:t>Then:</a:t>
            </a:r>
          </a:p>
          <a:p>
            <a:pPr>
              <a:lnSpc>
                <a:spcPct val="150000"/>
              </a:lnSpc>
            </a:pPr>
            <a:r>
              <a:rPr lang="en" altLang="zh-TW" sz="2400" b="1" dirty="0">
                <a:latin typeface="Times New Roman" panose="02020603050405020304" pitchFamily="18" charset="0"/>
                <a:cs typeface="Times New Roman" panose="02020603050405020304" pitchFamily="18" charset="0"/>
              </a:rPr>
              <a:t>The samples were analyzed in </a:t>
            </a:r>
            <a:r>
              <a:rPr lang="en" altLang="zh-TW" sz="2400" b="1" dirty="0">
                <a:highlight>
                  <a:srgbClr val="FFFF00"/>
                </a:highlight>
                <a:latin typeface="Times New Roman" panose="02020603050405020304" pitchFamily="18" charset="0"/>
                <a:cs typeface="Times New Roman" panose="02020603050405020304" pitchFamily="18" charset="0"/>
              </a:rPr>
              <a:t>diffuse reflectance  </a:t>
            </a:r>
            <a:r>
              <a:rPr lang="en" altLang="zh-TW" sz="2400" b="1" dirty="0">
                <a:latin typeface="Times New Roman" panose="02020603050405020304" pitchFamily="18" charset="0"/>
                <a:cs typeface="Times New Roman" panose="02020603050405020304" pitchFamily="18" charset="0"/>
              </a:rPr>
              <a:t>with a </a:t>
            </a:r>
            <a:r>
              <a:rPr lang="en" altLang="zh-TW" sz="2400" b="1" dirty="0" err="1">
                <a:latin typeface="Times New Roman" panose="02020603050405020304" pitchFamily="18" charset="0"/>
                <a:cs typeface="Times New Roman" panose="02020603050405020304" pitchFamily="18" charset="0"/>
              </a:rPr>
              <a:t>Digilab</a:t>
            </a:r>
            <a:r>
              <a:rPr lang="en" altLang="zh-TW" sz="2400" b="1" dirty="0">
                <a:latin typeface="Times New Roman" panose="02020603050405020304" pitchFamily="18" charset="0"/>
                <a:cs typeface="Times New Roman" panose="02020603050405020304" pitchFamily="18" charset="0"/>
              </a:rPr>
              <a:t> FTS 7000 spectrometer.</a:t>
            </a:r>
          </a:p>
        </p:txBody>
      </p:sp>
    </p:spTree>
    <p:extLst>
      <p:ext uri="{BB962C8B-B14F-4D97-AF65-F5344CB8AC3E}">
        <p14:creationId xmlns:p14="http://schemas.microsoft.com/office/powerpoint/2010/main" val="346769773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1654</TotalTime>
  <Words>2077</Words>
  <Application>Microsoft Macintosh PowerPoint</Application>
  <PresentationFormat>寬螢幕</PresentationFormat>
  <Paragraphs>198</Paragraphs>
  <Slides>20</Slides>
  <Notes>18</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20</vt:i4>
      </vt:variant>
    </vt:vector>
  </HeadingPairs>
  <TitlesOfParts>
    <vt:vector size="30" baseType="lpstr">
      <vt:lpstr>CharisSIL</vt:lpstr>
      <vt:lpstr>Söhne</vt:lpstr>
      <vt:lpstr>TeX_CM_Roman</vt:lpstr>
      <vt:lpstr>Arial</vt:lpstr>
      <vt:lpstr>Calibri</vt:lpstr>
      <vt:lpstr>Calibri Light</vt:lpstr>
      <vt:lpstr>STIX</vt:lpstr>
      <vt:lpstr>Times New Roman</vt:lpstr>
      <vt:lpstr>Wingdings</vt:lpstr>
      <vt:lpstr>Office 佈景主題</vt:lpstr>
      <vt:lpstr>Applying NIR and MIR spectroscopy for C and soil property prediction in northern cold-region ecosystems.   Which approach works better?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Applying NIR and MIR spectroscopy for C and soil property prediction in northern cold-region ecosystems. Which approach works better? </dc:title>
  <dc:creator>楊喬安</dc:creator>
  <cp:lastModifiedBy>陳威仁</cp:lastModifiedBy>
  <cp:revision>12</cp:revision>
  <dcterms:created xsi:type="dcterms:W3CDTF">2023-04-30T08:54:32Z</dcterms:created>
  <dcterms:modified xsi:type="dcterms:W3CDTF">2023-05-02T09:54:33Z</dcterms:modified>
</cp:coreProperties>
</file>