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7" r:id="rId10"/>
    <p:sldId id="268" r:id="rId11"/>
    <p:sldId id="263" r:id="rId12"/>
    <p:sldId id="273" r:id="rId13"/>
    <p:sldId id="266" r:id="rId14"/>
    <p:sldId id="264" r:id="rId15"/>
    <p:sldId id="265" r:id="rId16"/>
    <p:sldId id="270" r:id="rId17"/>
    <p:sldId id="272" r:id="rId18"/>
    <p:sldId id="26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bist章節" id="{A2239DBE-39B7-9943-814F-966105C1A31E}">
          <p14:sldIdLst>
            <p14:sldId id="256"/>
            <p14:sldId id="257"/>
            <p14:sldId id="258"/>
            <p14:sldId id="259"/>
            <p14:sldId id="260"/>
            <p14:sldId id="261"/>
            <p14:sldId id="271"/>
            <p14:sldId id="262"/>
            <p14:sldId id="267"/>
            <p14:sldId id="268"/>
            <p14:sldId id="263"/>
            <p14:sldId id="273"/>
            <p14:sldId id="266"/>
            <p14:sldId id="264"/>
            <p14:sldId id="265"/>
            <p14:sldId id="270"/>
            <p14:sldId id="272"/>
          </p14:sldIdLst>
        </p14:section>
        <p14:section name="ELM章節" id="{BA9534FC-21BA-964B-959C-272B7ADAFA34}">
          <p14:sldIdLst/>
        </p14:section>
        <p14:section name="RandomF章節" id="{F6A0B058-D7F2-2B43-83D8-FA0E89F24A4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762D-BDC1-C84A-ACC0-061A00EB5244}" type="datetimeFigureOut">
              <a:rPr kumimoji="1" lang="zh-TW" altLang="en-US" smtClean="0"/>
              <a:t>2022/12/21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8AF8B-D1BF-714C-A667-64F7BEA9D9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09537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9733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9924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361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26219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38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3717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647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98AF8B-D1BF-714C-A667-64F7BEA9D94F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873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4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751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805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7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19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589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5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7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41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lequest.com/cubist-unix.html#MODELS" TargetMode="External"/><Relationship Id="rId2" Type="http://schemas.openxmlformats.org/officeDocument/2006/relationships/hyperlink" Target="https://github.com/pjaselin/Cubi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2s.ugr.es/keel/pdf/algorithm/congreso/1992-Quinlan-AI.pdf" TargetMode="External"/><Relationship Id="rId5" Type="http://schemas.openxmlformats.org/officeDocument/2006/relationships/hyperlink" Target="https://www.researchgate.net/figure/Example-of-M5-model-tree-Models-1-6-are-linear-regression-models_fig1_253609758" TargetMode="External"/><Relationship Id="rId4" Type="http://schemas.openxmlformats.org/officeDocument/2006/relationships/hyperlink" Target="https://www.rulequest.com/cubist-pubs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2106E8-3BFC-797D-7925-52146F3B5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/>
          </a:bodyPr>
          <a:lstStyle/>
          <a:p>
            <a:r>
              <a:rPr kumimoji="1" lang="en-US" altLang="zh-TW" dirty="0"/>
              <a:t>AI Model</a:t>
            </a:r>
            <a:endParaRPr kumimoji="1" lang="zh-TW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AC27D-E780-D084-59B4-03CCC73C0A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88" b="18413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0DD0C2-8650-7980-3F93-F76F3B04DBBD}"/>
              </a:ext>
            </a:extLst>
          </p:cNvPr>
          <p:cNvSpPr txBox="1"/>
          <p:nvPr/>
        </p:nvSpPr>
        <p:spPr>
          <a:xfrm>
            <a:off x="3367137" y="4972333"/>
            <a:ext cx="5510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/>
              <a:t>Cubist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Random Forest (</a:t>
            </a:r>
            <a:r>
              <a:rPr kumimoji="1" lang="zh-TW" altLang="en-US" dirty="0"/>
              <a:t>隨機森林</a:t>
            </a:r>
            <a:r>
              <a:rPr kumimoji="1"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Extreme Learning Machine (</a:t>
            </a:r>
            <a:r>
              <a:rPr kumimoji="1" lang="zh-TW" altLang="en-US" dirty="0"/>
              <a:t>極限學習機</a:t>
            </a:r>
            <a:r>
              <a:rPr kumimoji="1" lang="en-US" altLang="zh-TW" dirty="0"/>
              <a:t>)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Partial Least Square Regression(</a:t>
            </a:r>
            <a:r>
              <a:rPr kumimoji="1" lang="zh-TW" altLang="en-US" dirty="0"/>
              <a:t>偏最小平方迴歸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9F9B951F-E7D0-09CB-27D2-B5781CE387D1}"/>
              </a:ext>
            </a:extLst>
          </p:cNvPr>
          <p:cNvSpPr/>
          <p:nvPr/>
        </p:nvSpPr>
        <p:spPr>
          <a:xfrm>
            <a:off x="3367137" y="4972333"/>
            <a:ext cx="1282922" cy="346799"/>
          </a:xfrm>
          <a:prstGeom prst="fram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8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B2CE7-3174-D3DA-F453-3C363B12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2400" b="1" dirty="0"/>
              <a:t>Data file : provides information on the training cases that Cubist will use to construct a model.(e.g. </a:t>
            </a:r>
            <a:r>
              <a:rPr kumimoji="1" lang="en" altLang="zh-TW" sz="2400" b="1" dirty="0" err="1"/>
              <a:t>soil.data</a:t>
            </a:r>
            <a:r>
              <a:rPr kumimoji="1" lang="en" altLang="zh-TW" sz="2400" b="1" dirty="0"/>
              <a:t>)</a:t>
            </a:r>
          </a:p>
          <a:p>
            <a:pPr marL="0" indent="0">
              <a:buNone/>
            </a:pPr>
            <a:endParaRPr kumimoji="1" lang="en" altLang="zh-TW" sz="2400" b="1" dirty="0"/>
          </a:p>
          <a:p>
            <a:endParaRPr kumimoji="1" lang="en" altLang="zh-TW" sz="2400" b="1" dirty="0"/>
          </a:p>
          <a:p>
            <a:endParaRPr kumimoji="1" lang="zh-TW" altLang="en-US" sz="2400" b="1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7B07F9-9353-9416-D013-F3474CEE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</p:spPr>
        <p:txBody>
          <a:bodyPr/>
          <a:lstStyle/>
          <a:p>
            <a:r>
              <a:rPr kumimoji="1" lang="en-US" altLang="zh-TW" dirty="0"/>
              <a:t>Cubist – Data file 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4E9E741-43C8-7CAA-F7F5-5A1C5BAA3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297" y="3867010"/>
            <a:ext cx="9224088" cy="9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2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7B07F9-9353-9416-D013-F3474CEE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Cubist – Constructing Models</a:t>
            </a:r>
            <a:endParaRPr kumimoji="1" lang="zh-TW" alt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B2CE7-3174-D3DA-F453-3C363B12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5096108"/>
            <a:ext cx="3276598" cy="1663601"/>
          </a:xfrm>
        </p:spPr>
        <p:txBody>
          <a:bodyPr anchor="b">
            <a:normAutofit/>
          </a:bodyPr>
          <a:lstStyle/>
          <a:p>
            <a:r>
              <a:rPr kumimoji="1" lang="en" altLang="zh-TW" sz="2400" b="1" dirty="0"/>
              <a:t>Rule-based models</a:t>
            </a:r>
          </a:p>
          <a:p>
            <a:endParaRPr kumimoji="1" lang="zh-TW" altLang="en-US" sz="24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B094634-4ED5-989A-CC50-103A9D2B0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388" y="937795"/>
            <a:ext cx="4904620" cy="5203842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弧 5">
            <a:extLst>
              <a:ext uri="{FF2B5EF4-FFF2-40B4-BE49-F238E27FC236}">
                <a16:creationId xmlns:a16="http://schemas.microsoft.com/office/drawing/2014/main" id="{9888794F-CF5B-0D0E-B6F2-06F0F108A24B}"/>
              </a:ext>
            </a:extLst>
          </p:cNvPr>
          <p:cNvSpPr/>
          <p:nvPr/>
        </p:nvSpPr>
        <p:spPr>
          <a:xfrm>
            <a:off x="4372764" y="2906542"/>
            <a:ext cx="361155" cy="495033"/>
          </a:xfrm>
          <a:prstGeom prst="leftBrac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4C40033-7295-5FC6-AAAE-3E8353AFFEAB}"/>
              </a:ext>
            </a:extLst>
          </p:cNvPr>
          <p:cNvSpPr txBox="1"/>
          <p:nvPr/>
        </p:nvSpPr>
        <p:spPr>
          <a:xfrm>
            <a:off x="3266555" y="2853393"/>
            <a:ext cx="1055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dirty="0"/>
              <a:t>Rules</a:t>
            </a:r>
            <a:endParaRPr kumimoji="1" lang="zh-TW" altLang="en-US" sz="28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FE2B255-A237-6BDE-E3F0-8D427AC28D25}"/>
              </a:ext>
            </a:extLst>
          </p:cNvPr>
          <p:cNvCxnSpPr>
            <a:cxnSpLocks/>
          </p:cNvCxnSpPr>
          <p:nvPr/>
        </p:nvCxnSpPr>
        <p:spPr>
          <a:xfrm flipH="1">
            <a:off x="3486600" y="3539716"/>
            <a:ext cx="1641222" cy="482633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DFEC0D-D9D1-205E-B8EB-760244395E26}"/>
              </a:ext>
            </a:extLst>
          </p:cNvPr>
          <p:cNvSpPr txBox="1"/>
          <p:nvPr/>
        </p:nvSpPr>
        <p:spPr>
          <a:xfrm>
            <a:off x="817357" y="3808415"/>
            <a:ext cx="2620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/>
              <a:t>Linear Expression</a:t>
            </a:r>
            <a:endParaRPr kumimoji="1" lang="zh-TW" altLang="en-US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3F8BDD-3020-714B-B497-D46A03376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381" y="625157"/>
            <a:ext cx="4162407" cy="56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62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7214F-E1DB-9890-17C8-0AA6CF37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目前的問題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9800F3-CD35-71AF-9418-922001B76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若要使用</a:t>
            </a:r>
            <a:r>
              <a:rPr kumimoji="1" lang="en-US" altLang="zh-TW" dirty="0" err="1"/>
              <a:t>Github</a:t>
            </a:r>
            <a:r>
              <a:rPr kumimoji="1" lang="en-US" altLang="zh-TW" dirty="0"/>
              <a:t> Cubist</a:t>
            </a:r>
            <a:r>
              <a:rPr kumimoji="1" lang="zh-TW" altLang="en-US" dirty="0"/>
              <a:t>的模型尚無法進行預測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需要等待資料處理、標記過後才有辦法丟進去預測</a:t>
            </a:r>
          </a:p>
        </p:txBody>
      </p:sp>
    </p:spTree>
    <p:extLst>
      <p:ext uri="{BB962C8B-B14F-4D97-AF65-F5344CB8AC3E}">
        <p14:creationId xmlns:p14="http://schemas.microsoft.com/office/powerpoint/2010/main" val="970476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F82AD-FEFD-DE21-54FE-E2BD97A7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Cubist – The outline of the next step for Cubist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6F24A1-5856-D87A-8F45-DF48FC699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根據以上建構模型以後：</a:t>
            </a:r>
            <a:r>
              <a:rPr kumimoji="1" lang="en-US" altLang="zh-TW" sz="2800" dirty="0"/>
              <a:t>Training Data</a:t>
            </a:r>
          </a:p>
          <a:p>
            <a:endParaRPr kumimoji="1" lang="en-US" altLang="zh-TW" sz="2800" dirty="0"/>
          </a:p>
          <a:p>
            <a:r>
              <a:rPr kumimoji="1" lang="zh-TW" altLang="en-US" sz="2800"/>
              <a:t>接下來 </a:t>
            </a:r>
            <a:r>
              <a:rPr kumimoji="1" lang="en-US" altLang="zh-TW" sz="2800"/>
              <a:t>: </a:t>
            </a:r>
            <a:endParaRPr kumimoji="1" lang="en-US" altLang="zh-TW" sz="2600" dirty="0"/>
          </a:p>
          <a:p>
            <a:pPr marL="742950" lvl="1" indent="-514350">
              <a:buFont typeface="+mj-lt"/>
              <a:buAutoNum type="arabicPeriod"/>
            </a:pPr>
            <a:r>
              <a:rPr kumimoji="1" lang="en-US" altLang="zh-TW" sz="2600" dirty="0"/>
              <a:t>Cases of Cubist</a:t>
            </a:r>
          </a:p>
          <a:p>
            <a:pPr marL="742950" lvl="1" indent="-514350">
              <a:buFont typeface="+mj-lt"/>
              <a:buAutoNum type="arabicPeriod"/>
            </a:pPr>
            <a:r>
              <a:rPr kumimoji="1" lang="en-US" altLang="zh-TW" sz="2600" dirty="0"/>
              <a:t>Python package for Cubist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39438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D3357A0-1041-D165-084D-4027C8CC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Cubist – </a:t>
            </a:r>
            <a:br>
              <a:rPr kumimoji="1" lang="en-US" altLang="zh-TW" dirty="0"/>
            </a:br>
            <a:r>
              <a:rPr kumimoji="1" lang="en-US" altLang="zh-TW" dirty="0"/>
              <a:t>The next step for Cubist (1)</a:t>
            </a:r>
            <a:endParaRPr kumimoji="1"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A9F7F7-C0B1-472B-1456-0D597414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505" y="5445082"/>
            <a:ext cx="3276598" cy="626534"/>
          </a:xfrm>
        </p:spPr>
        <p:txBody>
          <a:bodyPr anchor="b">
            <a:normAutofit/>
          </a:bodyPr>
          <a:lstStyle/>
          <a:p>
            <a:r>
              <a:rPr lang="en-US" sz="2800" dirty="0"/>
              <a:t>Cases of Cubist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76B9B0FB-1AA1-1FA5-AFC2-1804DD2A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4790" y="850792"/>
            <a:ext cx="4098025" cy="52038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3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FD0F0B6-5415-4254-9E66-BE9C2FB0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D66FEA8-8B71-461B-95A4-855374AB4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4B168A-A51F-4C91-A9E4-A2F203CB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689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內容版面配置區 8" descr="一張含有 文字 的圖片&#10;&#10;自動產生的描述">
            <a:extLst>
              <a:ext uri="{FF2B5EF4-FFF2-40B4-BE49-F238E27FC236}">
                <a16:creationId xmlns:a16="http://schemas.microsoft.com/office/drawing/2014/main" id="{1FC87CE7-1D9F-6867-C188-7944D133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96461" y="852352"/>
            <a:ext cx="4324628" cy="51483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407E01-913B-484C-A03C-2C6402847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標題 1">
            <a:extLst>
              <a:ext uri="{FF2B5EF4-FFF2-40B4-BE49-F238E27FC236}">
                <a16:creationId xmlns:a16="http://schemas.microsoft.com/office/drawing/2014/main" id="{B5698FA2-C44F-941A-9476-3D6BB36C9B8B}"/>
              </a:ext>
            </a:extLst>
          </p:cNvPr>
          <p:cNvSpPr txBox="1">
            <a:spLocks/>
          </p:cNvSpPr>
          <p:nvPr/>
        </p:nvSpPr>
        <p:spPr>
          <a:xfrm>
            <a:off x="521208" y="786384"/>
            <a:ext cx="3509192" cy="200819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kumimoji="1" lang="en-US" altLang="zh-TW" dirty="0"/>
              <a:t>Cubist – </a:t>
            </a:r>
            <a:br>
              <a:rPr kumimoji="1" lang="en-US" altLang="zh-TW" dirty="0"/>
            </a:br>
            <a:r>
              <a:rPr kumimoji="1" lang="en-US" altLang="zh-TW" dirty="0"/>
              <a:t>The next step for Cubist (2)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0BD47CE-199B-1CE2-EF51-7236D52C8828}"/>
              </a:ext>
            </a:extLst>
          </p:cNvPr>
          <p:cNvSpPr txBox="1"/>
          <p:nvPr/>
        </p:nvSpPr>
        <p:spPr>
          <a:xfrm>
            <a:off x="284383" y="4941789"/>
            <a:ext cx="3940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Python package for Cubist regression model: </a:t>
            </a:r>
            <a:r>
              <a:rPr kumimoji="1" lang="en-US" altLang="zh-TW" sz="2400" dirty="0" err="1"/>
              <a:t>Github</a:t>
            </a:r>
            <a:r>
              <a:rPr kumimoji="1" lang="en-US" altLang="zh-TW" sz="2400" dirty="0"/>
              <a:t> 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4457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CE575A-9906-5382-A03F-2976E27CA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Cubist - Reference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0D105F-786C-D8F1-51F8-F6E4DA1CD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3200" dirty="0">
                <a:hlinkClick r:id="rId2"/>
              </a:rPr>
              <a:t>Cubist-Github</a:t>
            </a:r>
            <a:endParaRPr kumimoji="1" lang="en-US" altLang="zh-TW" sz="3200" dirty="0"/>
          </a:p>
          <a:p>
            <a:r>
              <a:rPr kumimoji="1" lang="en" altLang="zh-TW" sz="3200" dirty="0">
                <a:hlinkClick r:id="rId3"/>
              </a:rPr>
              <a:t>An Overview of Cubist</a:t>
            </a:r>
            <a:endParaRPr kumimoji="1" lang="en" altLang="zh-TW" sz="3200" dirty="0"/>
          </a:p>
          <a:p>
            <a:r>
              <a:rPr kumimoji="1" lang="en" altLang="zh-TW" sz="3200" dirty="0">
                <a:hlinkClick r:id="rId4"/>
              </a:rPr>
              <a:t>Cubist In Use</a:t>
            </a:r>
            <a:endParaRPr kumimoji="1" lang="en" altLang="zh-TW" sz="3200" dirty="0"/>
          </a:p>
          <a:p>
            <a:r>
              <a:rPr kumimoji="1" lang="en" altLang="zh-TW" sz="3200" dirty="0">
                <a:hlinkClick r:id="rId5"/>
              </a:rPr>
              <a:t>Example of M5 model tree.</a:t>
            </a:r>
            <a:endParaRPr kumimoji="1" lang="en" altLang="zh-TW" sz="3200" dirty="0"/>
          </a:p>
          <a:p>
            <a:r>
              <a:rPr kumimoji="1" lang="en" altLang="zh-TW" sz="3200" dirty="0">
                <a:hlinkClick r:id="rId6"/>
              </a:rPr>
              <a:t>1992-Quinlan-AI.pdf</a:t>
            </a:r>
            <a:endParaRPr kumimoji="1"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52840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DA6F5-5DD4-510B-6E38-39E4C5E5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CD34F8-B044-4B34-A32A-B206B227D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48291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98F6-4C63-448E-0B2B-E420D8DD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C1A7A2-3546-4B83-5ACF-02B03C30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483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16D59-D277-6D8A-1A55-F20A1163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Cubist - Introduction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62E0E0-D3D0-E3DD-92CD-CBE707FC9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89" y="3648010"/>
            <a:ext cx="11059811" cy="3910987"/>
          </a:xfrm>
        </p:spPr>
        <p:txBody>
          <a:bodyPr>
            <a:normAutofit/>
          </a:bodyPr>
          <a:lstStyle/>
          <a:p>
            <a:r>
              <a:rPr kumimoji="1" lang="en-US" altLang="zh-TW" sz="2800" dirty="0"/>
              <a:t>Rule-based System(</a:t>
            </a:r>
            <a:r>
              <a:rPr kumimoji="1" lang="zh-TW" altLang="en-US" sz="2800" dirty="0"/>
              <a:t>規則化系統</a:t>
            </a:r>
            <a:r>
              <a:rPr kumimoji="1" lang="en-US" altLang="zh-TW" sz="2800" dirty="0"/>
              <a:t>)</a:t>
            </a:r>
          </a:p>
          <a:p>
            <a:pPr lvl="1"/>
            <a:r>
              <a:rPr kumimoji="1" lang="zh-TW" altLang="en-US" sz="2400" dirty="0"/>
              <a:t>專家系統：將規則以情況、目標、動作來呈現</a:t>
            </a:r>
            <a:endParaRPr kumimoji="1" lang="en-US" altLang="zh-TW" sz="2400" dirty="0"/>
          </a:p>
          <a:p>
            <a:pPr lvl="1"/>
            <a:r>
              <a:rPr kumimoji="1" lang="en-US" altLang="zh-TW" sz="2400" dirty="0"/>
              <a:t>Rule-based </a:t>
            </a:r>
            <a:r>
              <a:rPr kumimoji="1" lang="zh-TW" altLang="en-US" sz="2400" dirty="0"/>
              <a:t>舉例：</a:t>
            </a:r>
            <a:endParaRPr kumimoji="1" lang="en-US" altLang="zh-TW" sz="2400" dirty="0"/>
          </a:p>
          <a:p>
            <a:pPr lvl="2"/>
            <a:r>
              <a:rPr kumimoji="1" lang="en-US" altLang="zh-TW" sz="2400" dirty="0"/>
              <a:t>(1) </a:t>
            </a:r>
            <a:r>
              <a:rPr kumimoji="1" lang="zh-TW" altLang="en-US" sz="2400" dirty="0"/>
              <a:t>聽到</a:t>
            </a:r>
            <a:r>
              <a:rPr kumimoji="1" lang="zh-TW" altLang="en-US" sz="2400" dirty="0">
                <a:solidFill>
                  <a:srgbClr val="C00000"/>
                </a:solidFill>
              </a:rPr>
              <a:t>「付款」</a:t>
            </a:r>
            <a:r>
              <a:rPr kumimoji="1" lang="en-US" altLang="zh-TW" sz="2400" dirty="0"/>
              <a:t>=&gt; </a:t>
            </a:r>
            <a:r>
              <a:rPr kumimoji="1" lang="zh-TW" altLang="en-US" sz="2400" dirty="0"/>
              <a:t>提供購買連結</a:t>
            </a:r>
            <a:endParaRPr kumimoji="1" lang="en-US" altLang="zh-TW" sz="2400" dirty="0"/>
          </a:p>
          <a:p>
            <a:pPr lvl="2"/>
            <a:r>
              <a:rPr kumimoji="1" lang="en-US" altLang="zh-TW" sz="2400" dirty="0"/>
              <a:t>(2) </a:t>
            </a:r>
            <a:r>
              <a:rPr kumimoji="1" lang="zh-TW" altLang="en-US" sz="2400" dirty="0"/>
              <a:t>聽到</a:t>
            </a:r>
            <a:r>
              <a:rPr kumimoji="1" lang="zh-TW" altLang="en-US" sz="2400" dirty="0">
                <a:solidFill>
                  <a:srgbClr val="C00000"/>
                </a:solidFill>
              </a:rPr>
              <a:t>「交易失敗」</a:t>
            </a:r>
            <a:r>
              <a:rPr kumimoji="1" lang="en-US" altLang="zh-TW" sz="2400" dirty="0"/>
              <a:t>=&gt; </a:t>
            </a:r>
            <a:r>
              <a:rPr kumimoji="1" lang="zh-TW" altLang="en-US" sz="2400" dirty="0"/>
              <a:t>提供疑難排除的連結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5D5C911-6C4C-A9F8-87D2-02808C8DCDFB}"/>
              </a:ext>
            </a:extLst>
          </p:cNvPr>
          <p:cNvSpPr txBox="1"/>
          <p:nvPr/>
        </p:nvSpPr>
        <p:spPr>
          <a:xfrm>
            <a:off x="560689" y="2156702"/>
            <a:ext cx="10192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2800" i="0" dirty="0">
                <a:solidFill>
                  <a:srgbClr val="000000"/>
                </a:solidFill>
                <a:effectLst/>
                <a:ea typeface="PingFang TC" panose="020B0400000000000000" pitchFamily="34" charset="-120"/>
              </a:rPr>
              <a:t>Cubist is a tool for generating rule-based predictive models </a:t>
            </a:r>
          </a:p>
          <a:p>
            <a:r>
              <a:rPr lang="zh-TW" altLang="en-US" sz="2800" i="0" dirty="0">
                <a:solidFill>
                  <a:srgbClr val="000000"/>
                </a:solidFill>
                <a:effectLst/>
                <a:ea typeface="PingFang TC" panose="020B0400000000000000" pitchFamily="34" charset="-120"/>
              </a:rPr>
              <a:t>   </a:t>
            </a:r>
            <a:r>
              <a:rPr lang="en" altLang="zh-TW" sz="2800" i="0" dirty="0">
                <a:solidFill>
                  <a:srgbClr val="000000"/>
                </a:solidFill>
                <a:effectLst/>
                <a:ea typeface="PingFang TC" panose="020B0400000000000000" pitchFamily="34" charset="-120"/>
              </a:rPr>
              <a:t>from data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019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D04F8-AE4F-8096-F3A5-06D73010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Cubist - Data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E249F7D-A83C-7585-E7D2-4914386BD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116" y="1929691"/>
            <a:ext cx="9054415" cy="3384558"/>
          </a:xfrm>
        </p:spPr>
      </p:pic>
      <p:sp>
        <p:nvSpPr>
          <p:cNvPr id="7" name="左大括弧 6">
            <a:extLst>
              <a:ext uri="{FF2B5EF4-FFF2-40B4-BE49-F238E27FC236}">
                <a16:creationId xmlns:a16="http://schemas.microsoft.com/office/drawing/2014/main" id="{8609E57F-AC7F-E381-FEA0-0BDB16ED8C76}"/>
              </a:ext>
            </a:extLst>
          </p:cNvPr>
          <p:cNvSpPr/>
          <p:nvPr/>
        </p:nvSpPr>
        <p:spPr>
          <a:xfrm>
            <a:off x="1057919" y="2585990"/>
            <a:ext cx="741015" cy="2343807"/>
          </a:xfrm>
          <a:prstGeom prst="leftBrac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69EE436-79C1-4AEC-236E-3BD078F8DA32}"/>
              </a:ext>
            </a:extLst>
          </p:cNvPr>
          <p:cNvSpPr txBox="1"/>
          <p:nvPr/>
        </p:nvSpPr>
        <p:spPr>
          <a:xfrm>
            <a:off x="0" y="332958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/>
              <a:t>屬性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9C967A9A-9911-026B-6106-0EAB1873E1A0}"/>
              </a:ext>
            </a:extLst>
          </p:cNvPr>
          <p:cNvSpPr/>
          <p:nvPr/>
        </p:nvSpPr>
        <p:spPr>
          <a:xfrm>
            <a:off x="1005403" y="4929797"/>
            <a:ext cx="741015" cy="551530"/>
          </a:xfrm>
          <a:prstGeom prst="leftBrac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0484F0-5B43-32B1-DBB3-D549DEDC5E4F}"/>
              </a:ext>
            </a:extLst>
          </p:cNvPr>
          <p:cNvSpPr txBox="1"/>
          <p:nvPr/>
        </p:nvSpPr>
        <p:spPr>
          <a:xfrm>
            <a:off x="52516" y="4885772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dirty="0"/>
              <a:t>目標</a:t>
            </a:r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7A3A4B62-94D5-953C-0EB1-1219C355B0BF}"/>
              </a:ext>
            </a:extLst>
          </p:cNvPr>
          <p:cNvSpPr/>
          <p:nvPr/>
        </p:nvSpPr>
        <p:spPr>
          <a:xfrm rot="16200000">
            <a:off x="6597770" y="3988604"/>
            <a:ext cx="395869" cy="2818370"/>
          </a:xfrm>
          <a:prstGeom prst="leftBrac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0DCE2E-6861-CE9A-40D6-9020F80A0CDE}"/>
              </a:ext>
            </a:extLst>
          </p:cNvPr>
          <p:cNvSpPr txBox="1"/>
          <p:nvPr/>
        </p:nvSpPr>
        <p:spPr>
          <a:xfrm>
            <a:off x="5634681" y="574589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/>
              <a:t>每一筆數據</a:t>
            </a:r>
          </a:p>
        </p:txBody>
      </p:sp>
    </p:spTree>
    <p:extLst>
      <p:ext uri="{BB962C8B-B14F-4D97-AF65-F5344CB8AC3E}">
        <p14:creationId xmlns:p14="http://schemas.microsoft.com/office/powerpoint/2010/main" val="76117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BD7236-0D2A-4A16-EE69-0F6D90AE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Cubist – How Cubist works ? </a:t>
            </a:r>
            <a:endParaRPr kumimoji="1" lang="zh-TW" alt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867DFEF-254D-10F3-CCF7-5A7F54EBD7A0}"/>
              </a:ext>
            </a:extLst>
          </p:cNvPr>
          <p:cNvSpPr/>
          <p:nvPr/>
        </p:nvSpPr>
        <p:spPr>
          <a:xfrm rot="16200000">
            <a:off x="1594664" y="3293643"/>
            <a:ext cx="1013254" cy="4101307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" altLang="zh-TW" sz="2000" dirty="0"/>
              <a:t>To relate annual fuel cost to the other information provided for the automobile.</a:t>
            </a:r>
            <a:endParaRPr kumimoji="1" lang="zh-TW" altLang="en-US" sz="2000" dirty="0"/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46EFB442-E8F6-8203-DE02-88AEF0EBE5F5}"/>
              </a:ext>
            </a:extLst>
          </p:cNvPr>
          <p:cNvSpPr/>
          <p:nvPr/>
        </p:nvSpPr>
        <p:spPr>
          <a:xfrm rot="5400000">
            <a:off x="1709673" y="3926504"/>
            <a:ext cx="685513" cy="9885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DBD47790-7400-BA82-989A-AB169EA00CFE}"/>
              </a:ext>
            </a:extLst>
          </p:cNvPr>
          <p:cNvSpPr/>
          <p:nvPr/>
        </p:nvSpPr>
        <p:spPr>
          <a:xfrm rot="16200000">
            <a:off x="6160130" y="3088630"/>
            <a:ext cx="1484088" cy="430284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" altLang="zh-TW" sz="2000" dirty="0"/>
              <a:t>building a model containing one or more rules, where each rule is a conjunction of conditions associated with a linear expression.</a:t>
            </a:r>
            <a:endParaRPr kumimoji="1" lang="zh-TW" altLang="en-US" sz="2000" dirty="0"/>
          </a:p>
        </p:txBody>
      </p:sp>
      <p:sp>
        <p:nvSpPr>
          <p:cNvPr id="10" name="向右箭號 9">
            <a:extLst>
              <a:ext uri="{FF2B5EF4-FFF2-40B4-BE49-F238E27FC236}">
                <a16:creationId xmlns:a16="http://schemas.microsoft.com/office/drawing/2014/main" id="{34EDE1DA-04E0-AFF9-6540-52F5E8D11AD9}"/>
              </a:ext>
            </a:extLst>
          </p:cNvPr>
          <p:cNvSpPr/>
          <p:nvPr/>
        </p:nvSpPr>
        <p:spPr>
          <a:xfrm>
            <a:off x="4151945" y="4862384"/>
            <a:ext cx="598809" cy="9885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3DAC13A7-FE73-DF1E-BB2F-118D2F80704E}"/>
              </a:ext>
            </a:extLst>
          </p:cNvPr>
          <p:cNvSpPr/>
          <p:nvPr/>
        </p:nvSpPr>
        <p:spPr>
          <a:xfrm>
            <a:off x="4577755" y="2623277"/>
            <a:ext cx="3768810" cy="1334529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" altLang="zh-TW" sz="2000" dirty="0"/>
              <a:t>If a case satisfies all the conditions</a:t>
            </a:r>
            <a:endParaRPr kumimoji="1" lang="zh-TW" altLang="en-US" sz="2000" dirty="0"/>
          </a:p>
        </p:txBody>
      </p:sp>
      <p:sp>
        <p:nvSpPr>
          <p:cNvPr id="12" name="向右箭號 11">
            <a:extLst>
              <a:ext uri="{FF2B5EF4-FFF2-40B4-BE49-F238E27FC236}">
                <a16:creationId xmlns:a16="http://schemas.microsoft.com/office/drawing/2014/main" id="{96FBB5BB-0046-9EB0-CFC1-B3390EBDAE42}"/>
              </a:ext>
            </a:extLst>
          </p:cNvPr>
          <p:cNvSpPr/>
          <p:nvPr/>
        </p:nvSpPr>
        <p:spPr>
          <a:xfrm rot="16200000">
            <a:off x="6173126" y="3737086"/>
            <a:ext cx="469555" cy="9885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下箭號 13">
            <a:extLst>
              <a:ext uri="{FF2B5EF4-FFF2-40B4-BE49-F238E27FC236}">
                <a16:creationId xmlns:a16="http://schemas.microsoft.com/office/drawing/2014/main" id="{8E48592B-852C-F64F-28F8-8558B7704D6C}"/>
              </a:ext>
            </a:extLst>
          </p:cNvPr>
          <p:cNvSpPr/>
          <p:nvPr/>
        </p:nvSpPr>
        <p:spPr>
          <a:xfrm rot="16200000">
            <a:off x="8202549" y="3009426"/>
            <a:ext cx="864973" cy="54631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3062A330-B931-C093-0D61-9F10C4F73D90}"/>
              </a:ext>
            </a:extLst>
          </p:cNvPr>
          <p:cNvSpPr/>
          <p:nvPr/>
        </p:nvSpPr>
        <p:spPr>
          <a:xfrm>
            <a:off x="8903526" y="2556327"/>
            <a:ext cx="3288474" cy="1334529"/>
          </a:xfrm>
          <a:prstGeom prst="roundRect">
            <a:avLst/>
          </a:prstGeom>
          <a:solidFill>
            <a:srgbClr val="FFC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" altLang="zh-TW" sz="2000" dirty="0">
                <a:solidFill>
                  <a:schemeClr val="tx1"/>
                </a:solidFill>
              </a:rPr>
              <a:t>Then the linear expression is appropriate for predicting the target value.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F2948AAE-B0F6-A273-7E75-31A3C10F40BF}"/>
              </a:ext>
            </a:extLst>
          </p:cNvPr>
          <p:cNvSpPr/>
          <p:nvPr/>
        </p:nvSpPr>
        <p:spPr>
          <a:xfrm>
            <a:off x="50637" y="2608172"/>
            <a:ext cx="3763982" cy="133453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" altLang="zh-TW" sz="2000" dirty="0">
                <a:solidFill>
                  <a:schemeClr val="bg1"/>
                </a:solidFill>
                <a:ea typeface="PingFang TC" panose="020B0400000000000000" pitchFamily="34" charset="-120"/>
              </a:rPr>
              <a:t>T</a:t>
            </a:r>
            <a:r>
              <a:rPr lang="en" altLang="zh-TW" sz="2000" b="0" i="0" dirty="0">
                <a:solidFill>
                  <a:schemeClr val="bg1"/>
                </a:solidFill>
                <a:effectLst/>
                <a:ea typeface="PingFang TC" panose="020B0400000000000000" pitchFamily="34" charset="-120"/>
              </a:rPr>
              <a:t>o find how to estimate a case's target value in terms of its attribute values</a:t>
            </a:r>
            <a:endParaRPr kumimoji="1" lang="zh-TW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9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7BD7236-0D2A-4A16-EE69-0F6D90AE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dirty="0"/>
              <a:t>Cubist – How Cubist works ? 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DBBF89-5625-905F-B83C-81CAB00DCAF7}"/>
              </a:ext>
            </a:extLst>
          </p:cNvPr>
          <p:cNvSpPr txBox="1"/>
          <p:nvPr/>
        </p:nvSpPr>
        <p:spPr>
          <a:xfrm>
            <a:off x="66004" y="3429000"/>
            <a:ext cx="4419600" cy="218597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A Cubist model thus resembles a piecewise linear model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Cubist can </a:t>
            </a:r>
            <a:r>
              <a:rPr kumimoji="1" lang="en" altLang="zh-TW" sz="2400" dirty="0">
                <a:solidFill>
                  <a:schemeClr val="accent4"/>
                </a:solidFill>
              </a:rPr>
              <a:t>construct</a:t>
            </a:r>
            <a:r>
              <a:rPr kumimoji="1" lang="en" altLang="zh-TW" sz="2400" dirty="0"/>
              <a:t> </a:t>
            </a:r>
            <a:r>
              <a:rPr kumimoji="1" lang="en" altLang="zh-TW" sz="2400" dirty="0">
                <a:solidFill>
                  <a:schemeClr val="accent4"/>
                </a:solidFill>
              </a:rPr>
              <a:t>multiple models </a:t>
            </a:r>
            <a:endParaRPr kumimoji="1" lang="zh-TW" altLang="en-US" sz="2400" dirty="0">
              <a:solidFill>
                <a:schemeClr val="accent4"/>
              </a:solidFill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xample of M5 model tree. Models 1-6 are linear regression models">
            <a:extLst>
              <a:ext uri="{FF2B5EF4-FFF2-40B4-BE49-F238E27FC236}">
                <a16:creationId xmlns:a16="http://schemas.microsoft.com/office/drawing/2014/main" id="{6837B890-42AF-BC5A-F899-A53439190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7120" y="1335495"/>
            <a:ext cx="6913366" cy="423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318407-3FE1-4E0F-F85B-1A058F6366AD}"/>
              </a:ext>
            </a:extLst>
          </p:cNvPr>
          <p:cNvSpPr txBox="1"/>
          <p:nvPr/>
        </p:nvSpPr>
        <p:spPr>
          <a:xfrm>
            <a:off x="4707120" y="5769492"/>
            <a:ext cx="710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Example of M5 model tree. Models 1-6 are linear regression models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B3C885-0419-A0DC-6FA9-1E79A1A080EB}"/>
              </a:ext>
            </a:extLst>
          </p:cNvPr>
          <p:cNvSpPr txBox="1"/>
          <p:nvPr/>
        </p:nvSpPr>
        <p:spPr>
          <a:xfrm>
            <a:off x="521208" y="6434177"/>
            <a:ext cx="758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M5 model tree</a:t>
            </a:r>
            <a:r>
              <a:rPr lang="zh-TW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TW" dirty="0">
                <a:solidFill>
                  <a:srgbClr val="111111"/>
                </a:solidFill>
                <a:latin typeface="Roboto" panose="02000000000000000000" pitchFamily="2" charset="0"/>
              </a:rPr>
              <a:t>i</a:t>
            </a:r>
            <a:r>
              <a:rPr lang="en-US" altLang="zh-TW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s a numerical prediction algorithm developed by Quinlan.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185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F69348-DAE4-8CB2-2D48-5120148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29" y="704811"/>
            <a:ext cx="4254763" cy="2008193"/>
          </a:xfrm>
        </p:spPr>
        <p:txBody>
          <a:bodyPr anchor="t">
            <a:normAutofit/>
          </a:bodyPr>
          <a:lstStyle/>
          <a:p>
            <a:r>
              <a:rPr kumimoji="1" lang="en" altLang="zh-TW" dirty="0"/>
              <a:t>1992-Quinlan</a:t>
            </a:r>
            <a:r>
              <a:rPr kumimoji="1" lang="zh-TW" altLang="en-US" dirty="0"/>
              <a:t> </a:t>
            </a:r>
            <a:r>
              <a:rPr kumimoji="1" lang="en-US" altLang="zh-TW" dirty="0"/>
              <a:t>AI</a:t>
            </a:r>
            <a:endParaRPr kumimoji="1"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44B7983A-8535-E0D4-FAB8-C470AE38C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0" y="307096"/>
            <a:ext cx="5076949" cy="655090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框架 5">
            <a:extLst>
              <a:ext uri="{FF2B5EF4-FFF2-40B4-BE49-F238E27FC236}">
                <a16:creationId xmlns:a16="http://schemas.microsoft.com/office/drawing/2014/main" id="{0D62BB16-5816-201D-F14D-D8AC5C53BD17}"/>
              </a:ext>
            </a:extLst>
          </p:cNvPr>
          <p:cNvSpPr/>
          <p:nvPr/>
        </p:nvSpPr>
        <p:spPr>
          <a:xfrm>
            <a:off x="6768987" y="2334552"/>
            <a:ext cx="2318368" cy="153749"/>
          </a:xfrm>
          <a:prstGeom prst="frame">
            <a:avLst/>
          </a:prstGeom>
          <a:solidFill>
            <a:schemeClr val="accent3"/>
          </a:solidFill>
          <a:ln w="3175">
            <a:solidFill>
              <a:schemeClr val="accent3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1576C67C-EDCC-6234-04A1-E4054613984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204010" y="2411427"/>
            <a:ext cx="2564977" cy="44000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8A5A0A-C765-C966-16FD-4264F224F982}"/>
              </a:ext>
            </a:extLst>
          </p:cNvPr>
          <p:cNvSpPr txBox="1"/>
          <p:nvPr/>
        </p:nvSpPr>
        <p:spPr>
          <a:xfrm>
            <a:off x="0" y="2863567"/>
            <a:ext cx="4697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Abstract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M5,that constructs tree-based piecewise linear models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618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F69348-DAE4-8CB2-2D48-51201484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3509192" cy="20081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zh-TW" dirty="0"/>
              <a:t>1992-Quinlan AI</a:t>
            </a:r>
          </a:p>
        </p:txBody>
      </p:sp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8A5A0A-C765-C966-16FD-4264F224F982}"/>
              </a:ext>
            </a:extLst>
          </p:cNvPr>
          <p:cNvSpPr txBox="1"/>
          <p:nvPr/>
        </p:nvSpPr>
        <p:spPr>
          <a:xfrm>
            <a:off x="566537" y="3146863"/>
            <a:ext cx="3276598" cy="2856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kumimoji="1" lang="en-US" altLang="zh-TW" sz="2000" b="1" dirty="0"/>
              <a:t>Constructing Model Trees: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000" b="1" dirty="0"/>
              <a:t>Error estimates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000" b="1" dirty="0"/>
              <a:t>Linear models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000" b="1" dirty="0"/>
              <a:t>Simplification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000" b="1" dirty="0"/>
              <a:t>Pruning</a:t>
            </a:r>
          </a:p>
          <a:p>
            <a:pPr marL="57150" indent="-28575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kumimoji="1" lang="en-US" altLang="zh-TW" sz="2000" b="1" dirty="0"/>
              <a:t>Smoothing</a:t>
            </a:r>
          </a:p>
        </p:txBody>
      </p:sp>
      <p:cxnSp>
        <p:nvCxnSpPr>
          <p:cNvPr id="33" name="Straight Connector 2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19600" y="588336"/>
            <a:ext cx="0" cy="5698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8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06D2BDE-3076-D7AD-57D9-29CD0D66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588" y="850792"/>
            <a:ext cx="4644429" cy="5203842"/>
          </a:xfrm>
          <a:prstGeom prst="rect">
            <a:avLst/>
          </a:prstGeom>
        </p:spPr>
      </p:pic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E1EFF37D-A9E4-B0F7-7EEF-E003D5AB274E}"/>
              </a:ext>
            </a:extLst>
          </p:cNvPr>
          <p:cNvCxnSpPr/>
          <p:nvPr/>
        </p:nvCxnSpPr>
        <p:spPr>
          <a:xfrm flipV="1">
            <a:off x="2774731" y="3878317"/>
            <a:ext cx="3594538" cy="178676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FD67B37F-373C-E83A-E12D-1979F0080775}"/>
              </a:ext>
            </a:extLst>
          </p:cNvPr>
          <p:cNvCxnSpPr>
            <a:cxnSpLocks/>
          </p:cNvCxnSpPr>
          <p:nvPr/>
        </p:nvCxnSpPr>
        <p:spPr>
          <a:xfrm>
            <a:off x="2774731" y="4504054"/>
            <a:ext cx="3594538" cy="232896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5FF22DE-7E77-B00B-4C92-4602CEA49712}"/>
              </a:ext>
            </a:extLst>
          </p:cNvPr>
          <p:cNvCxnSpPr>
            <a:cxnSpLocks/>
          </p:cNvCxnSpPr>
          <p:nvPr/>
        </p:nvCxnSpPr>
        <p:spPr>
          <a:xfrm>
            <a:off x="2774731" y="4962290"/>
            <a:ext cx="3594538" cy="524110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664E147B-8E73-5507-12EA-139D36C24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25" y="2118134"/>
            <a:ext cx="6274276" cy="3899981"/>
          </a:xfrm>
          <a:prstGeom prst="rect">
            <a:avLst/>
          </a:prstGeom>
        </p:spPr>
      </p:pic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3F51040E-7557-0F74-CE11-BEBA956DFFC3}"/>
              </a:ext>
            </a:extLst>
          </p:cNvPr>
          <p:cNvCxnSpPr>
            <a:cxnSpLocks/>
          </p:cNvCxnSpPr>
          <p:nvPr/>
        </p:nvCxnSpPr>
        <p:spPr>
          <a:xfrm flipV="1">
            <a:off x="2774731" y="2863702"/>
            <a:ext cx="3321269" cy="2538699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E51B15D-152A-F37E-EB57-846E0BF2C2EE}"/>
              </a:ext>
            </a:extLst>
          </p:cNvPr>
          <p:cNvCxnSpPr>
            <a:cxnSpLocks/>
          </p:cNvCxnSpPr>
          <p:nvPr/>
        </p:nvCxnSpPr>
        <p:spPr>
          <a:xfrm flipV="1">
            <a:off x="2774731" y="3452713"/>
            <a:ext cx="3321269" cy="2421687"/>
          </a:xfrm>
          <a:prstGeom prst="straightConnector1">
            <a:avLst/>
          </a:prstGeom>
          <a:ln w="3492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B2CE7-3174-D3DA-F453-3C363B12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2400" b="1" dirty="0"/>
              <a:t>Names file : description of the application's attributes.(e.g. </a:t>
            </a:r>
            <a:r>
              <a:rPr kumimoji="1" lang="en" altLang="zh-TW" sz="2400" b="1" dirty="0" err="1"/>
              <a:t>soil.names</a:t>
            </a:r>
            <a:r>
              <a:rPr kumimoji="1" lang="en" altLang="zh-TW" sz="2400" b="1" dirty="0"/>
              <a:t>)</a:t>
            </a:r>
          </a:p>
          <a:p>
            <a:pPr marL="0" indent="0">
              <a:buNone/>
            </a:pPr>
            <a:endParaRPr kumimoji="1" lang="en" altLang="zh-TW" sz="2400" b="1" dirty="0"/>
          </a:p>
          <a:p>
            <a:r>
              <a:rPr kumimoji="1" lang="en" altLang="zh-TW" sz="2400" b="1" dirty="0"/>
              <a:t>Data file : provides information on the training cases that Cubist will use to construct a model.(e.g. </a:t>
            </a:r>
            <a:r>
              <a:rPr kumimoji="1" lang="en" altLang="zh-TW" sz="2400" b="1" dirty="0" err="1"/>
              <a:t>soil.data</a:t>
            </a:r>
            <a:r>
              <a:rPr kumimoji="1" lang="en" altLang="zh-TW" sz="2400" b="1" dirty="0"/>
              <a:t>)</a:t>
            </a:r>
          </a:p>
          <a:p>
            <a:pPr marL="0" indent="0">
              <a:buNone/>
            </a:pPr>
            <a:endParaRPr kumimoji="1" lang="en" altLang="zh-TW" sz="2400" b="1" dirty="0"/>
          </a:p>
          <a:p>
            <a:r>
              <a:rPr kumimoji="1" lang="en" altLang="zh-TW" sz="2400" b="1" dirty="0"/>
              <a:t>Test and cases files : Unseen cases used to test a model. (e.g. </a:t>
            </a:r>
            <a:r>
              <a:rPr kumimoji="1" lang="en" altLang="zh-TW" sz="2400" b="1" dirty="0" err="1"/>
              <a:t>soil.cases</a:t>
            </a:r>
            <a:r>
              <a:rPr kumimoji="1" lang="en" altLang="zh-TW" sz="2400" b="1" dirty="0"/>
              <a:t>) </a:t>
            </a:r>
          </a:p>
          <a:p>
            <a:endParaRPr kumimoji="1" lang="en" altLang="zh-TW" sz="2400" b="1" dirty="0"/>
          </a:p>
          <a:p>
            <a:endParaRPr kumimoji="1" lang="zh-TW" altLang="en-US" sz="2400" b="1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7B07F9-9353-9416-D013-F3474CEE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</p:spPr>
        <p:txBody>
          <a:bodyPr/>
          <a:lstStyle/>
          <a:p>
            <a:r>
              <a:rPr kumimoji="1" lang="en-US" altLang="zh-TW" dirty="0"/>
              <a:t>Cubist – Essential files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29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B2CE7-3174-D3DA-F453-3C363B12B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zh-TW" sz="2400" b="1" dirty="0"/>
              <a:t>Names file : description of the application's attributes.(e.g. </a:t>
            </a:r>
            <a:r>
              <a:rPr kumimoji="1" lang="en" altLang="zh-TW" sz="2400" b="1" dirty="0" err="1"/>
              <a:t>soil.names</a:t>
            </a:r>
            <a:r>
              <a:rPr kumimoji="1" lang="en" altLang="zh-TW" sz="2400" b="1" dirty="0"/>
              <a:t>)</a:t>
            </a:r>
          </a:p>
          <a:p>
            <a:pPr marL="0" indent="0">
              <a:buNone/>
            </a:pPr>
            <a:endParaRPr kumimoji="1" lang="en" altLang="zh-TW" sz="2400" b="1" dirty="0"/>
          </a:p>
          <a:p>
            <a:endParaRPr kumimoji="1" lang="zh-TW" altLang="en-US" sz="2400" b="1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07B07F9-9353-9416-D013-F3474CEE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</p:spPr>
        <p:txBody>
          <a:bodyPr/>
          <a:lstStyle/>
          <a:p>
            <a:r>
              <a:rPr kumimoji="1" lang="en-US" altLang="zh-TW" dirty="0"/>
              <a:t>Cubist – Names file </a:t>
            </a:r>
            <a:endParaRPr kumimoji="1" lang="zh-TW" altLang="en-US" dirty="0"/>
          </a:p>
        </p:txBody>
      </p:sp>
      <p:pic>
        <p:nvPicPr>
          <p:cNvPr id="4" name="圖片 3" descr="一張含有 桌 的圖片&#10;&#10;自動產生的描述">
            <a:extLst>
              <a:ext uri="{FF2B5EF4-FFF2-40B4-BE49-F238E27FC236}">
                <a16:creationId xmlns:a16="http://schemas.microsoft.com/office/drawing/2014/main" id="{2861F106-709D-4F47-B388-8D2723425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30" y="2923160"/>
            <a:ext cx="6824548" cy="32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57550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2"/>
      </a:lt2>
      <a:accent1>
        <a:srgbClr val="E229E7"/>
      </a:accent1>
      <a:accent2>
        <a:srgbClr val="D5178B"/>
      </a:accent2>
      <a:accent3>
        <a:srgbClr val="E7294E"/>
      </a:accent3>
      <a:accent4>
        <a:srgbClr val="D54217"/>
      </a:accent4>
      <a:accent5>
        <a:srgbClr val="D59626"/>
      </a:accent5>
      <a:accent6>
        <a:srgbClr val="A2AA13"/>
      </a:accent6>
      <a:hlink>
        <a:srgbClr val="349632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491</Words>
  <Application>Microsoft Macintosh PowerPoint</Application>
  <PresentationFormat>寬螢幕</PresentationFormat>
  <Paragraphs>80</Paragraphs>
  <Slides>18</Slides>
  <Notes>8</Notes>
  <HiddenSlides>3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Batang</vt:lpstr>
      <vt:lpstr>Arial</vt:lpstr>
      <vt:lpstr>Avenir Next LT Pro Light</vt:lpstr>
      <vt:lpstr>Calibri</vt:lpstr>
      <vt:lpstr>Roboto</vt:lpstr>
      <vt:lpstr>AlignmentVTI</vt:lpstr>
      <vt:lpstr>AI Model</vt:lpstr>
      <vt:lpstr>Cubist - Introduction</vt:lpstr>
      <vt:lpstr>Cubist - Data</vt:lpstr>
      <vt:lpstr>Cubist – How Cubist works ? </vt:lpstr>
      <vt:lpstr>Cubist – How Cubist works ? </vt:lpstr>
      <vt:lpstr>1992-Quinlan AI</vt:lpstr>
      <vt:lpstr>1992-Quinlan AI</vt:lpstr>
      <vt:lpstr>Cubist – Essential files </vt:lpstr>
      <vt:lpstr>Cubist – Names file </vt:lpstr>
      <vt:lpstr>Cubist – Data file </vt:lpstr>
      <vt:lpstr>Cubist – Constructing Models</vt:lpstr>
      <vt:lpstr>目前的問題</vt:lpstr>
      <vt:lpstr>Cubist – The outline of the next step for Cubist </vt:lpstr>
      <vt:lpstr>Cubist –  The next step for Cubist (1)</vt:lpstr>
      <vt:lpstr>PowerPoint 簡報</vt:lpstr>
      <vt:lpstr>Cubist - Reference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Model</dc:title>
  <dc:creator>陳威仁</dc:creator>
  <cp:lastModifiedBy>陳威仁</cp:lastModifiedBy>
  <cp:revision>15</cp:revision>
  <dcterms:created xsi:type="dcterms:W3CDTF">2022-12-13T18:24:07Z</dcterms:created>
  <dcterms:modified xsi:type="dcterms:W3CDTF">2022-12-21T03:21:57Z</dcterms:modified>
</cp:coreProperties>
</file>