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1"/>
  </p:notesMasterIdLst>
  <p:sldIdLst>
    <p:sldId id="295" r:id="rId2"/>
    <p:sldId id="296" r:id="rId3"/>
    <p:sldId id="317" r:id="rId4"/>
    <p:sldId id="318" r:id="rId5"/>
    <p:sldId id="314" r:id="rId6"/>
    <p:sldId id="316" r:id="rId7"/>
    <p:sldId id="319" r:id="rId8"/>
    <p:sldId id="261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86" d="100"/>
          <a:sy n="86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1:   Plate with hole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2: Deterministic mono-string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3: Robust  mono-string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set-up and learning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Program efficiency + validation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Results validation +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1:   Plate with hole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2: Deterministic mono-string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3: Robust  mono-string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Workflow set-up and learning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Program efficiency + validation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Results validation +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17/4/20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13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195270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01847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679A-88CF-4C13-9872-4CA51A4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8596668" cy="4279469"/>
          </a:xfrm>
        </p:spPr>
        <p:txBody>
          <a:bodyPr>
            <a:normAutofit/>
          </a:bodyPr>
          <a:lstStyle/>
          <a:p>
            <a:r>
              <a:rPr lang="en-GB" sz="2400" dirty="0"/>
              <a:t>Isight Automation – 1 week cut-off</a:t>
            </a:r>
          </a:p>
          <a:p>
            <a:pPr lvl="1"/>
            <a:r>
              <a:rPr lang="en-GB" sz="2400" dirty="0"/>
              <a:t>Couldn’t get it to work – part of research</a:t>
            </a:r>
          </a:p>
          <a:p>
            <a:r>
              <a:rPr lang="en-GB" sz="2400" dirty="0"/>
              <a:t>Main effort: Report synthesis and write-up – good progress</a:t>
            </a:r>
          </a:p>
          <a:p>
            <a:r>
              <a:rPr lang="en-GB" sz="2400" dirty="0"/>
              <a:t>Reliable Design - completed</a:t>
            </a:r>
          </a:p>
          <a:p>
            <a:r>
              <a:rPr lang="en-GB" sz="2400" dirty="0"/>
              <a:t>Robust + Reliable Design – completed</a:t>
            </a:r>
          </a:p>
          <a:p>
            <a:r>
              <a:rPr lang="en-GB" sz="2400" dirty="0"/>
              <a:t>Now all structural design work completed, little more work on algorithm comparison needed</a:t>
            </a:r>
          </a:p>
        </p:txBody>
      </p:sp>
    </p:spTree>
    <p:extLst>
      <p:ext uri="{BB962C8B-B14F-4D97-AF65-F5344CB8AC3E}">
        <p14:creationId xmlns:p14="http://schemas.microsoft.com/office/powerpoint/2010/main" val="1677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9811-E874-4473-86DD-BB7FE74C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103"/>
          </a:xfrm>
        </p:spPr>
        <p:txBody>
          <a:bodyPr/>
          <a:lstStyle/>
          <a:p>
            <a:pPr defTabSz="449263"/>
            <a:r>
              <a:rPr lang="en-GB" dirty="0">
                <a:solidFill>
                  <a:schemeClr val="accent2"/>
                </a:solidFill>
              </a:rPr>
              <a:t>Optimal Design Comparison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6D1DE55A-7C85-44C4-978E-1AFBAD7AB419}"/>
              </a:ext>
            </a:extLst>
          </p:cNvPr>
          <p:cNvSpPr txBox="1">
            <a:spLocks/>
          </p:cNvSpPr>
          <p:nvPr/>
        </p:nvSpPr>
        <p:spPr>
          <a:xfrm>
            <a:off x="677334" y="1457093"/>
            <a:ext cx="8596668" cy="504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Algorithm: NSGA2 (20 generations, 20 points per generation)</a:t>
            </a:r>
          </a:p>
          <a:p>
            <a:pPr lvl="1"/>
            <a:r>
              <a:rPr lang="en-GB" sz="1800" dirty="0"/>
              <a:t>Slow, but most reliable for finding global optimum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r>
              <a:rPr lang="en-GB" sz="1800" dirty="0"/>
              <a:t>Local optima at each side of design 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46376-7E7D-42E8-96EB-8A9B174F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29692"/>
            <a:ext cx="10549054" cy="312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7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9811-E874-4473-86DD-BB7FE74C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103"/>
          </a:xfrm>
        </p:spPr>
        <p:txBody>
          <a:bodyPr/>
          <a:lstStyle/>
          <a:p>
            <a:pPr defTabSz="449263"/>
            <a:r>
              <a:rPr lang="en-GB" dirty="0">
                <a:solidFill>
                  <a:schemeClr val="accent2"/>
                </a:solidFill>
              </a:rPr>
              <a:t>Optimal Design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E4A87-3780-4A1D-A20F-F29948A9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266" y="1402656"/>
            <a:ext cx="11175885" cy="4930537"/>
          </a:xfrm>
        </p:spPr>
      </p:pic>
    </p:spTree>
    <p:extLst>
      <p:ext uri="{BB962C8B-B14F-4D97-AF65-F5344CB8AC3E}">
        <p14:creationId xmlns:p14="http://schemas.microsoft.com/office/powerpoint/2010/main" val="165838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E337-5FE9-40C2-99B8-FF66C4F54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45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8415-F28F-42E7-AA28-226658E0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7289"/>
            <a:ext cx="8596668" cy="4324074"/>
          </a:xfrm>
        </p:spPr>
        <p:txBody>
          <a:bodyPr>
            <a:normAutofit/>
          </a:bodyPr>
          <a:lstStyle/>
          <a:p>
            <a:r>
              <a:rPr lang="en-GB" sz="2400" dirty="0"/>
              <a:t>Large variations in response</a:t>
            </a:r>
          </a:p>
          <a:p>
            <a:pPr lvl="1"/>
            <a:r>
              <a:rPr lang="en-GB" sz="2000" dirty="0"/>
              <a:t>Fixed 1mm standard deviation geometry tolerances</a:t>
            </a:r>
          </a:p>
          <a:p>
            <a:pPr lvl="1"/>
            <a:r>
              <a:rPr lang="en-GB" sz="2000" dirty="0"/>
              <a:t>What is realistic for composite manufacture?</a:t>
            </a:r>
          </a:p>
          <a:p>
            <a:pPr lvl="1"/>
            <a:r>
              <a:rPr lang="en-GB" sz="2000" dirty="0"/>
              <a:t>Reducing this makes results look more like distinct peaks – deterministic always best</a:t>
            </a:r>
          </a:p>
          <a:p>
            <a:pPr lvl="1"/>
            <a:r>
              <a:rPr lang="en-GB" sz="2000" dirty="0"/>
              <a:t>Would reducing design space help?</a:t>
            </a:r>
          </a:p>
          <a:p>
            <a:r>
              <a:rPr lang="en-GB" sz="2400" dirty="0"/>
              <a:t>Hybrid design dominates robust</a:t>
            </a:r>
          </a:p>
          <a:p>
            <a:r>
              <a:rPr lang="en-GB" sz="2400" dirty="0"/>
              <a:t>Reliable design dominates deterministic</a:t>
            </a:r>
          </a:p>
          <a:p>
            <a:pPr lvl="1"/>
            <a:r>
              <a:rPr lang="en-GB" sz="2000" dirty="0"/>
              <a:t>Indicates optimisation weighting wrong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668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9811-E874-4473-86DD-BB7FE74C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103"/>
          </a:xfrm>
        </p:spPr>
        <p:txBody>
          <a:bodyPr/>
          <a:lstStyle/>
          <a:p>
            <a:pPr defTabSz="449263"/>
            <a:r>
              <a:rPr lang="en-GB" dirty="0">
                <a:solidFill>
                  <a:schemeClr val="accent2"/>
                </a:solidFill>
              </a:rPr>
              <a:t>Optimisation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40B2-CFDB-48D3-ACFF-822F1AF1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457"/>
            <a:ext cx="2614506" cy="4560905"/>
          </a:xfrm>
          <a:solidFill>
            <a:schemeClr val="bg1"/>
          </a:solidFill>
        </p:spPr>
        <p:txBody>
          <a:bodyPr/>
          <a:lstStyle/>
          <a:p>
            <a:pPr marL="0" indent="0" algn="ctr">
              <a:buNone/>
            </a:pPr>
            <a:r>
              <a:rPr lang="en-GB" b="1" u="sng" dirty="0">
                <a:solidFill>
                  <a:schemeClr val="accent2"/>
                </a:solidFill>
              </a:rPr>
              <a:t>Deterministic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Constraints: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Mass &lt; Baseline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Buckle Load &gt; Baseline</a:t>
            </a:r>
          </a:p>
          <a:p>
            <a:pPr marL="0" indent="0">
              <a:buNone/>
            </a:pPr>
            <a:endParaRPr lang="en-GB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Mass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Maximise</a:t>
            </a:r>
            <a:r>
              <a:rPr lang="en-GB" sz="1600" dirty="0">
                <a:solidFill>
                  <a:schemeClr val="tx1"/>
                </a:solidFill>
              </a:rPr>
              <a:t> Buckle Load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1352B2-58F7-4E34-81D2-DCCEF6E2E1D2}"/>
              </a:ext>
            </a:extLst>
          </p:cNvPr>
          <p:cNvSpPr txBox="1">
            <a:spLocks/>
          </p:cNvSpPr>
          <p:nvPr/>
        </p:nvSpPr>
        <p:spPr>
          <a:xfrm>
            <a:off x="3291840" y="1480456"/>
            <a:ext cx="2614506" cy="45609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b="1" u="sng" dirty="0">
                <a:solidFill>
                  <a:schemeClr val="accent2"/>
                </a:solidFill>
              </a:rPr>
              <a:t>Robust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Constraints: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Mass &lt; Baseline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Buckle Load &gt; Baseline</a:t>
            </a:r>
          </a:p>
          <a:p>
            <a:pPr marL="0" indent="0">
              <a:buNone/>
            </a:pPr>
            <a:endParaRPr lang="en-GB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Mass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Maximise</a:t>
            </a:r>
            <a:r>
              <a:rPr lang="en-GB" sz="1600" dirty="0">
                <a:solidFill>
                  <a:schemeClr val="tx1"/>
                </a:solidFill>
              </a:rPr>
              <a:t> Buckle Load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SD Mass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SD Buckle Load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EC4DE-DD57-479B-B3F3-D106B60AF3AF}"/>
              </a:ext>
            </a:extLst>
          </p:cNvPr>
          <p:cNvSpPr txBox="1">
            <a:spLocks/>
          </p:cNvSpPr>
          <p:nvPr/>
        </p:nvSpPr>
        <p:spPr>
          <a:xfrm>
            <a:off x="5906346" y="1480455"/>
            <a:ext cx="2614506" cy="45609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b="1" u="sng" dirty="0">
                <a:solidFill>
                  <a:schemeClr val="accent2"/>
                </a:solidFill>
              </a:rPr>
              <a:t>Reliable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Constraints: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Mass &lt; Baseline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Buckle Load &gt; Baseline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7030A0"/>
                </a:solidFill>
              </a:rPr>
              <a:t>Failure &lt; 0.1% ?</a:t>
            </a:r>
          </a:p>
          <a:p>
            <a:pPr marL="0" indent="0">
              <a:buNone/>
            </a:pPr>
            <a:endParaRPr lang="en-GB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Mass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Maximise</a:t>
            </a:r>
            <a:r>
              <a:rPr lang="en-GB" sz="1600" dirty="0">
                <a:solidFill>
                  <a:schemeClr val="tx1"/>
                </a:solidFill>
              </a:rPr>
              <a:t> Buckle Load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Failure %</a:t>
            </a:r>
          </a:p>
          <a:p>
            <a:pPr marL="0" indent="0" algn="ctr">
              <a:buFont typeface="Wingdings 3" charset="2"/>
              <a:buNone/>
            </a:pPr>
            <a:endParaRPr lang="en-GB" b="1" dirty="0">
              <a:solidFill>
                <a:schemeClr val="accent2"/>
              </a:solidFill>
            </a:endParaRPr>
          </a:p>
          <a:p>
            <a:pPr marL="0" indent="0" algn="ctr">
              <a:buFont typeface="Wingdings 3" charset="2"/>
              <a:buNone/>
            </a:pPr>
            <a:endParaRPr lang="en-GB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FC3A40-5FDB-42DA-9563-3A9F19C0BFF6}"/>
              </a:ext>
            </a:extLst>
          </p:cNvPr>
          <p:cNvSpPr txBox="1">
            <a:spLocks/>
          </p:cNvSpPr>
          <p:nvPr/>
        </p:nvSpPr>
        <p:spPr>
          <a:xfrm>
            <a:off x="8520852" y="1480454"/>
            <a:ext cx="2614506" cy="456090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GB" b="1" u="sng" dirty="0">
                <a:solidFill>
                  <a:schemeClr val="accent2"/>
                </a:solidFill>
              </a:rPr>
              <a:t>Robust + Reliable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Constraints: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Mass &lt; Baseline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</a:rPr>
              <a:t>Buckle Load &gt; Baseline</a:t>
            </a:r>
          </a:p>
          <a:p>
            <a:pPr marL="0" indent="0">
              <a:buNone/>
            </a:pPr>
            <a:endParaRPr lang="en-GB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sz="1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accent2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Mass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</a:rPr>
              <a:t>Maximise</a:t>
            </a:r>
            <a:r>
              <a:rPr lang="en-GB" sz="1600" dirty="0">
                <a:solidFill>
                  <a:schemeClr val="tx1"/>
                </a:solidFill>
              </a:rPr>
              <a:t> Buckle Load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SD Mass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SD Buckle Load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00000"/>
                </a:solidFill>
              </a:rPr>
              <a:t>Minimise</a:t>
            </a:r>
            <a:r>
              <a:rPr lang="en-GB" sz="1600" dirty="0">
                <a:solidFill>
                  <a:schemeClr val="tx1"/>
                </a:solidFill>
              </a:rPr>
              <a:t> Failure %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 algn="ctr">
              <a:buFont typeface="Wingdings 3" charset="2"/>
              <a:buNone/>
            </a:pPr>
            <a:endParaRPr lang="en-GB" b="1" dirty="0">
              <a:solidFill>
                <a:schemeClr val="accent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B2417A-EF71-4013-AFF7-FCC130910E84}"/>
              </a:ext>
            </a:extLst>
          </p:cNvPr>
          <p:cNvGrpSpPr/>
          <p:nvPr/>
        </p:nvGrpSpPr>
        <p:grpSpPr>
          <a:xfrm>
            <a:off x="3291839" y="1480454"/>
            <a:ext cx="1" cy="4560905"/>
            <a:chOff x="3291839" y="1480454"/>
            <a:chExt cx="1" cy="456090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7E85CA-A709-4016-A9B9-706879BC8A39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3291840" y="1480454"/>
              <a:ext cx="0" cy="228045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22F4818-F68C-4EBC-BD21-07E53AC3B80E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3291839" y="3760909"/>
              <a:ext cx="1" cy="228045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DB6142-0A4D-4EA8-BD25-B918CB658159}"/>
              </a:ext>
            </a:extLst>
          </p:cNvPr>
          <p:cNvGrpSpPr/>
          <p:nvPr/>
        </p:nvGrpSpPr>
        <p:grpSpPr>
          <a:xfrm>
            <a:off x="5906344" y="1480454"/>
            <a:ext cx="1" cy="4560905"/>
            <a:chOff x="3291839" y="1480454"/>
            <a:chExt cx="1" cy="456090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CCC61F-D10A-4F58-999D-D0B3E46A957F}"/>
                </a:ext>
              </a:extLst>
            </p:cNvPr>
            <p:cNvCxnSpPr/>
            <p:nvPr/>
          </p:nvCxnSpPr>
          <p:spPr>
            <a:xfrm flipV="1">
              <a:off x="3291840" y="1480454"/>
              <a:ext cx="0" cy="228045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EABD2-2354-4F41-9311-E6D74212B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839" y="3760909"/>
              <a:ext cx="1" cy="228045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348E71-1F43-47F2-A5AB-54940AA4E532}"/>
              </a:ext>
            </a:extLst>
          </p:cNvPr>
          <p:cNvGrpSpPr/>
          <p:nvPr/>
        </p:nvGrpSpPr>
        <p:grpSpPr>
          <a:xfrm>
            <a:off x="8520848" y="1480454"/>
            <a:ext cx="1" cy="4560905"/>
            <a:chOff x="3291839" y="1480454"/>
            <a:chExt cx="1" cy="45609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5AC4AE-4514-479D-9365-5D675ABAE044}"/>
                </a:ext>
              </a:extLst>
            </p:cNvPr>
            <p:cNvCxnSpPr/>
            <p:nvPr/>
          </p:nvCxnSpPr>
          <p:spPr>
            <a:xfrm flipV="1">
              <a:off x="3291840" y="1480454"/>
              <a:ext cx="0" cy="2280455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E239A4-5ABB-46BA-AE06-4DA284EA5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1839" y="3760909"/>
              <a:ext cx="1" cy="2280450"/>
            </a:xfrm>
            <a:prstGeom prst="line">
              <a:avLst/>
            </a:pr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596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E337-5FE9-40C2-99B8-FF66C4F5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8415-F28F-42E7-AA28-226658E0C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Exam week coming up – divert more attention there</a:t>
            </a:r>
          </a:p>
          <a:p>
            <a:r>
              <a:rPr lang="en-GB" sz="2400" dirty="0"/>
              <a:t>Continue work on algorithm explanatory problems</a:t>
            </a:r>
          </a:p>
          <a:p>
            <a:r>
              <a:rPr lang="en-GB" sz="2400" dirty="0"/>
              <a:t>Continue work on write-up</a:t>
            </a:r>
          </a:p>
        </p:txBody>
      </p:sp>
    </p:spTree>
    <p:extLst>
      <p:ext uri="{BB962C8B-B14F-4D97-AF65-F5344CB8AC3E}">
        <p14:creationId xmlns:p14="http://schemas.microsoft.com/office/powerpoint/2010/main" val="145092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4293053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178124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626035"/>
              </p:ext>
            </p:extLst>
          </p:nvPr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2" y="1884516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Main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208252"/>
            <a:ext cx="12856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Auxiliary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24221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10-15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4263209" y="3307218"/>
            <a:ext cx="656063" cy="3167295"/>
          </a:xfrm>
          <a:prstGeom prst="leftBrace">
            <a:avLst>
              <a:gd name="adj1" fmla="val 8333"/>
              <a:gd name="adj2" fmla="val 33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82535" y="3296681"/>
            <a:ext cx="665181" cy="3179260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5844" y="4150865"/>
            <a:ext cx="665180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</p:cNvCxnSpPr>
          <p:nvPr/>
        </p:nvCxnSpPr>
        <p:spPr>
          <a:xfrm flipV="1">
            <a:off x="10514609" y="3913633"/>
            <a:ext cx="991" cy="640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Mono-string: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Design Variables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Geometry: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Constraints (mm)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≤48 (40)</m:t>
                    </m:r>
                  </m:oMath>
                </a14:m>
                <a:endParaRPr lang="en-GB" sz="2600" dirty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</m:d>
                  </m:oMath>
                </a14:m>
                <a:endParaRPr lang="en-GB" sz="26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Objectives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Maximise 1</a:t>
                </a:r>
                <a:r>
                  <a:rPr lang="en-GB" sz="2600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GB" sz="2600" dirty="0">
                    <a:solidFill>
                      <a:srgbClr val="FF0000"/>
                    </a:solidFill>
                  </a:rPr>
                  <a:t> Eigenvalue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Minimise semi-length </a:t>
                </a:r>
                <a14:m>
                  <m:oMath xmlns:m="http://schemas.openxmlformats.org/officeDocument/2006/math">
                    <m:r>
                      <a:rPr lang="en-GB" sz="2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</a:rPr>
                  <a:t>mass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  <a:blipFill>
                <a:blip r:embed="rId3"/>
                <a:stretch>
                  <a:fillRect t="-2703" b="-1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C96A84-FEF5-4CCB-9006-3591F0D3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1" y="196497"/>
            <a:ext cx="6793500" cy="310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8B904-431F-415B-980D-65DC89C61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338" y="3299115"/>
            <a:ext cx="521253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30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3360</TotalTime>
  <Words>425</Words>
  <Application>Microsoft Office PowerPoint</Application>
  <PresentationFormat>Widescreen</PresentationFormat>
  <Paragraphs>137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 Math</vt:lpstr>
      <vt:lpstr>Trebuchet MS</vt:lpstr>
      <vt:lpstr>Wingdings 3</vt:lpstr>
      <vt:lpstr>Facet</vt:lpstr>
      <vt:lpstr>Final Year Project: Week 13 of 20</vt:lpstr>
      <vt:lpstr>Progress</vt:lpstr>
      <vt:lpstr>Optimal Design Comparison</vt:lpstr>
      <vt:lpstr>Optimal Design Comparison</vt:lpstr>
      <vt:lpstr>Problems</vt:lpstr>
      <vt:lpstr>Optimisation Problems</vt:lpstr>
      <vt:lpstr>Next steps</vt:lpstr>
      <vt:lpstr>Progress</vt:lpstr>
      <vt:lpstr>Mono-string: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140</cp:revision>
  <dcterms:created xsi:type="dcterms:W3CDTF">2020-01-15T13:33:09Z</dcterms:created>
  <dcterms:modified xsi:type="dcterms:W3CDTF">2020-04-17T02:41:28Z</dcterms:modified>
</cp:coreProperties>
</file>