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3"/>
  </p:notesMasterIdLst>
  <p:sldIdLst>
    <p:sldId id="259" r:id="rId2"/>
    <p:sldId id="260" r:id="rId3"/>
    <p:sldId id="264" r:id="rId4"/>
    <p:sldId id="268" r:id="rId5"/>
    <p:sldId id="269" r:id="rId6"/>
    <p:sldId id="266" r:id="rId7"/>
    <p:sldId id="272" r:id="rId8"/>
    <p:sldId id="270" r:id="rId9"/>
    <p:sldId id="267" r:id="rId10"/>
    <p:sldId id="261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Test Case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Main Test Case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Design Studies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Design Study Flow / Test Problem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Optimisation Methods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Workflow Test Case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Main Test Case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36005" rIns="36005" bIns="3600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Design Studies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Design Study Flow / Test Problem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Optimisation Methods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Results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17/2/20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4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023147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896716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Project plan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7605229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346203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9230041"/>
              </p:ext>
            </p:extLst>
          </p:nvPr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3" y="1978616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Computation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069365"/>
            <a:ext cx="128562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Analytical Work +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85051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9-16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3713238" y="3857188"/>
            <a:ext cx="665181" cy="2076470"/>
          </a:xfrm>
          <a:prstGeom prst="leftBrace">
            <a:avLst>
              <a:gd name="adj1" fmla="val 8333"/>
              <a:gd name="adj2" fmla="val 1049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93342" y="2744696"/>
            <a:ext cx="665181" cy="4283222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1778" y="4154931"/>
            <a:ext cx="673312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  <a:stCxn id="17" idx="1"/>
          </p:cNvCxnSpPr>
          <p:nvPr/>
        </p:nvCxnSpPr>
        <p:spPr>
          <a:xfrm flipV="1">
            <a:off x="10514609" y="3913632"/>
            <a:ext cx="991" cy="6400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Methods focusing on local minima (e.g. MISQP)</a:t>
            </a:r>
          </a:p>
          <a:p>
            <a:pPr lvl="2"/>
            <a:r>
              <a:rPr lang="en-GB" sz="2000" dirty="0">
                <a:solidFill>
                  <a:schemeClr val="accent2"/>
                </a:solidFill>
              </a:rPr>
              <a:t>Does the algorithm incorporate repeat start-points over the design space?</a:t>
            </a:r>
          </a:p>
          <a:p>
            <a:pPr lvl="2"/>
            <a:r>
              <a:rPr lang="en-GB" sz="2000" dirty="0">
                <a:solidFill>
                  <a:schemeClr val="accent2"/>
                </a:solidFill>
              </a:rPr>
              <a:t>Or would I need to incorporate DOE (</a:t>
            </a:r>
            <a:r>
              <a:rPr lang="en-GB" sz="2000" dirty="0" err="1">
                <a:solidFill>
                  <a:schemeClr val="accent2"/>
                </a:solidFill>
              </a:rPr>
              <a:t>latin</a:t>
            </a:r>
            <a:r>
              <a:rPr lang="en-GB" sz="2000" dirty="0">
                <a:solidFill>
                  <a:schemeClr val="accent2"/>
                </a:solidFill>
              </a:rPr>
              <a:t> hypercube) to set this up manually</a:t>
            </a:r>
          </a:p>
          <a:p>
            <a:pPr lvl="1"/>
            <a:r>
              <a:rPr lang="en-GB" sz="2200" dirty="0">
                <a:solidFill>
                  <a:schemeClr val="accent2"/>
                </a:solidFill>
              </a:rPr>
              <a:t>Python scripting with Abaqus/</a:t>
            </a:r>
            <a:r>
              <a:rPr lang="en-GB" sz="2200" dirty="0" err="1">
                <a:solidFill>
                  <a:schemeClr val="accent2"/>
                </a:solidFill>
              </a:rPr>
              <a:t>Isight</a:t>
            </a:r>
            <a:endParaRPr lang="en-GB" sz="2200" dirty="0">
              <a:solidFill>
                <a:schemeClr val="accent2"/>
              </a:solidFill>
            </a:endParaRPr>
          </a:p>
          <a:p>
            <a:pPr lvl="2"/>
            <a:r>
              <a:rPr lang="en-GB" sz="2000" dirty="0">
                <a:solidFill>
                  <a:schemeClr val="accent2"/>
                </a:solidFill>
              </a:rPr>
              <a:t>When does Abaqus choose to run a python script when simulating? Any way to control execution before/after simulation?</a:t>
            </a:r>
          </a:p>
        </p:txBody>
      </p:sp>
    </p:spTree>
    <p:extLst>
      <p:ext uri="{BB962C8B-B14F-4D97-AF65-F5344CB8AC3E}">
        <p14:creationId xmlns:p14="http://schemas.microsoft.com/office/powerpoint/2010/main" val="28499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FBD45F-FAA3-4330-8802-5F24E6F2F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543037"/>
            <a:ext cx="3645050" cy="4513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429225-0FFE-4808-96AE-AF9AB2C26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872" y="896112"/>
            <a:ext cx="2699395" cy="5464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46755" y="1528175"/>
                <a:ext cx="4230717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≤0.9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≤1.35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GB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755" y="1528175"/>
                <a:ext cx="4230717" cy="4513187"/>
              </a:xfrm>
              <a:prstGeom prst="rect">
                <a:avLst/>
              </a:prstGeom>
              <a:blipFill>
                <a:blip r:embed="rId5"/>
                <a:stretch>
                  <a:fillRect t="-2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46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Buckling Analysis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35ECBD-9203-4EB5-AF76-19CDD7A9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66" y="1270000"/>
            <a:ext cx="8596668" cy="520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5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Buckling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1344-E199-4CD9-BE09-89FAF0E1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25" y="1587104"/>
            <a:ext cx="3820058" cy="455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253D24-1D1D-46FC-A2FF-728232865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719" y="1887182"/>
            <a:ext cx="3686689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884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Buckling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2C906-D647-4E7D-AEAF-C2E7A227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22" y="1422130"/>
            <a:ext cx="2781688" cy="49727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0BBBB6-8194-4FB6-B888-3A2B38D0F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221" y="1384681"/>
            <a:ext cx="2881558" cy="50101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BCD702-BC1A-4BB2-B22F-C33306B7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1188" y="1403405"/>
            <a:ext cx="289600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B4B9B-3C6D-46A0-8973-A30BC1687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233" y="1529751"/>
            <a:ext cx="11303533" cy="434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4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3AAD0D9-57B3-4C6D-8387-2B953F7A4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419470"/>
              </p:ext>
            </p:extLst>
          </p:nvPr>
        </p:nvGraphicFramePr>
        <p:xfrm>
          <a:off x="677862" y="2160588"/>
          <a:ext cx="10873775" cy="35816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4755">
                  <a:extLst>
                    <a:ext uri="{9D8B030D-6E8A-4147-A177-3AD203B41FA5}">
                      <a16:colId xmlns:a16="http://schemas.microsoft.com/office/drawing/2014/main" val="1249444920"/>
                    </a:ext>
                  </a:extLst>
                </a:gridCol>
                <a:gridCol w="2174755">
                  <a:extLst>
                    <a:ext uri="{9D8B030D-6E8A-4147-A177-3AD203B41FA5}">
                      <a16:colId xmlns:a16="http://schemas.microsoft.com/office/drawing/2014/main" val="584002603"/>
                    </a:ext>
                  </a:extLst>
                </a:gridCol>
                <a:gridCol w="2174755">
                  <a:extLst>
                    <a:ext uri="{9D8B030D-6E8A-4147-A177-3AD203B41FA5}">
                      <a16:colId xmlns:a16="http://schemas.microsoft.com/office/drawing/2014/main" val="3053097568"/>
                    </a:ext>
                  </a:extLst>
                </a:gridCol>
                <a:gridCol w="2174755">
                  <a:extLst>
                    <a:ext uri="{9D8B030D-6E8A-4147-A177-3AD203B41FA5}">
                      <a16:colId xmlns:a16="http://schemas.microsoft.com/office/drawing/2014/main" val="139481969"/>
                    </a:ext>
                  </a:extLst>
                </a:gridCol>
                <a:gridCol w="2174755">
                  <a:extLst>
                    <a:ext uri="{9D8B030D-6E8A-4147-A177-3AD203B41FA5}">
                      <a16:colId xmlns:a16="http://schemas.microsoft.com/office/drawing/2014/main" val="1428352175"/>
                    </a:ext>
                  </a:extLst>
                </a:gridCol>
              </a:tblGrid>
              <a:tr h="3812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Gradient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Combined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082231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Single-Objective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NLPQLP</a:t>
                      </a:r>
                    </a:p>
                    <a:p>
                      <a:r>
                        <a:rPr lang="en-GB" dirty="0"/>
                        <a:t>MMFD</a:t>
                      </a:r>
                    </a:p>
                    <a:p>
                      <a:r>
                        <a:rPr lang="en-GB" dirty="0"/>
                        <a:t>LSGRG</a:t>
                      </a:r>
                    </a:p>
                    <a:p>
                      <a:r>
                        <a:rPr lang="en-GB" dirty="0"/>
                        <a:t>MISQP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Hooke-Jeeves</a:t>
                      </a:r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Downhill Simplex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ASA</a:t>
                      </a:r>
                    </a:p>
                    <a:p>
                      <a:r>
                        <a:rPr lang="en-GB" dirty="0"/>
                        <a:t>MIGA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MOST</a:t>
                      </a:r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57516"/>
                  </a:ext>
                </a:extLst>
              </a:tr>
              <a:tr h="1273587">
                <a:tc>
                  <a:txBody>
                    <a:bodyPr/>
                    <a:lstStyle/>
                    <a:p>
                      <a:r>
                        <a:rPr lang="en-GB" dirty="0"/>
                        <a:t>Multi-Objective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Stress-Ratio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NSGA2</a:t>
                      </a:r>
                    </a:p>
                    <a:p>
                      <a:r>
                        <a:rPr lang="en-GB" dirty="0"/>
                        <a:t>NCGA</a:t>
                      </a:r>
                    </a:p>
                    <a:p>
                      <a:r>
                        <a:rPr lang="en-GB" dirty="0"/>
                        <a:t>AMGA</a:t>
                      </a:r>
                    </a:p>
                    <a:p>
                      <a:r>
                        <a:rPr lang="en-GB" dirty="0"/>
                        <a:t>Particle Swarm</a:t>
                      </a:r>
                    </a:p>
                    <a:p>
                      <a:r>
                        <a:rPr lang="en-GB" dirty="0" err="1"/>
                        <a:t>Evol</a:t>
                      </a:r>
                      <a:endParaRPr lang="en-GB" dirty="0"/>
                    </a:p>
                    <a:p>
                      <a:r>
                        <a:rPr lang="en-GB" dirty="0"/>
                        <a:t>Adaptive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641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991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Algorithms</a:t>
            </a:r>
          </a:p>
        </p:txBody>
      </p:sp>
      <p:pic>
        <p:nvPicPr>
          <p:cNvPr id="1026" name="Picture 2" descr="Optimization2 &#10;17 &#10;Abaqus &#10;17 &#10;Calculator ">
            <a:extLst>
              <a:ext uri="{FF2B5EF4-FFF2-40B4-BE49-F238E27FC236}">
                <a16:creationId xmlns:a16="http://schemas.microsoft.com/office/drawing/2014/main" id="{799D15AE-AA06-4300-A4BF-E9B7A897E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810" y="647192"/>
            <a:ext cx="3314700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 Im•za •on &#10;Run Path &#10;Model I &#10;Design F easibility &#10;Plate &#10;Shell _planar I &#10;dime.. &#10;1.04 &#10;0.824 &#10;0.9064 &#10;0.824 &#10;0797 &#10;1 1876 &#10;1.0797 L &#10;Model I &#10;Plate &#10;Shell _planar &#10;dime... &#10;5 &#10;5 &#10;0.506 &#10;o. 1602 &#10;1602 &#10;o. 17623 &#10;14815 &#10;o. 14815 &#10;arameters or &#10;Egval &#10;2.270±7 &#10;2.2309E7 &#10;2.1129E7 &#10;2.380±7 &#10;2.3408E7 &#10;2.23ggE7 &#10;3.22138 &#10;2. gg76E7 &#10;2.8885±7 &#10;30566E7 &#10;2.9789E7 &#10;Iterations (Done &#10;0.104 &#10;0.37904 &#10;0.41694 &#10;0.41694 &#10;0.10797 &#10;o. 11876 &#10;11876 &#10;0.21628 &#10;0.2379 &#10;Objective and P enalty &#10;-2 2705E7 &#10;-2230gE7 &#10;-2 112gE7 &#10;-3 2504E7 &#10;-23805E7 &#10;-23408E7 &#10;-2 23ggE7 &#10;-32213E7 &#10;- 2191E7 &#10;-zgg7BE7 &#10;-28885E7 &#10;-30566E7 &#10;- og16E7 &#10;-3 0566E7 &#10;Objecbv e &#10;Function &#10;-22705E7 &#10;-2230gE7 &#10;-2 112gE7 &#10;-3 2504E7 &#10;-23805E7 &#10;-23408E7 &#10;-2 23ggE7 &#10;-32213E7 &#10;191E7 &#10;-zgg7BE7 &#10;-28885E7 &#10;-30566E7 &#10;- og16E7 &#10;-2 gngE7 &#10;-3 0566E7 &#10;Penalty FL &#10;History &#10;-ail 5 ">
            <a:extLst>
              <a:ext uri="{FF2B5EF4-FFF2-40B4-BE49-F238E27FC236}">
                <a16:creationId xmlns:a16="http://schemas.microsoft.com/office/drawing/2014/main" id="{EBF77E5B-83FE-4F2B-98C8-C1DEA9E8B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89" y="3320325"/>
            <a:ext cx="11949222" cy="339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6F85A8-E3C7-47C9-82D6-79658707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Speed issues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Convergence to local optima (tuning)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Unexplained simulation errors</a:t>
            </a:r>
          </a:p>
        </p:txBody>
      </p:sp>
    </p:spTree>
    <p:extLst>
      <p:ext uri="{BB962C8B-B14F-4D97-AF65-F5344CB8AC3E}">
        <p14:creationId xmlns:p14="http://schemas.microsoft.com/office/powerpoint/2010/main" val="2347453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61E9-8E3A-4C94-923D-BC6E6500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8175"/>
            <a:ext cx="9204897" cy="4513187"/>
          </a:xfrm>
        </p:spPr>
        <p:txBody>
          <a:bodyPr>
            <a:normAutofit/>
          </a:bodyPr>
          <a:lstStyle/>
          <a:p>
            <a:pPr lvl="1"/>
            <a:r>
              <a:rPr lang="en-GB" sz="2600" dirty="0">
                <a:solidFill>
                  <a:schemeClr val="accent2"/>
                </a:solidFill>
              </a:rPr>
              <a:t>Further reading on optimisation methods – 10 papers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Complete deterministic study for plate with hole</a:t>
            </a:r>
          </a:p>
          <a:p>
            <a:pPr lvl="1"/>
            <a:r>
              <a:rPr lang="en-GB" sz="2600" dirty="0">
                <a:solidFill>
                  <a:schemeClr val="accent2"/>
                </a:solidFill>
              </a:rPr>
              <a:t>Set up mono-string model</a:t>
            </a:r>
          </a:p>
          <a:p>
            <a:pPr lvl="3"/>
            <a:endParaRPr lang="en-GB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385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1625</TotalTime>
  <Words>275</Words>
  <Application>Microsoft Office PowerPoint</Application>
  <PresentationFormat>Widescreen</PresentationFormat>
  <Paragraphs>100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4 of 20</vt:lpstr>
      <vt:lpstr>Model</vt:lpstr>
      <vt:lpstr>Buckling Analysis</vt:lpstr>
      <vt:lpstr>Buckling Analysis</vt:lpstr>
      <vt:lpstr>Buckling Analysis</vt:lpstr>
      <vt:lpstr>Optimisation Algorithms</vt:lpstr>
      <vt:lpstr>Optimisation Algorithms</vt:lpstr>
      <vt:lpstr>Optimisation Algorithms</vt:lpstr>
      <vt:lpstr>Next Steps</vt:lpstr>
      <vt:lpstr>Project plan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Marij Qureshi</cp:lastModifiedBy>
  <cp:revision>40</cp:revision>
  <dcterms:created xsi:type="dcterms:W3CDTF">2020-01-15T13:33:09Z</dcterms:created>
  <dcterms:modified xsi:type="dcterms:W3CDTF">2020-02-17T23:56:50Z</dcterms:modified>
</cp:coreProperties>
</file>