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0"/>
  </p:notesMasterIdLst>
  <p:sldIdLst>
    <p:sldId id="259" r:id="rId2"/>
    <p:sldId id="268" r:id="rId3"/>
    <p:sldId id="260" r:id="rId4"/>
    <p:sldId id="266" r:id="rId5"/>
    <p:sldId id="272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73" r:id="rId14"/>
    <p:sldId id="274" r:id="rId15"/>
    <p:sldId id="280" r:id="rId16"/>
    <p:sldId id="267" r:id="rId17"/>
    <p:sldId id="26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ij\Google%20Drive\4th%20Year\FYP\My%20Notes\Optimisation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Iterations</a:t>
            </a:r>
            <a:r>
              <a:rPr lang="en-US" baseline="0"/>
              <a:t> for Optimisation Class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Sheet1!$T$9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Sheet1!$S$10:$S$14</c:f>
              <c:strCache>
                <c:ptCount val="5"/>
                <c:pt idx="0">
                  <c:v>Combined</c:v>
                </c:pt>
                <c:pt idx="1">
                  <c:v>Gradient</c:v>
                </c:pt>
                <c:pt idx="2">
                  <c:v>Direct</c:v>
                </c:pt>
                <c:pt idx="3">
                  <c:v>Exploratory</c:v>
                </c:pt>
                <c:pt idx="4">
                  <c:v>GA</c:v>
                </c:pt>
              </c:strCache>
            </c:strRef>
          </c:cat>
          <c:val>
            <c:numRef>
              <c:f>Sheet1!$T$10:$T$14</c:f>
              <c:numCache>
                <c:formatCode>0.0</c:formatCode>
                <c:ptCount val="5"/>
                <c:pt idx="0">
                  <c:v>21.833333333333332</c:v>
                </c:pt>
                <c:pt idx="1">
                  <c:v>13.75</c:v>
                </c:pt>
                <c:pt idx="2">
                  <c:v>28.5</c:v>
                </c:pt>
                <c:pt idx="3">
                  <c:v>55.75</c:v>
                </c:pt>
                <c:pt idx="4">
                  <c:v>327.5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9-46C4-8133-055A15F39F17}"/>
            </c:ext>
          </c:extLst>
        </c:ser>
        <c:ser>
          <c:idx val="1"/>
          <c:order val="1"/>
          <c:tx>
            <c:strRef>
              <c:f>Sheet1!$U$9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Sheet1!$S$10:$S$14</c:f>
              <c:strCache>
                <c:ptCount val="5"/>
                <c:pt idx="0">
                  <c:v>Combined</c:v>
                </c:pt>
                <c:pt idx="1">
                  <c:v>Gradient</c:v>
                </c:pt>
                <c:pt idx="2">
                  <c:v>Direct</c:v>
                </c:pt>
                <c:pt idx="3">
                  <c:v>Exploratory</c:v>
                </c:pt>
                <c:pt idx="4">
                  <c:v>GA</c:v>
                </c:pt>
              </c:strCache>
            </c:strRef>
          </c:cat>
          <c:val>
            <c:numRef>
              <c:f>Sheet1!$U$10:$U$14</c:f>
              <c:numCache>
                <c:formatCode>0.0</c:formatCode>
                <c:ptCount val="5"/>
                <c:pt idx="0">
                  <c:v>2.3102310231023101E-2</c:v>
                </c:pt>
                <c:pt idx="1">
                  <c:v>0</c:v>
                </c:pt>
                <c:pt idx="2">
                  <c:v>0</c:v>
                </c:pt>
                <c:pt idx="3">
                  <c:v>3.5843472897524951</c:v>
                </c:pt>
                <c:pt idx="4">
                  <c:v>151.37764241718151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9-46C4-8133-055A15F39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028368"/>
        <c:axId val="171237968"/>
      </c:barChart>
      <c:catAx>
        <c:axId val="17002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7968"/>
        <c:crosses val="autoZero"/>
        <c:auto val="1"/>
        <c:lblAlgn val="ctr"/>
        <c:lblOffset val="100"/>
        <c:noMultiLvlLbl val="0"/>
      </c:catAx>
      <c:valAx>
        <c:axId val="171237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Test Case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Main Test Case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Design Studies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Design Study Flow / Test Problem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Optimisation Methods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Workflow Test Case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Main Test Case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Studies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Design Study Flow / Test Problem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Optimisation Methods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Results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20/2/20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5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89671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Exploratory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5466A4-8C1F-4074-9AAD-16F8E0417794}"/>
              </a:ext>
            </a:extLst>
          </p:cNvPr>
          <p:cNvGrpSpPr/>
          <p:nvPr/>
        </p:nvGrpSpPr>
        <p:grpSpPr>
          <a:xfrm>
            <a:off x="356923" y="2296298"/>
            <a:ext cx="3773642" cy="3952102"/>
            <a:chOff x="4171277" y="2197936"/>
            <a:chExt cx="3773642" cy="39521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1FFE41-BC32-487C-88EF-10845357B289}"/>
                </a:ext>
              </a:extLst>
            </p:cNvPr>
            <p:cNvSpPr/>
            <p:nvPr/>
          </p:nvSpPr>
          <p:spPr>
            <a:xfrm>
              <a:off x="4171277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Evolutionary Optimization Algorithm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B40AF6-3CE8-472A-8D8D-D7ED2E5B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261" y="2197936"/>
              <a:ext cx="3757657" cy="318820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415F40-754D-4DA7-ADB9-6D3D8CB8BEA9}"/>
              </a:ext>
            </a:extLst>
          </p:cNvPr>
          <p:cNvGrpSpPr/>
          <p:nvPr/>
        </p:nvGrpSpPr>
        <p:grpSpPr>
          <a:xfrm>
            <a:off x="4317715" y="2146394"/>
            <a:ext cx="3773643" cy="4102006"/>
            <a:chOff x="8143782" y="2048032"/>
            <a:chExt cx="3773643" cy="41020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C85BB6-215B-44A8-99D2-6FC103D86CFA}"/>
                </a:ext>
              </a:extLst>
            </p:cNvPr>
            <p:cNvSpPr/>
            <p:nvPr/>
          </p:nvSpPr>
          <p:spPr>
            <a:xfrm>
              <a:off x="8143783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Multi-Objective Particle Swarm Optimization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867299-CCC6-4F59-81FD-0C2AE993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3782" y="2048032"/>
              <a:ext cx="3757657" cy="333811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48956-1CAF-494C-A873-FA9C3EE04B73}"/>
              </a:ext>
            </a:extLst>
          </p:cNvPr>
          <p:cNvGrpSpPr/>
          <p:nvPr/>
        </p:nvGrpSpPr>
        <p:grpSpPr>
          <a:xfrm>
            <a:off x="8278510" y="2238248"/>
            <a:ext cx="3773642" cy="4010152"/>
            <a:chOff x="8165298" y="1535415"/>
            <a:chExt cx="3773642" cy="4010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888D76-ED7B-4069-B4C7-C6E345587DBA}"/>
                </a:ext>
              </a:extLst>
            </p:cNvPr>
            <p:cNvSpPr/>
            <p:nvPr/>
          </p:nvSpPr>
          <p:spPr>
            <a:xfrm>
              <a:off x="8165298" y="4781673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Adaptive simulated annealing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32B6F1-9856-4F26-B8BD-7AFCAE190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5298" y="1535415"/>
              <a:ext cx="3773642" cy="3246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79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Exploratory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01C88E-0410-4697-91F9-F795E736475A}"/>
              </a:ext>
            </a:extLst>
          </p:cNvPr>
          <p:cNvGrpSpPr/>
          <p:nvPr/>
        </p:nvGrpSpPr>
        <p:grpSpPr>
          <a:xfrm>
            <a:off x="3867746" y="1930400"/>
            <a:ext cx="3773642" cy="3953436"/>
            <a:chOff x="236271" y="1592131"/>
            <a:chExt cx="3773642" cy="39534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92610A-A840-4037-9537-0D210C259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271" y="1592131"/>
              <a:ext cx="3773642" cy="318954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E3449F-2217-4455-944F-8DF160E640EF}"/>
                </a:ext>
              </a:extLst>
            </p:cNvPr>
            <p:cNvSpPr/>
            <p:nvPr/>
          </p:nvSpPr>
          <p:spPr>
            <a:xfrm>
              <a:off x="236271" y="4781673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Adaptive Design of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39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Genetic </a:t>
            </a:r>
            <a:r>
              <a:rPr lang="en-GB" dirty="0" err="1">
                <a:solidFill>
                  <a:schemeClr val="accent2"/>
                </a:solidFill>
              </a:rPr>
              <a:t>Algoritm</a:t>
            </a:r>
            <a:r>
              <a:rPr lang="en-GB" dirty="0">
                <a:solidFill>
                  <a:schemeClr val="accent2"/>
                </a:solidFill>
              </a:rPr>
              <a:t>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DBD4AD-3324-45E8-BD42-8AA0AF315081}"/>
              </a:ext>
            </a:extLst>
          </p:cNvPr>
          <p:cNvGrpSpPr/>
          <p:nvPr/>
        </p:nvGrpSpPr>
        <p:grpSpPr>
          <a:xfrm>
            <a:off x="436697" y="2254376"/>
            <a:ext cx="3773642" cy="3994024"/>
            <a:chOff x="8143783" y="2156014"/>
            <a:chExt cx="3773642" cy="39940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D67CD5-1B82-4600-864A-0DDCCC5938AF}"/>
                </a:ext>
              </a:extLst>
            </p:cNvPr>
            <p:cNvSpPr/>
            <p:nvPr/>
          </p:nvSpPr>
          <p:spPr>
            <a:xfrm>
              <a:off x="8143783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Non-dominated Sorting Genetic Algorithm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BF3B8EE-2B73-474B-ADFA-4693A620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3783" y="2156014"/>
              <a:ext cx="3753138" cy="32301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BB438B-CBAF-4B61-BCCF-09FB140439AE}"/>
              </a:ext>
            </a:extLst>
          </p:cNvPr>
          <p:cNvGrpSpPr/>
          <p:nvPr/>
        </p:nvGrpSpPr>
        <p:grpSpPr>
          <a:xfrm>
            <a:off x="4314713" y="2294965"/>
            <a:ext cx="3789627" cy="3953435"/>
            <a:chOff x="4192792" y="1592132"/>
            <a:chExt cx="3789627" cy="39534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42184C-93BB-430A-8B16-19B4D884E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2792" y="1592132"/>
              <a:ext cx="3789627" cy="31895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B8818B-3400-40F5-95BD-C2DF74032246}"/>
                </a:ext>
              </a:extLst>
            </p:cNvPr>
            <p:cNvSpPr/>
            <p:nvPr/>
          </p:nvSpPr>
          <p:spPr>
            <a:xfrm>
              <a:off x="4192792" y="4781673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Archive based Micro Genetic Algorithm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A6CF76-3FE5-4723-8952-8B8679C6377A}"/>
              </a:ext>
            </a:extLst>
          </p:cNvPr>
          <p:cNvGrpSpPr/>
          <p:nvPr/>
        </p:nvGrpSpPr>
        <p:grpSpPr>
          <a:xfrm>
            <a:off x="8229218" y="2294965"/>
            <a:ext cx="3773642" cy="3904352"/>
            <a:chOff x="214756" y="2245686"/>
            <a:chExt cx="3773642" cy="39043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12EB8B-6BB5-430A-A4D7-FADE91255962}"/>
                </a:ext>
              </a:extLst>
            </p:cNvPr>
            <p:cNvSpPr/>
            <p:nvPr/>
          </p:nvSpPr>
          <p:spPr>
            <a:xfrm>
              <a:off x="214756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Neighbourhood Cultivation Genetic Algorithm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5D6B78-E446-49A5-8429-3EAEBDB60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56" y="2245686"/>
              <a:ext cx="3757657" cy="3140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820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Genetic Algorithm Methods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DF1832-DAFE-4DA0-966D-469FF04E1B6D}"/>
              </a:ext>
            </a:extLst>
          </p:cNvPr>
          <p:cNvGrpSpPr/>
          <p:nvPr/>
        </p:nvGrpSpPr>
        <p:grpSpPr>
          <a:xfrm>
            <a:off x="4119026" y="1930400"/>
            <a:ext cx="3773642" cy="3940623"/>
            <a:chOff x="4171277" y="2209415"/>
            <a:chExt cx="3773642" cy="39406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B04B89-AD95-4431-9836-8005CC773C15}"/>
                </a:ext>
              </a:extLst>
            </p:cNvPr>
            <p:cNvSpPr/>
            <p:nvPr/>
          </p:nvSpPr>
          <p:spPr>
            <a:xfrm>
              <a:off x="4171277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Multi-Island Genetic Algorithm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FE69F95-4B20-4F51-8CB8-9C26EA42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1277" y="2209415"/>
              <a:ext cx="3757657" cy="3176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13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Combined Methods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A72AD-6C8E-49DB-A787-074CCBE738F1}"/>
              </a:ext>
            </a:extLst>
          </p:cNvPr>
          <p:cNvGrpSpPr/>
          <p:nvPr/>
        </p:nvGrpSpPr>
        <p:grpSpPr>
          <a:xfrm>
            <a:off x="1277201" y="1848625"/>
            <a:ext cx="3773642" cy="4074990"/>
            <a:chOff x="214756" y="2075048"/>
            <a:chExt cx="3773642" cy="4074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205933-9381-4E7E-A5FA-D06FF995EF5E}"/>
                </a:ext>
              </a:extLst>
            </p:cNvPr>
            <p:cNvSpPr/>
            <p:nvPr/>
          </p:nvSpPr>
          <p:spPr>
            <a:xfrm>
              <a:off x="214756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Multifunction Optimization System Tool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99CCC8-EA7F-4D83-9EF5-4507D845D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756" y="2075048"/>
              <a:ext cx="3757657" cy="331109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DC746-71E3-4756-BDC9-A2E2F2D7E8E5}"/>
              </a:ext>
            </a:extLst>
          </p:cNvPr>
          <p:cNvGrpSpPr/>
          <p:nvPr/>
        </p:nvGrpSpPr>
        <p:grpSpPr>
          <a:xfrm>
            <a:off x="5650710" y="1717237"/>
            <a:ext cx="3956521" cy="4206378"/>
            <a:chOff x="214756" y="1943660"/>
            <a:chExt cx="3956521" cy="420637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595462-DFC6-4BA0-8AB8-6B7997CA13A4}"/>
                </a:ext>
              </a:extLst>
            </p:cNvPr>
            <p:cNvSpPr/>
            <p:nvPr/>
          </p:nvSpPr>
          <p:spPr>
            <a:xfrm>
              <a:off x="214756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Pointer Automatic Optimizer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312746-334E-499B-98BB-50014AB06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56" y="1943660"/>
              <a:ext cx="3956521" cy="3442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51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AAD0D9-57B3-4C6D-8387-2B953F7A4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879421"/>
              </p:ext>
            </p:extLst>
          </p:nvPr>
        </p:nvGraphicFramePr>
        <p:xfrm>
          <a:off x="677334" y="2029960"/>
          <a:ext cx="10873776" cy="3376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296">
                  <a:extLst>
                    <a:ext uri="{9D8B030D-6E8A-4147-A177-3AD203B41FA5}">
                      <a16:colId xmlns:a16="http://schemas.microsoft.com/office/drawing/2014/main" val="1249444920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584002603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3053097568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139481969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569641273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1428352175"/>
                    </a:ext>
                  </a:extLst>
                </a:gridCol>
              </a:tblGrid>
              <a:tr h="381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Genetic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82231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Single-Objective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NLPQLP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MMFD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LSGRG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MISQP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Hooke-Jeeves</a:t>
                      </a:r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Downhill Simplex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ASA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MOST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57516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Multi-Objective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C000"/>
                          </a:solidFill>
                        </a:rPr>
                        <a:t>Particle Swarm</a:t>
                      </a:r>
                    </a:p>
                    <a:p>
                      <a:r>
                        <a:rPr lang="en-GB" dirty="0" err="1">
                          <a:solidFill>
                            <a:srgbClr val="FFC000"/>
                          </a:solidFill>
                        </a:rPr>
                        <a:t>Evol</a:t>
                      </a:r>
                      <a:endParaRPr lang="en-GB" dirty="0">
                        <a:solidFill>
                          <a:srgbClr val="FFC000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Adaptive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NSGA2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NCGA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AMGA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4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762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Composite lay-up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Model Refinement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Further algorithm parameter tuning (GA)</a:t>
            </a:r>
          </a:p>
          <a:p>
            <a:pPr lvl="3"/>
            <a:endParaRPr lang="en-GB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8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05229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46203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30041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3" y="1978616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069365"/>
            <a:ext cx="12856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Analytical Work +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0538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9-16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3713238" y="3857188"/>
            <a:ext cx="665181" cy="2076470"/>
          </a:xfrm>
          <a:prstGeom prst="leftBrace">
            <a:avLst>
              <a:gd name="adj1" fmla="val 8333"/>
              <a:gd name="adj2" fmla="val 1049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93342" y="2744696"/>
            <a:ext cx="665181" cy="4283222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1778" y="4154931"/>
            <a:ext cx="673312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0514609" y="3913632"/>
            <a:ext cx="991" cy="640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Nonlinearity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Complexity ceiling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Other useful problems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 this week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569388-4FEE-4D2F-B0A5-3BE31626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6x </a:t>
            </a:r>
            <a:r>
              <a:rPr lang="en-GB" sz="2600" dirty="0" err="1">
                <a:solidFill>
                  <a:schemeClr val="accent2"/>
                </a:solidFill>
              </a:rPr>
              <a:t>Isight</a:t>
            </a:r>
            <a:r>
              <a:rPr lang="en-GB" sz="2600" dirty="0">
                <a:solidFill>
                  <a:schemeClr val="accent2"/>
                </a:solidFill>
              </a:rPr>
              <a:t> tutorials (beam buckling, elastic band response, drain cover optimisation, cylinder buckling)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Understanding and application of surrogate modelling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Completed deterministic study for plate with hole</a:t>
            </a:r>
          </a:p>
        </p:txBody>
      </p:sp>
    </p:spTree>
    <p:extLst>
      <p:ext uri="{BB962C8B-B14F-4D97-AF65-F5344CB8AC3E}">
        <p14:creationId xmlns:p14="http://schemas.microsoft.com/office/powerpoint/2010/main" val="323288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FBD45F-FAA3-4330-8802-5F24E6F2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3390" y="1425318"/>
            <a:ext cx="3645050" cy="4513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29225-0FFE-4808-96AE-AF9AB2C26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446" y="784302"/>
            <a:ext cx="2699395" cy="54640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4230717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 (0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.3)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≤0.75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(0.45)</m:t>
                    </m:r>
                  </m:oMath>
                </a14:m>
                <a:endParaRPr lang="en-GB" sz="2600" dirty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00B050"/>
                    </a:solidFill>
                  </a:rPr>
                  <a:t>Minimise plate area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4230717" cy="4513187"/>
              </a:xfrm>
              <a:prstGeom prst="rect">
                <a:avLst/>
              </a:prstGeom>
              <a:blipFill>
                <a:blip r:embed="rId5"/>
                <a:stretch>
                  <a:fillRect t="-21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B4B9B-3C6D-46A0-8973-A30BC168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33" y="1529751"/>
            <a:ext cx="11303533" cy="43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AAD0D9-57B3-4C6D-8387-2B953F7A4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221299"/>
              </p:ext>
            </p:extLst>
          </p:nvPr>
        </p:nvGraphicFramePr>
        <p:xfrm>
          <a:off x="677334" y="2029960"/>
          <a:ext cx="10873776" cy="33767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296">
                  <a:extLst>
                    <a:ext uri="{9D8B030D-6E8A-4147-A177-3AD203B41FA5}">
                      <a16:colId xmlns:a16="http://schemas.microsoft.com/office/drawing/2014/main" val="1249444920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584002603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3053097568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139481969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569641273"/>
                    </a:ext>
                  </a:extLst>
                </a:gridCol>
                <a:gridCol w="1812296">
                  <a:extLst>
                    <a:ext uri="{9D8B030D-6E8A-4147-A177-3AD203B41FA5}">
                      <a16:colId xmlns:a16="http://schemas.microsoft.com/office/drawing/2014/main" val="1428352175"/>
                    </a:ext>
                  </a:extLst>
                </a:gridCol>
              </a:tblGrid>
              <a:tr h="381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Genetic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82231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Single-Objective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NLPQLP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MMFD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LSGRG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MISQP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Hooke-Jeeves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Downhill Simplex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ASA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MOST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57516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Multi-Objective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Stress-Ratio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Particle Swarm</a:t>
                      </a:r>
                    </a:p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Evol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Adaptive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NSGA2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NCGA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AMGA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4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C6F5-A0EE-4A22-8A8F-2735A0B9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Deterministic Study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569460-58A6-4834-92AD-D610AC385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53007"/>
              </p:ext>
            </p:extLst>
          </p:nvPr>
        </p:nvGraphicFramePr>
        <p:xfrm>
          <a:off x="5330462" y="1210490"/>
          <a:ext cx="6511136" cy="503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4715069" imgH="3647833" progId="Excel.Sheet.12">
                  <p:embed/>
                </p:oleObj>
              </mc:Choice>
              <mc:Fallback>
                <p:oleObj name="Worksheet" r:id="rId3" imgW="4715069" imgH="364783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0462" y="1210490"/>
                        <a:ext cx="6511136" cy="50379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3FA6513-88EE-4923-AD72-7951BFCF5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973435"/>
              </p:ext>
            </p:extLst>
          </p:nvPr>
        </p:nvGraphicFramePr>
        <p:xfrm>
          <a:off x="209006" y="2545079"/>
          <a:ext cx="4929052" cy="3167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7349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Gradient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590448-F95E-4EC8-BDD7-A3F43D3DB4BC}"/>
              </a:ext>
            </a:extLst>
          </p:cNvPr>
          <p:cNvGrpSpPr/>
          <p:nvPr/>
        </p:nvGrpSpPr>
        <p:grpSpPr>
          <a:xfrm>
            <a:off x="287532" y="2147556"/>
            <a:ext cx="3773642" cy="4100844"/>
            <a:chOff x="4171277" y="2049194"/>
            <a:chExt cx="3773642" cy="4100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637544-7043-43B3-9B0E-4D33BB9FA548}"/>
                </a:ext>
              </a:extLst>
            </p:cNvPr>
            <p:cNvSpPr/>
            <p:nvPr/>
          </p:nvSpPr>
          <p:spPr>
            <a:xfrm>
              <a:off x="4171277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Sequential Quadratic Programming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1275EF-2EF0-47D7-8A5B-3192338DA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781" y="2049194"/>
              <a:ext cx="3753138" cy="3336949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749799-8D01-4C11-B6F8-70BC13044450}"/>
              </a:ext>
            </a:extLst>
          </p:cNvPr>
          <p:cNvGrpSpPr/>
          <p:nvPr/>
        </p:nvGrpSpPr>
        <p:grpSpPr>
          <a:xfrm>
            <a:off x="4209178" y="2317900"/>
            <a:ext cx="3773643" cy="3930500"/>
            <a:chOff x="8143782" y="2219538"/>
            <a:chExt cx="3773643" cy="3930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BC2600-9D71-4AF8-993E-F12E368150C0}"/>
                </a:ext>
              </a:extLst>
            </p:cNvPr>
            <p:cNvSpPr/>
            <p:nvPr/>
          </p:nvSpPr>
          <p:spPr>
            <a:xfrm>
              <a:off x="8143783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Modified Method of Feasible Directions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2A9F4F-31C4-40FE-90D5-4014043EB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3782" y="2219538"/>
              <a:ext cx="3757657" cy="316660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876539-FA84-4B86-B871-E0CC512DDC8C}"/>
              </a:ext>
            </a:extLst>
          </p:cNvPr>
          <p:cNvGrpSpPr/>
          <p:nvPr/>
        </p:nvGrpSpPr>
        <p:grpSpPr>
          <a:xfrm>
            <a:off x="8156753" y="2139003"/>
            <a:ext cx="3773642" cy="4109397"/>
            <a:chOff x="214756" y="2040641"/>
            <a:chExt cx="3773642" cy="4109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8AFECE-71CF-4CBD-B2A4-0C73F1F753BE}"/>
                </a:ext>
              </a:extLst>
            </p:cNvPr>
            <p:cNvSpPr/>
            <p:nvPr/>
          </p:nvSpPr>
          <p:spPr>
            <a:xfrm>
              <a:off x="214756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Large Scale Generalized Reduced Gradient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7734A0-AF49-4002-A2E2-CF2B9FE57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56" y="2040641"/>
              <a:ext cx="3757657" cy="3345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53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Gradient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F7E4CC-C185-4F52-8747-78322C5C446F}"/>
              </a:ext>
            </a:extLst>
          </p:cNvPr>
          <p:cNvGrpSpPr/>
          <p:nvPr/>
        </p:nvGrpSpPr>
        <p:grpSpPr>
          <a:xfrm>
            <a:off x="4171277" y="2127322"/>
            <a:ext cx="3773642" cy="4022716"/>
            <a:chOff x="4171277" y="2127322"/>
            <a:chExt cx="3773642" cy="40227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CF6EC8-2A6B-4E08-8CC3-DA7A55157660}"/>
                </a:ext>
              </a:extLst>
            </p:cNvPr>
            <p:cNvSpPr/>
            <p:nvPr/>
          </p:nvSpPr>
          <p:spPr>
            <a:xfrm>
              <a:off x="4171277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Mixed Integer Sequential Quadratic Programming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7AB0F5-CB23-44BE-A0F9-247956C92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262" y="2127322"/>
              <a:ext cx="3757657" cy="3258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53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522-30F4-43AD-A5CC-BE26E7D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Direct Methods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050D50-0180-4651-974F-92DAC364FF03}"/>
              </a:ext>
            </a:extLst>
          </p:cNvPr>
          <p:cNvGrpSpPr/>
          <p:nvPr/>
        </p:nvGrpSpPr>
        <p:grpSpPr>
          <a:xfrm>
            <a:off x="1303328" y="1930400"/>
            <a:ext cx="3773643" cy="4219638"/>
            <a:chOff x="214756" y="1930400"/>
            <a:chExt cx="3773643" cy="42196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59136B-FB8D-466F-B316-709CCD145144}"/>
                </a:ext>
              </a:extLst>
            </p:cNvPr>
            <p:cNvSpPr/>
            <p:nvPr/>
          </p:nvSpPr>
          <p:spPr>
            <a:xfrm>
              <a:off x="214756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Downhill Simplex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D2E507-39E8-40ED-9B93-0B37D0B6B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757" y="1930400"/>
              <a:ext cx="3773642" cy="345574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99C51-6FCC-46F6-BD80-8CFE33A8AE7D}"/>
              </a:ext>
            </a:extLst>
          </p:cNvPr>
          <p:cNvGrpSpPr/>
          <p:nvPr/>
        </p:nvGrpSpPr>
        <p:grpSpPr>
          <a:xfrm>
            <a:off x="5944741" y="1975563"/>
            <a:ext cx="3778124" cy="4174475"/>
            <a:chOff x="8139301" y="1975563"/>
            <a:chExt cx="3778124" cy="41744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616D1E-16F3-49D9-8305-B6FB468E48F9}"/>
                </a:ext>
              </a:extLst>
            </p:cNvPr>
            <p:cNvSpPr/>
            <p:nvPr/>
          </p:nvSpPr>
          <p:spPr>
            <a:xfrm>
              <a:off x="8143783" y="5386144"/>
              <a:ext cx="3773642" cy="763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2"/>
                  </a:solidFill>
                </a:rPr>
                <a:t>Hooke-Jeeves Direct Search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E5FAAB4-F358-41FF-9FCE-ED76142A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9301" y="1975563"/>
              <a:ext cx="3773642" cy="3410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453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1720</TotalTime>
  <Words>341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Trebuchet MS</vt:lpstr>
      <vt:lpstr>Wingdings 3</vt:lpstr>
      <vt:lpstr>Facet</vt:lpstr>
      <vt:lpstr>Microsoft Excel Worksheet</vt:lpstr>
      <vt:lpstr>Final Year Project: Week 5 of 20</vt:lpstr>
      <vt:lpstr>Progress this week</vt:lpstr>
      <vt:lpstr>Model</vt:lpstr>
      <vt:lpstr>Optimisation Algorithms</vt:lpstr>
      <vt:lpstr>Optimisation Algorithms</vt:lpstr>
      <vt:lpstr>Deterministic Study</vt:lpstr>
      <vt:lpstr>Gradient Methods</vt:lpstr>
      <vt:lpstr>Gradient Methods</vt:lpstr>
      <vt:lpstr>Direct Methods</vt:lpstr>
      <vt:lpstr>Exploratory Methods</vt:lpstr>
      <vt:lpstr>Exploratory Methods</vt:lpstr>
      <vt:lpstr>Genetic Algoritm Methods</vt:lpstr>
      <vt:lpstr>Genetic Algorithm Methods</vt:lpstr>
      <vt:lpstr>Combined Methods</vt:lpstr>
      <vt:lpstr>Optimisation Algorithms</vt:lpstr>
      <vt:lpstr>Next Steps</vt:lpstr>
      <vt:lpstr>Project plan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53</cp:revision>
  <dcterms:created xsi:type="dcterms:W3CDTF">2020-01-15T13:33:09Z</dcterms:created>
  <dcterms:modified xsi:type="dcterms:W3CDTF">2020-02-20T14:15:29Z</dcterms:modified>
</cp:coreProperties>
</file>