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2"/>
  </p:notesMasterIdLst>
  <p:sldIdLst>
    <p:sldId id="259" r:id="rId2"/>
    <p:sldId id="268" r:id="rId3"/>
    <p:sldId id="274" r:id="rId4"/>
    <p:sldId id="260" r:id="rId5"/>
    <p:sldId id="266" r:id="rId6"/>
    <p:sldId id="273" r:id="rId7"/>
    <p:sldId id="272" r:id="rId8"/>
    <p:sldId id="275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Test Case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Main Test Case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Design Studies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Design Study Flow / Test Problem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Optimisation Methods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Results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Workflow Test Case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Main Test Case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Design Studies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Design Study Flow / Test Problem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Optimisation Methods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Results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28/2/20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6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195270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89671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05229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346203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230041"/>
              </p:ext>
            </p:extLst>
          </p:nvPr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3" y="1978616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069365"/>
            <a:ext cx="12856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Analytical Work +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49003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9-15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4263209" y="3307218"/>
            <a:ext cx="656063" cy="3167295"/>
          </a:xfrm>
          <a:prstGeom prst="leftBrace">
            <a:avLst>
              <a:gd name="adj1" fmla="val 8333"/>
              <a:gd name="adj2" fmla="val 33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82535" y="3296681"/>
            <a:ext cx="665181" cy="3179260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5844" y="4150865"/>
            <a:ext cx="665180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10514609" y="3913633"/>
            <a:ext cx="991" cy="640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18931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 this week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569388-4FEE-4D2F-B0A5-3BE31626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New mono-string model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Composite lay-up on </a:t>
            </a:r>
            <a:r>
              <a:rPr lang="en-GB" sz="2600" dirty="0" err="1">
                <a:solidFill>
                  <a:schemeClr val="accent2"/>
                </a:solidFill>
              </a:rPr>
              <a:t>abaqus</a:t>
            </a:r>
            <a:endParaRPr lang="en-GB" sz="2600" dirty="0">
              <a:solidFill>
                <a:schemeClr val="accent2"/>
              </a:solidFill>
            </a:endParaRP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Deterministic geometry optimisation … ALMOST</a:t>
            </a:r>
          </a:p>
        </p:txBody>
      </p:sp>
    </p:spTree>
    <p:extLst>
      <p:ext uri="{BB962C8B-B14F-4D97-AF65-F5344CB8AC3E}">
        <p14:creationId xmlns:p14="http://schemas.microsoft.com/office/powerpoint/2010/main" val="323288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Mon-string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Design Variables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Geometry: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Constraints (mm)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 (20)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 </m:t>
                    </m:r>
                    <m:d>
                      <m:dPr>
                        <m:ctrlPr>
                          <a:rPr lang="en-GB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GB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6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(20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Objectives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Maximise 1</a:t>
                </a:r>
                <a:r>
                  <a:rPr lang="en-GB" sz="2600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GB" sz="2600" dirty="0">
                    <a:solidFill>
                      <a:srgbClr val="FF0000"/>
                    </a:solidFill>
                  </a:rPr>
                  <a:t> Eigenvalue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Minimise semi-length </a:t>
                </a:r>
                <a14:m>
                  <m:oMath xmlns:m="http://schemas.openxmlformats.org/officeDocument/2006/math">
                    <m:r>
                      <a:rPr lang="en-GB" sz="2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</a:rPr>
                  <a:t>plate area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  <a:blipFill>
                <a:blip r:embed="rId3"/>
                <a:stretch>
                  <a:fillRect t="-1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C96A84-FEF5-4CCB-9006-3591F0D3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1" y="196497"/>
            <a:ext cx="6793500" cy="310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8B904-431F-415B-980D-65DC89C61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338" y="3299115"/>
            <a:ext cx="521253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Mon-string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7A686-2ECB-4BAA-AB3F-6E09C6EA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79" y="1465851"/>
            <a:ext cx="7975241" cy="478254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2D78D5-0096-464C-89F7-CB8736F6B260}"/>
              </a:ext>
            </a:extLst>
          </p:cNvPr>
          <p:cNvCxnSpPr>
            <a:cxnSpLocks/>
          </p:cNvCxnSpPr>
          <p:nvPr/>
        </p:nvCxnSpPr>
        <p:spPr>
          <a:xfrm>
            <a:off x="4217436" y="2230017"/>
            <a:ext cx="1101012" cy="1017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ABB161-EC29-441A-AF7B-42FFF1E3B441}"/>
                  </a:ext>
                </a:extLst>
              </p:cNvPr>
              <p:cNvSpPr/>
              <p:nvPr/>
            </p:nvSpPr>
            <p:spPr>
              <a:xfrm>
                <a:off x="3442996" y="1549355"/>
                <a:ext cx="1101012" cy="59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ABB161-EC29-441A-AF7B-42FFF1E3B4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996" y="1549355"/>
                <a:ext cx="1101012" cy="597159"/>
              </a:xfrm>
              <a:prstGeom prst="rect">
                <a:avLst/>
              </a:prstGeom>
              <a:blipFill>
                <a:blip r:embed="rId4"/>
                <a:stretch>
                  <a:fillRect b="-30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F346F3-DD0C-477E-9BE7-CD5C052F54A1}"/>
              </a:ext>
            </a:extLst>
          </p:cNvPr>
          <p:cNvCxnSpPr>
            <a:cxnSpLocks/>
          </p:cNvCxnSpPr>
          <p:nvPr/>
        </p:nvCxnSpPr>
        <p:spPr>
          <a:xfrm flipH="1" flipV="1">
            <a:off x="7197011" y="4565780"/>
            <a:ext cx="948613" cy="6220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D7D36B-4F77-44B7-B10D-28476F95DCDE}"/>
                  </a:ext>
                </a:extLst>
              </p:cNvPr>
              <p:cNvSpPr/>
              <p:nvPr/>
            </p:nvSpPr>
            <p:spPr>
              <a:xfrm>
                <a:off x="8335347" y="5179161"/>
                <a:ext cx="1101012" cy="5971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D7D36B-4F77-44B7-B10D-28476F95D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347" y="5179161"/>
                <a:ext cx="1101012" cy="597159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1BB964-D791-4E69-B240-08FE4469FBC4}"/>
              </a:ext>
            </a:extLst>
          </p:cNvPr>
          <p:cNvCxnSpPr>
            <a:cxnSpLocks/>
          </p:cNvCxnSpPr>
          <p:nvPr/>
        </p:nvCxnSpPr>
        <p:spPr>
          <a:xfrm flipV="1">
            <a:off x="1918656" y="4876800"/>
            <a:ext cx="1751383" cy="3023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FBD882-CBAE-4AB5-B69A-EFAC61750A36}"/>
                  </a:ext>
                </a:extLst>
              </p:cNvPr>
              <p:cNvSpPr/>
              <p:nvPr/>
            </p:nvSpPr>
            <p:spPr>
              <a:xfrm>
                <a:off x="727097" y="4693298"/>
                <a:ext cx="1101012" cy="9237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FBD882-CBAE-4AB5-B69A-EFAC61750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97" y="4693298"/>
                <a:ext cx="1101012" cy="923731"/>
              </a:xfrm>
              <a:prstGeom prst="rect">
                <a:avLst/>
              </a:prstGeom>
              <a:blipFill>
                <a:blip r:embed="rId6"/>
                <a:stretch>
                  <a:fillRect b="-6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6B0272-FCC5-4AF6-A3FF-83135D3A1938}"/>
              </a:ext>
            </a:extLst>
          </p:cNvPr>
          <p:cNvCxnSpPr>
            <a:cxnSpLocks/>
          </p:cNvCxnSpPr>
          <p:nvPr/>
        </p:nvCxnSpPr>
        <p:spPr>
          <a:xfrm flipH="1">
            <a:off x="7949682" y="1240697"/>
            <a:ext cx="111967" cy="905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D6186C-54C2-4437-B710-2CDF978C029C}"/>
                  </a:ext>
                </a:extLst>
              </p:cNvPr>
              <p:cNvSpPr/>
              <p:nvPr/>
            </p:nvSpPr>
            <p:spPr>
              <a:xfrm>
                <a:off x="7595118" y="478773"/>
                <a:ext cx="1101012" cy="6310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GB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6D6186C-54C2-4437-B710-2CDF978C0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118" y="478773"/>
                <a:ext cx="1101012" cy="631097"/>
              </a:xfrm>
              <a:prstGeom prst="rect">
                <a:avLst/>
              </a:prstGeom>
              <a:blipFill>
                <a:blip r:embed="rId7"/>
                <a:stretch>
                  <a:fillRect b="-5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6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Eigenmodes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B40E5-5C9C-4532-87DF-7E977EB5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4" y="1645188"/>
            <a:ext cx="5499606" cy="3505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162170-D8FA-40DC-8AE6-116AE67FB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88" y="1645188"/>
            <a:ext cx="5396090" cy="35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Eigenmodes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B4B66C-F3F5-4CCA-B6AB-D2A6E9AE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09571"/>
            <a:ext cx="6767146" cy="4259949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7ADDE3B-9A0B-4F33-ADA1-76212060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4996" y="3163078"/>
            <a:ext cx="2258008" cy="2505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Eigenvalues O(10kN)</a:t>
            </a:r>
          </a:p>
        </p:txBody>
      </p:sp>
    </p:spTree>
    <p:extLst>
      <p:ext uri="{BB962C8B-B14F-4D97-AF65-F5344CB8AC3E}">
        <p14:creationId xmlns:p14="http://schemas.microsoft.com/office/powerpoint/2010/main" val="119425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398825-A8BF-41B4-9195-332A8BE5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698906"/>
            <a:ext cx="8596668" cy="2519603"/>
          </a:xfrm>
        </p:spPr>
        <p:txBody>
          <a:bodyPr>
            <a:normAutofit/>
          </a:bodyPr>
          <a:lstStyle/>
          <a:p>
            <a:r>
              <a:rPr lang="en-GB" dirty="0" err="1"/>
              <a:t>Isight</a:t>
            </a:r>
            <a:r>
              <a:rPr lang="en-GB" dirty="0"/>
              <a:t> set-up </a:t>
            </a:r>
            <a:r>
              <a:rPr lang="en-GB" b="1" dirty="0"/>
              <a:t>fine</a:t>
            </a:r>
            <a:r>
              <a:rPr lang="en-GB" dirty="0"/>
              <a:t> (input/output importing with python scripts)</a:t>
            </a:r>
          </a:p>
          <a:p>
            <a:r>
              <a:rPr lang="en-GB" dirty="0"/>
              <a:t>Runtime errors:</a:t>
            </a:r>
          </a:p>
          <a:p>
            <a:pPr lvl="1"/>
            <a:r>
              <a:rPr lang="en-GB" dirty="0"/>
              <a:t>Error in </a:t>
            </a:r>
            <a:r>
              <a:rPr lang="en-GB" dirty="0" err="1"/>
              <a:t>dat</a:t>
            </a:r>
            <a:r>
              <a:rPr lang="en-GB" dirty="0"/>
              <a:t> file at line 211. </a:t>
            </a:r>
          </a:p>
          <a:p>
            <a:pPr lvl="1"/>
            <a:r>
              <a:rPr lang="en-GB" dirty="0"/>
              <a:t> ***ERROR: NODE SET ASSEMBLY_SIDESET HAS NOT BEEN DEFINED</a:t>
            </a:r>
          </a:p>
          <a:p>
            <a:pPr lvl="1"/>
            <a:r>
              <a:rPr lang="en-GB" dirty="0"/>
              <a:t>Error in </a:t>
            </a:r>
            <a:r>
              <a:rPr lang="en-GB" dirty="0" err="1"/>
              <a:t>dat</a:t>
            </a:r>
            <a:r>
              <a:rPr lang="en-GB" dirty="0"/>
              <a:t> file at line 133. </a:t>
            </a:r>
          </a:p>
          <a:p>
            <a:pPr lvl="1"/>
            <a:r>
              <a:rPr lang="en-GB" dirty="0"/>
              <a:t> ***ERROR: THE MASTER SURFACE ASSEMBLY_PLATESURF DOES NOT EXIST.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13A1B6-DA3E-4624-BD64-E56FF8ADD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50" y="1086544"/>
            <a:ext cx="4608941" cy="2342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AB57A0-62CF-4AF8-A00D-895C1DA5D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8439" y="1040164"/>
            <a:ext cx="3101095" cy="24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Challenges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124DFB-99E9-403A-8342-A6D7BF0A1477}"/>
              </a:ext>
            </a:extLst>
          </p:cNvPr>
          <p:cNvCxnSpPr/>
          <p:nvPr/>
        </p:nvCxnSpPr>
        <p:spPr>
          <a:xfrm>
            <a:off x="737119" y="3264677"/>
            <a:ext cx="42734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F4650A-B6E8-4C98-8C28-4F8D36A00737}"/>
              </a:ext>
            </a:extLst>
          </p:cNvPr>
          <p:cNvCxnSpPr>
            <a:cxnSpLocks/>
          </p:cNvCxnSpPr>
          <p:nvPr/>
        </p:nvCxnSpPr>
        <p:spPr>
          <a:xfrm>
            <a:off x="737119" y="2941216"/>
            <a:ext cx="138093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33F6F2-5B13-4113-B375-9540DB746E4B}"/>
              </a:ext>
            </a:extLst>
          </p:cNvPr>
          <p:cNvCxnSpPr>
            <a:cxnSpLocks/>
          </p:cNvCxnSpPr>
          <p:nvPr/>
        </p:nvCxnSpPr>
        <p:spPr>
          <a:xfrm>
            <a:off x="3629609" y="2941216"/>
            <a:ext cx="138093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7B4795-EC4B-4407-B4AA-660DCEA69442}"/>
              </a:ext>
            </a:extLst>
          </p:cNvPr>
          <p:cNvCxnSpPr>
            <a:cxnSpLocks/>
          </p:cNvCxnSpPr>
          <p:nvPr/>
        </p:nvCxnSpPr>
        <p:spPr>
          <a:xfrm flipV="1">
            <a:off x="2118049" y="1930400"/>
            <a:ext cx="223935" cy="10108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AF33AF-8609-4F52-BA79-4CAD36A6D4BD}"/>
              </a:ext>
            </a:extLst>
          </p:cNvPr>
          <p:cNvCxnSpPr>
            <a:cxnSpLocks/>
          </p:cNvCxnSpPr>
          <p:nvPr/>
        </p:nvCxnSpPr>
        <p:spPr>
          <a:xfrm flipH="1" flipV="1">
            <a:off x="3498979" y="1930400"/>
            <a:ext cx="130630" cy="10108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B35DD1-094B-4834-8481-544644013DB8}"/>
              </a:ext>
            </a:extLst>
          </p:cNvPr>
          <p:cNvCxnSpPr>
            <a:cxnSpLocks/>
          </p:cNvCxnSpPr>
          <p:nvPr/>
        </p:nvCxnSpPr>
        <p:spPr>
          <a:xfrm flipV="1">
            <a:off x="2341984" y="1930400"/>
            <a:ext cx="1156995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30093D-DC53-4535-AE05-9E275848081A}"/>
              </a:ext>
            </a:extLst>
          </p:cNvPr>
          <p:cNvCxnSpPr/>
          <p:nvPr/>
        </p:nvCxnSpPr>
        <p:spPr>
          <a:xfrm>
            <a:off x="6690049" y="2941216"/>
            <a:ext cx="42734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87813C-A1D9-45D5-870D-05E08D949C0D}"/>
              </a:ext>
            </a:extLst>
          </p:cNvPr>
          <p:cNvCxnSpPr>
            <a:cxnSpLocks/>
          </p:cNvCxnSpPr>
          <p:nvPr/>
        </p:nvCxnSpPr>
        <p:spPr>
          <a:xfrm>
            <a:off x="6690049" y="2941216"/>
            <a:ext cx="138093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C27D5C-DD2B-4D0A-A321-05FB0BC5F910}"/>
              </a:ext>
            </a:extLst>
          </p:cNvPr>
          <p:cNvCxnSpPr>
            <a:cxnSpLocks/>
          </p:cNvCxnSpPr>
          <p:nvPr/>
        </p:nvCxnSpPr>
        <p:spPr>
          <a:xfrm>
            <a:off x="9582539" y="2941216"/>
            <a:ext cx="138093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3CA167A-2405-4FE5-BE0E-7E27F6DCB9C9}"/>
              </a:ext>
            </a:extLst>
          </p:cNvPr>
          <p:cNvCxnSpPr>
            <a:cxnSpLocks/>
          </p:cNvCxnSpPr>
          <p:nvPr/>
        </p:nvCxnSpPr>
        <p:spPr>
          <a:xfrm flipV="1">
            <a:off x="8070979" y="1930400"/>
            <a:ext cx="223935" cy="10108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C08A12-13DD-4EFD-8B01-5DE790639B97}"/>
              </a:ext>
            </a:extLst>
          </p:cNvPr>
          <p:cNvCxnSpPr>
            <a:cxnSpLocks/>
          </p:cNvCxnSpPr>
          <p:nvPr/>
        </p:nvCxnSpPr>
        <p:spPr>
          <a:xfrm flipH="1" flipV="1">
            <a:off x="9451909" y="1930400"/>
            <a:ext cx="130630" cy="10108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897AE6-6BF3-4433-BC88-D73897591615}"/>
              </a:ext>
            </a:extLst>
          </p:cNvPr>
          <p:cNvCxnSpPr>
            <a:cxnSpLocks/>
          </p:cNvCxnSpPr>
          <p:nvPr/>
        </p:nvCxnSpPr>
        <p:spPr>
          <a:xfrm flipV="1">
            <a:off x="8294914" y="1930400"/>
            <a:ext cx="1156995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DD32AE-D35E-44AB-90AC-A4A2091B5A71}"/>
              </a:ext>
            </a:extLst>
          </p:cNvPr>
          <p:cNvCxnSpPr>
            <a:cxnSpLocks/>
          </p:cNvCxnSpPr>
          <p:nvPr/>
        </p:nvCxnSpPr>
        <p:spPr>
          <a:xfrm flipV="1">
            <a:off x="5309119" y="4794897"/>
            <a:ext cx="223935" cy="10108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B81DCAE-573A-4E81-B940-8FBA3F9E26DC}"/>
              </a:ext>
            </a:extLst>
          </p:cNvPr>
          <p:cNvCxnSpPr>
            <a:cxnSpLocks/>
          </p:cNvCxnSpPr>
          <p:nvPr/>
        </p:nvCxnSpPr>
        <p:spPr>
          <a:xfrm flipH="1" flipV="1">
            <a:off x="6690049" y="4794897"/>
            <a:ext cx="130630" cy="101081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D839F6-B00D-4968-9582-2675A036A9DB}"/>
              </a:ext>
            </a:extLst>
          </p:cNvPr>
          <p:cNvCxnSpPr>
            <a:cxnSpLocks/>
          </p:cNvCxnSpPr>
          <p:nvPr/>
        </p:nvCxnSpPr>
        <p:spPr>
          <a:xfrm flipV="1">
            <a:off x="5533054" y="4794897"/>
            <a:ext cx="1156995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0577D4E7-F20F-4734-AC09-0342F3F1141E}"/>
              </a:ext>
            </a:extLst>
          </p:cNvPr>
          <p:cNvSpPr/>
          <p:nvPr/>
        </p:nvSpPr>
        <p:spPr>
          <a:xfrm rot="9207275">
            <a:off x="1503700" y="-2888816"/>
            <a:ext cx="8806772" cy="8806772"/>
          </a:xfrm>
          <a:prstGeom prst="arc">
            <a:avLst>
              <a:gd name="adj1" fmla="val 16200000"/>
              <a:gd name="adj2" fmla="val 17073980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6602F3C-8FDB-4B47-AB78-DAAE7533A8AC}"/>
              </a:ext>
            </a:extLst>
          </p:cNvPr>
          <p:cNvSpPr/>
          <p:nvPr/>
        </p:nvSpPr>
        <p:spPr>
          <a:xfrm rot="9207275">
            <a:off x="1561985" y="-2596457"/>
            <a:ext cx="8806772" cy="8806772"/>
          </a:xfrm>
          <a:prstGeom prst="arc">
            <a:avLst>
              <a:gd name="adj1" fmla="val 16200000"/>
              <a:gd name="adj2" fmla="val 19360393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ADD85E71-DCBC-43B5-9E81-12681C1567D9}"/>
              </a:ext>
            </a:extLst>
          </p:cNvPr>
          <p:cNvSpPr/>
          <p:nvPr/>
        </p:nvSpPr>
        <p:spPr>
          <a:xfrm rot="9207275">
            <a:off x="1708165" y="-2888815"/>
            <a:ext cx="8806772" cy="8806772"/>
          </a:xfrm>
          <a:prstGeom prst="arc">
            <a:avLst>
              <a:gd name="adj1" fmla="val 18425631"/>
              <a:gd name="adj2" fmla="val 19413563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87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Interim presentation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Fix model</a:t>
            </a:r>
          </a:p>
          <a:p>
            <a:pPr lvl="1"/>
            <a:r>
              <a:rPr lang="en-GB" sz="2600" dirty="0">
                <a:solidFill>
                  <a:schemeClr val="accent5"/>
                </a:solidFill>
              </a:rPr>
              <a:t>Model refinement - elements</a:t>
            </a:r>
          </a:p>
          <a:p>
            <a:pPr lvl="1"/>
            <a:r>
              <a:rPr lang="en-GB" sz="2600" dirty="0">
                <a:solidFill>
                  <a:schemeClr val="accent5"/>
                </a:solidFill>
              </a:rPr>
              <a:t>Model refinement - composite layup at overlap</a:t>
            </a:r>
          </a:p>
          <a:p>
            <a:pPr lvl="1"/>
            <a:r>
              <a:rPr lang="en-GB" sz="2600" dirty="0" err="1">
                <a:solidFill>
                  <a:schemeClr val="accent5"/>
                </a:solidFill>
              </a:rPr>
              <a:t>Opt</a:t>
            </a:r>
            <a:r>
              <a:rPr lang="en-GB" sz="2600" dirty="0">
                <a:solidFill>
                  <a:schemeClr val="accent5"/>
                </a:solidFill>
              </a:rPr>
              <a:t> algorithm tuning</a:t>
            </a:r>
          </a:p>
          <a:p>
            <a:pPr lvl="1"/>
            <a:r>
              <a:rPr lang="en-GB" sz="2600" dirty="0">
                <a:solidFill>
                  <a:schemeClr val="accent5"/>
                </a:solidFill>
              </a:rPr>
              <a:t>Adding discrete lay-up design variables (combined or separately)</a:t>
            </a:r>
          </a:p>
          <a:p>
            <a:pPr lvl="1"/>
            <a:r>
              <a:rPr lang="en-GB" sz="2600" dirty="0">
                <a:solidFill>
                  <a:schemeClr val="accent5"/>
                </a:solidFill>
              </a:rPr>
              <a:t>Reading up on studies for stiffened-plate buckling modes</a:t>
            </a:r>
            <a:endParaRPr lang="en-GB" sz="2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85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1851</TotalTime>
  <Words>347</Words>
  <Application>Microsoft Office PowerPoint</Application>
  <PresentationFormat>Widescreen</PresentationFormat>
  <Paragraphs>99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Trebuchet MS</vt:lpstr>
      <vt:lpstr>Wingdings 3</vt:lpstr>
      <vt:lpstr>Facet</vt:lpstr>
      <vt:lpstr>Final Year Project: Week 6 of 20</vt:lpstr>
      <vt:lpstr>Progress this week</vt:lpstr>
      <vt:lpstr>Mon-string Model</vt:lpstr>
      <vt:lpstr>Mon-string Model</vt:lpstr>
      <vt:lpstr>Eigenmodes</vt:lpstr>
      <vt:lpstr>Eigenmodes</vt:lpstr>
      <vt:lpstr>Challenges</vt:lpstr>
      <vt:lpstr>Challenges</vt:lpstr>
      <vt:lpstr>Next Steps</vt:lpstr>
      <vt:lpstr>Project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63</cp:revision>
  <dcterms:created xsi:type="dcterms:W3CDTF">2020-01-15T13:33:09Z</dcterms:created>
  <dcterms:modified xsi:type="dcterms:W3CDTF">2020-02-28T22:38:46Z</dcterms:modified>
</cp:coreProperties>
</file>