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notesMasterIdLst>
    <p:notesMasterId r:id="rId16"/>
  </p:notesMasterIdLst>
  <p:sldIdLst>
    <p:sldId id="295" r:id="rId2"/>
    <p:sldId id="296" r:id="rId3"/>
    <p:sldId id="274" r:id="rId4"/>
    <p:sldId id="297" r:id="rId5"/>
    <p:sldId id="298" r:id="rId6"/>
    <p:sldId id="300" r:id="rId7"/>
    <p:sldId id="299" r:id="rId8"/>
    <p:sldId id="282" r:id="rId9"/>
    <p:sldId id="301" r:id="rId10"/>
    <p:sldId id="303" r:id="rId11"/>
    <p:sldId id="261" r:id="rId12"/>
    <p:sldId id="302" r:id="rId13"/>
    <p:sldId id="275" r:id="rId14"/>
    <p:sldId id="29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E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78026" autoAdjust="0"/>
  </p:normalViewPr>
  <p:slideViewPr>
    <p:cSldViewPr snapToGrid="0"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1:   Plate with hole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Case 2: Deterministic mono-string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Case 3: Robust  mono-string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>
        <a:solidFill>
          <a:schemeClr val="accent5"/>
        </a:solidFill>
      </dgm:spPr>
      <dgm:t>
        <a:bodyPr/>
        <a:lstStyle/>
        <a:p>
          <a:r>
            <a:rPr lang="en-GB" dirty="0"/>
            <a:t>Workflow set-up and learning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4D275A52-400E-422C-8AEA-FFA8947BB521}">
      <dgm:prSet phldrT="[Text]"/>
      <dgm:spPr>
        <a:solidFill>
          <a:srgbClr val="7030A0"/>
        </a:solidFill>
      </dgm:spPr>
      <dgm:t>
        <a:bodyPr/>
        <a:lstStyle/>
        <a:p>
          <a:r>
            <a:rPr lang="en-GB" dirty="0"/>
            <a:t>Program efficiency + validation</a:t>
          </a:r>
        </a:p>
      </dgm:t>
    </dgm:pt>
    <dgm:pt modelId="{D2BD389F-9990-4ECB-B0D1-AA76F9F67249}" type="parTrans" cxnId="{6D26D6D6-B9AF-4989-9E7E-02DF7F5535FF}">
      <dgm:prSet/>
      <dgm:spPr/>
      <dgm:t>
        <a:bodyPr/>
        <a:lstStyle/>
        <a:p>
          <a:endParaRPr lang="en-GB"/>
        </a:p>
      </dgm:t>
    </dgm:pt>
    <dgm:pt modelId="{515860DD-D7EE-4950-9333-1092834425B4}" type="sibTrans" cxnId="{6D26D6D6-B9AF-4989-9E7E-02DF7F5535FF}">
      <dgm:prSet/>
      <dgm:spPr/>
      <dgm:t>
        <a:bodyPr/>
        <a:lstStyle/>
        <a:p>
          <a:endParaRPr lang="en-GB"/>
        </a:p>
      </dgm:t>
    </dgm:pt>
    <dgm:pt modelId="{3FE46179-C50E-4D99-8314-39256DD12F9A}">
      <dgm:prSet phldrT="[Text]"/>
      <dgm:spPr/>
      <dgm:t>
        <a:bodyPr/>
        <a:lstStyle/>
        <a:p>
          <a:r>
            <a:rPr lang="en-GB" dirty="0"/>
            <a:t>Results validation + analysis</a:t>
          </a:r>
        </a:p>
      </dgm:t>
    </dgm:pt>
    <dgm:pt modelId="{5201EC23-1943-47F9-8122-D31567843F82}" type="parTrans" cxnId="{C475ACE9-4924-4180-97A4-013B7EF5A53A}">
      <dgm:prSet/>
      <dgm:spPr/>
      <dgm:t>
        <a:bodyPr/>
        <a:lstStyle/>
        <a:p>
          <a:endParaRPr lang="en-GB"/>
        </a:p>
      </dgm:t>
    </dgm:pt>
    <dgm:pt modelId="{A6F53E9F-16F0-403C-AEAF-43C1B7511DB5}" type="sibTrans" cxnId="{C475ACE9-4924-4180-97A4-013B7EF5A53A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54B4769-5B28-438B-8478-22913220F2ED}" type="pres">
      <dgm:prSet presAssocID="{DA47895F-30F9-42F4-84D7-278CE03A1DEC}" presName="parTxOnlySpace" presStyleCnt="0"/>
      <dgm:spPr/>
    </dgm:pt>
    <dgm:pt modelId="{71102E84-D884-4834-BD13-46BEE2AE2C3E}" type="pres">
      <dgm:prSet presAssocID="{4D275A52-400E-422C-8AEA-FFA8947BB521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9B440FA-D563-45E9-BAB4-81865222F701}" type="pres">
      <dgm:prSet presAssocID="{515860DD-D7EE-4950-9333-1092834425B4}" presName="parTxOnlySpace" presStyleCnt="0"/>
      <dgm:spPr/>
    </dgm:pt>
    <dgm:pt modelId="{689031BC-C51B-499F-941D-860134936349}" type="pres">
      <dgm:prSet presAssocID="{3FE46179-C50E-4D99-8314-39256DD12F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6D26D6D6-B9AF-4989-9E7E-02DF7F5535FF}" srcId="{99814D68-5164-4FF2-A0DD-89C227CF74FB}" destId="{4D275A52-400E-422C-8AEA-FFA8947BB521}" srcOrd="1" destOrd="0" parTransId="{D2BD389F-9990-4ECB-B0D1-AA76F9F67249}" sibTransId="{515860DD-D7EE-4950-9333-1092834425B4}"/>
    <dgm:cxn modelId="{C475ACE9-4924-4180-97A4-013B7EF5A53A}" srcId="{99814D68-5164-4FF2-A0DD-89C227CF74FB}" destId="{3FE46179-C50E-4D99-8314-39256DD12F9A}" srcOrd="2" destOrd="0" parTransId="{5201EC23-1943-47F9-8122-D31567843F82}" sibTransId="{A6F53E9F-16F0-403C-AEAF-43C1B7511DB5}"/>
    <dgm:cxn modelId="{1D8BD3F8-88B6-405C-AD27-96179760F9E6}" type="presOf" srcId="{3FE46179-C50E-4D99-8314-39256DD12F9A}" destId="{689031BC-C51B-499F-941D-860134936349}" srcOrd="0" destOrd="0" presId="urn:microsoft.com/office/officeart/2005/8/layout/chevron1"/>
    <dgm:cxn modelId="{E58B38FB-6EF7-4C96-8FA2-51F99AF4973F}" type="presOf" srcId="{4D275A52-400E-422C-8AEA-FFA8947BB521}" destId="{71102E84-D884-4834-BD13-46BEE2AE2C3E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  <dgm:cxn modelId="{A63BA907-D358-41EB-B9F3-ED60480071FB}" type="presParOf" srcId="{8205062D-1D4D-44CC-A196-8A236B14119A}" destId="{154B4769-5B28-438B-8478-22913220F2ED}" srcOrd="1" destOrd="0" presId="urn:microsoft.com/office/officeart/2005/8/layout/chevron1"/>
    <dgm:cxn modelId="{BDC912AB-73B1-466B-8D71-1F01A7905B71}" type="presParOf" srcId="{8205062D-1D4D-44CC-A196-8A236B14119A}" destId="{71102E84-D884-4834-BD13-46BEE2AE2C3E}" srcOrd="2" destOrd="0" presId="urn:microsoft.com/office/officeart/2005/8/layout/chevron1"/>
    <dgm:cxn modelId="{F68F8A45-7F5A-45AA-9CEC-11A1D56E8C3E}" type="presParOf" srcId="{8205062D-1D4D-44CC-A196-8A236B14119A}" destId="{49B440FA-D563-45E9-BAB4-81865222F701}" srcOrd="3" destOrd="0" presId="urn:microsoft.com/office/officeart/2005/8/layout/chevron1"/>
    <dgm:cxn modelId="{F2CACCFD-BCB6-43B9-A4A4-F603833760AC}" type="presParOf" srcId="{8205062D-1D4D-44CC-A196-8A236B14119A}" destId="{689031BC-C51B-499F-941D-86013493634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814D68-5164-4FF2-A0DD-89C227CF74F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2C5792E-BEA6-4D16-BC64-6AC8713D914D}">
      <dgm:prSet phldrT="[Text]"/>
      <dgm:spPr/>
      <dgm:t>
        <a:bodyPr/>
        <a:lstStyle/>
        <a:p>
          <a:r>
            <a:rPr lang="en-GB" dirty="0"/>
            <a:t>Final Report Work</a:t>
          </a:r>
        </a:p>
      </dgm:t>
    </dgm:pt>
    <dgm:pt modelId="{F7B3E898-02B6-476A-B6AE-6C0BC5AE6755}" type="parTrans" cxnId="{2C8C4A89-EA50-4004-B336-A2713DCD0676}">
      <dgm:prSet/>
      <dgm:spPr/>
      <dgm:t>
        <a:bodyPr/>
        <a:lstStyle/>
        <a:p>
          <a:endParaRPr lang="en-GB"/>
        </a:p>
      </dgm:t>
    </dgm:pt>
    <dgm:pt modelId="{DA47895F-30F9-42F4-84D7-278CE03A1DEC}" type="sibTrans" cxnId="{2C8C4A89-EA50-4004-B336-A2713DCD0676}">
      <dgm:prSet/>
      <dgm:spPr/>
      <dgm:t>
        <a:bodyPr/>
        <a:lstStyle/>
        <a:p>
          <a:endParaRPr lang="en-GB"/>
        </a:p>
      </dgm:t>
    </dgm:pt>
    <dgm:pt modelId="{8205062D-1D4D-44CC-A196-8A236B14119A}" type="pres">
      <dgm:prSet presAssocID="{99814D68-5164-4FF2-A0DD-89C227CF74FB}" presName="Name0" presStyleCnt="0">
        <dgm:presLayoutVars>
          <dgm:dir/>
          <dgm:animLvl val="lvl"/>
          <dgm:resizeHandles val="exact"/>
        </dgm:presLayoutVars>
      </dgm:prSet>
      <dgm:spPr/>
    </dgm:pt>
    <dgm:pt modelId="{3F7ECAD7-C20E-4E66-8CFF-805091FB0F38}" type="pres">
      <dgm:prSet presAssocID="{E2C5792E-BEA6-4D16-BC64-6AC8713D914D}" presName="parTxOnly" presStyleLbl="node1" presStyleIdx="0" presStyleCnt="1">
        <dgm:presLayoutVars>
          <dgm:chMax val="0"/>
          <dgm:chPref val="0"/>
          <dgm:bulletEnabled val="1"/>
        </dgm:presLayoutVars>
      </dgm:prSet>
      <dgm:spPr/>
    </dgm:pt>
  </dgm:ptLst>
  <dgm:cxnLst>
    <dgm:cxn modelId="{C5FEC577-03C1-4087-9BA2-13D0D7DF6A4D}" type="presOf" srcId="{99814D68-5164-4FF2-A0DD-89C227CF74FB}" destId="{8205062D-1D4D-44CC-A196-8A236B14119A}" srcOrd="0" destOrd="0" presId="urn:microsoft.com/office/officeart/2005/8/layout/chevron1"/>
    <dgm:cxn modelId="{2C8C4A89-EA50-4004-B336-A2713DCD0676}" srcId="{99814D68-5164-4FF2-A0DD-89C227CF74FB}" destId="{E2C5792E-BEA6-4D16-BC64-6AC8713D914D}" srcOrd="0" destOrd="0" parTransId="{F7B3E898-02B6-476A-B6AE-6C0BC5AE6755}" sibTransId="{DA47895F-30F9-42F4-84D7-278CE03A1DEC}"/>
    <dgm:cxn modelId="{C8BA7492-09DD-47E4-8473-AAA66021BB11}" type="presOf" srcId="{E2C5792E-BEA6-4D16-BC64-6AC8713D914D}" destId="{3F7ECAD7-C20E-4E66-8CFF-805091FB0F38}" srcOrd="0" destOrd="0" presId="urn:microsoft.com/office/officeart/2005/8/layout/chevron1"/>
    <dgm:cxn modelId="{936A24A3-4581-49EE-94FE-A4853A8F7AA0}" type="presParOf" srcId="{8205062D-1D4D-44CC-A196-8A236B14119A}" destId="{3F7ECAD7-C20E-4E66-8CFF-805091FB0F38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1:   Plate with hole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2: Deterministic mono-string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Case 3: Robust  mono-string</a:t>
          </a:r>
        </a:p>
      </dsp:txBody>
      <dsp:txXfrm>
        <a:off x="5327052" y="160517"/>
        <a:ext cx="1597460" cy="10649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2185" y="160517"/>
          <a:ext cx="2662433" cy="1064973"/>
        </a:xfrm>
        <a:prstGeom prst="chevron">
          <a:avLst/>
        </a:prstGeom>
        <a:solidFill>
          <a:schemeClr val="accent5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Workflow set-up and learning</a:t>
          </a:r>
        </a:p>
      </dsp:txBody>
      <dsp:txXfrm>
        <a:off x="534672" y="160517"/>
        <a:ext cx="1597460" cy="1064973"/>
      </dsp:txXfrm>
    </dsp:sp>
    <dsp:sp modelId="{71102E84-D884-4834-BD13-46BEE2AE2C3E}">
      <dsp:nvSpPr>
        <dsp:cNvPr id="0" name=""/>
        <dsp:cNvSpPr/>
      </dsp:nvSpPr>
      <dsp:spPr>
        <a:xfrm>
          <a:off x="2398375" y="160517"/>
          <a:ext cx="2662433" cy="1064973"/>
        </a:xfrm>
        <a:prstGeom prst="chevron">
          <a:avLst/>
        </a:prstGeom>
        <a:solidFill>
          <a:srgbClr val="7030A0"/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Program efficiency + validation</a:t>
          </a:r>
        </a:p>
      </dsp:txBody>
      <dsp:txXfrm>
        <a:off x="2930862" y="160517"/>
        <a:ext cx="1597460" cy="1064973"/>
      </dsp:txXfrm>
    </dsp:sp>
    <dsp:sp modelId="{689031BC-C51B-499F-941D-860134936349}">
      <dsp:nvSpPr>
        <dsp:cNvPr id="0" name=""/>
        <dsp:cNvSpPr/>
      </dsp:nvSpPr>
      <dsp:spPr>
        <a:xfrm>
          <a:off x="4794565" y="160517"/>
          <a:ext cx="2662433" cy="106497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Results validation + analysis</a:t>
          </a:r>
        </a:p>
      </dsp:txBody>
      <dsp:txXfrm>
        <a:off x="5327052" y="160517"/>
        <a:ext cx="1597460" cy="10649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7ECAD7-C20E-4E66-8CFF-805091FB0F38}">
      <dsp:nvSpPr>
        <dsp:cNvPr id="0" name=""/>
        <dsp:cNvSpPr/>
      </dsp:nvSpPr>
      <dsp:spPr>
        <a:xfrm>
          <a:off x="0" y="112324"/>
          <a:ext cx="2740376" cy="109615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013" tIns="33338" rIns="33338" bIns="33338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Final Report Work</a:t>
          </a:r>
        </a:p>
      </dsp:txBody>
      <dsp:txXfrm>
        <a:off x="548075" y="112324"/>
        <a:ext cx="1644226" cy="10961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1F32F-D077-478B-B05F-CCE429865E1C}" type="datetimeFigureOut">
              <a:rPr lang="en-GB" smtClean="0"/>
              <a:t>11/6/20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CAC3C-4BD8-4EF4-868A-BE1B47E593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2852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Post-buckling reliability design (vary lay-up)</a:t>
            </a:r>
          </a:p>
          <a:p>
            <a:endParaRPr lang="en-GB" dirty="0"/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Chapter 7: Robust Multilevel Design Optimization of Composite Panels</a:t>
            </a:r>
          </a:p>
          <a:p>
            <a:endParaRPr lang="en-GB" sz="1200" b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Reliability-Based Design Optimization of a Composite Floor Beam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CAC3C-4BD8-4EF4-868A-BE1B47E593D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92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63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0368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889630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103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1202597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6438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6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4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51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62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7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4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46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1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90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6/11/2020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78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1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000D-AF25-4436-9539-651656C57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991" y="2176396"/>
            <a:ext cx="8722858" cy="806595"/>
          </a:xfrm>
        </p:spPr>
        <p:txBody>
          <a:bodyPr/>
          <a:lstStyle/>
          <a:p>
            <a:pPr algn="ctr"/>
            <a:r>
              <a:rPr lang="en-GB" sz="4400" dirty="0">
                <a:solidFill>
                  <a:schemeClr val="accent2"/>
                </a:solidFill>
              </a:rPr>
              <a:t>Final Year Project: Week 8 of 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AE0EA-56EA-4DA7-8CCE-E66826501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6736" y="2982990"/>
            <a:ext cx="4514112" cy="446010"/>
          </a:xfrm>
        </p:spPr>
        <p:txBody>
          <a:bodyPr/>
          <a:lstStyle/>
          <a:p>
            <a:r>
              <a:rPr lang="en-GB" dirty="0"/>
              <a:t> Robust Optimisation of Composite Panels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A93D288-9989-48FC-8320-77DB771368E6}"/>
              </a:ext>
            </a:extLst>
          </p:cNvPr>
          <p:cNvSpPr txBox="1">
            <a:spLocks/>
          </p:cNvSpPr>
          <p:nvPr/>
        </p:nvSpPr>
        <p:spPr>
          <a:xfrm>
            <a:off x="1195270" y="2982990"/>
            <a:ext cx="3081403" cy="446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Marij Qureshi 16</a:t>
            </a:r>
            <a:r>
              <a:rPr lang="en-GB" baseline="30000" dirty="0"/>
              <a:t>th</a:t>
            </a:r>
            <a:r>
              <a:rPr lang="en-GB" dirty="0"/>
              <a:t> Jan 2020</a:t>
            </a:r>
          </a:p>
        </p:txBody>
      </p:sp>
    </p:spTree>
    <p:extLst>
      <p:ext uri="{BB962C8B-B14F-4D97-AF65-F5344CB8AC3E}">
        <p14:creationId xmlns:p14="http://schemas.microsoft.com/office/powerpoint/2010/main" val="3018472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91F0-64CE-47D2-88F2-D81B8833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Final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E4C9B-2299-4120-9AF8-B83D28767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3366" y="1505415"/>
            <a:ext cx="5121300" cy="4742985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GB" dirty="0"/>
              <a:t>Introduction</a:t>
            </a:r>
          </a:p>
          <a:p>
            <a:pPr lvl="1"/>
            <a:r>
              <a:rPr lang="en-GB" dirty="0"/>
              <a:t>Motivation, Literature Review</a:t>
            </a:r>
          </a:p>
          <a:p>
            <a:pPr lvl="1"/>
            <a:r>
              <a:rPr lang="en-GB" dirty="0"/>
              <a:t>Fundamentals of optimisation + statistics</a:t>
            </a:r>
          </a:p>
          <a:p>
            <a:r>
              <a:rPr lang="en-GB" dirty="0"/>
              <a:t>Deterministic vs Robust optimisation</a:t>
            </a:r>
          </a:p>
          <a:p>
            <a:pPr lvl="1"/>
            <a:r>
              <a:rPr lang="en-GB" dirty="0"/>
              <a:t>Methodology</a:t>
            </a:r>
          </a:p>
          <a:p>
            <a:pPr lvl="1"/>
            <a:r>
              <a:rPr lang="en-GB" dirty="0"/>
              <a:t>Results</a:t>
            </a:r>
          </a:p>
          <a:p>
            <a:pPr lvl="1"/>
            <a:r>
              <a:rPr lang="en-GB" dirty="0"/>
              <a:t>Validation</a:t>
            </a:r>
          </a:p>
          <a:p>
            <a:r>
              <a:rPr lang="en-GB" dirty="0"/>
              <a:t>Optimisation Algorithm Comparison</a:t>
            </a:r>
          </a:p>
          <a:p>
            <a:pPr lvl="1"/>
            <a:r>
              <a:rPr lang="en-GB" dirty="0"/>
              <a:t>Methodology</a:t>
            </a:r>
          </a:p>
          <a:p>
            <a:pPr lvl="1"/>
            <a:r>
              <a:rPr lang="en-GB" dirty="0"/>
              <a:t>Performance</a:t>
            </a:r>
          </a:p>
          <a:p>
            <a:r>
              <a:rPr lang="en-GB" dirty="0"/>
              <a:t>Conclusions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18AA43-9524-488A-820D-AE0DC3A997BC}"/>
              </a:ext>
            </a:extLst>
          </p:cNvPr>
          <p:cNvSpPr txBox="1">
            <a:spLocks/>
          </p:cNvSpPr>
          <p:nvPr/>
        </p:nvSpPr>
        <p:spPr>
          <a:xfrm>
            <a:off x="677334" y="1505414"/>
            <a:ext cx="5121300" cy="474298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/>
              <a:t>Initial structure for report</a:t>
            </a:r>
          </a:p>
          <a:p>
            <a:pPr lvl="1"/>
            <a:r>
              <a:rPr lang="en-GB" sz="2400" dirty="0"/>
              <a:t>How it all fits together</a:t>
            </a:r>
          </a:p>
          <a:p>
            <a:r>
              <a:rPr lang="en-GB" sz="2800" dirty="0"/>
              <a:t>Started writing introduction</a:t>
            </a:r>
          </a:p>
          <a:p>
            <a:r>
              <a:rPr lang="en-GB" sz="2800" dirty="0"/>
              <a:t>Started drafting analysis + conclusions in relevant sections</a:t>
            </a:r>
          </a:p>
          <a:p>
            <a:r>
              <a:rPr lang="en-GB" sz="2800" dirty="0"/>
              <a:t>Aim to be working from a draft in final 3 weeks, not from nothing</a:t>
            </a:r>
          </a:p>
        </p:txBody>
      </p:sp>
    </p:spTree>
    <p:extLst>
      <p:ext uri="{BB962C8B-B14F-4D97-AF65-F5344CB8AC3E}">
        <p14:creationId xmlns:p14="http://schemas.microsoft.com/office/powerpoint/2010/main" val="210621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Progress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428A23B-9B89-4C52-B6C1-EA3C95435A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6571033"/>
              </p:ext>
            </p:extLst>
          </p:nvPr>
        </p:nvGraphicFramePr>
        <p:xfrm>
          <a:off x="1503740" y="15146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E84A0F80-4F75-4F65-B551-93CB695E4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3758132"/>
              </p:ext>
            </p:extLst>
          </p:nvPr>
        </p:nvGraphicFramePr>
        <p:xfrm>
          <a:off x="1503740" y="2835478"/>
          <a:ext cx="7459184" cy="1386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7CFF27-3168-4991-A219-07DDCB881807}"/>
              </a:ext>
            </a:extLst>
          </p:cNvPr>
          <p:cNvGraphicFramePr/>
          <p:nvPr/>
        </p:nvGraphicFramePr>
        <p:xfrm>
          <a:off x="9138435" y="2207682"/>
          <a:ext cx="2740376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72920C5-88CA-4325-99E0-644F40DCC208}"/>
              </a:ext>
            </a:extLst>
          </p:cNvPr>
          <p:cNvSpPr txBox="1"/>
          <p:nvPr/>
        </p:nvSpPr>
        <p:spPr>
          <a:xfrm>
            <a:off x="218112" y="1884516"/>
            <a:ext cx="1585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Main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63D062-2998-4D96-BFD3-714DAD0739EA}"/>
              </a:ext>
            </a:extLst>
          </p:cNvPr>
          <p:cNvSpPr txBox="1"/>
          <p:nvPr/>
        </p:nvSpPr>
        <p:spPr>
          <a:xfrm>
            <a:off x="218112" y="3208252"/>
            <a:ext cx="12856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Auxiliary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27BE2-0E44-42DF-B551-2DBEF7BB5B46}"/>
              </a:ext>
            </a:extLst>
          </p:cNvPr>
          <p:cNvSpPr txBox="1"/>
          <p:nvPr/>
        </p:nvSpPr>
        <p:spPr>
          <a:xfrm>
            <a:off x="1930866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1-3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1933DCA3-DD13-40EA-BD2A-9AD39D8A8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321504"/>
              </p:ext>
            </p:extLst>
          </p:nvPr>
        </p:nvGraphicFramePr>
        <p:xfrm>
          <a:off x="399883" y="5319441"/>
          <a:ext cx="113922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45">
                  <a:extLst>
                    <a:ext uri="{9D8B030D-6E8A-4147-A177-3AD203B41FA5}">
                      <a16:colId xmlns:a16="http://schemas.microsoft.com/office/drawing/2014/main" val="2681874894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99668165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7549067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7189845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06667419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21500666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957165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065943535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3717500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432382642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7098556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626522917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5457849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321540278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174054791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087361616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391076450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4140866041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922870758"/>
                    </a:ext>
                  </a:extLst>
                </a:gridCol>
                <a:gridCol w="553231">
                  <a:extLst>
                    <a:ext uri="{9D8B030D-6E8A-4147-A177-3AD203B41FA5}">
                      <a16:colId xmlns:a16="http://schemas.microsoft.com/office/drawing/2014/main" val="216351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Week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366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Month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51709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D77922B-2E13-4BCF-8043-D4091829590D}"/>
              </a:ext>
            </a:extLst>
          </p:cNvPr>
          <p:cNvSpPr txBox="1"/>
          <p:nvPr/>
        </p:nvSpPr>
        <p:spPr>
          <a:xfrm>
            <a:off x="4314738" y="4102070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4-9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586D03-F1F5-423C-853F-93FE256BBC74}"/>
              </a:ext>
            </a:extLst>
          </p:cNvPr>
          <p:cNvSpPr txBox="1"/>
          <p:nvPr/>
        </p:nvSpPr>
        <p:spPr>
          <a:xfrm>
            <a:off x="6698610" y="4110818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10-15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4F3660-29DF-4FA2-ADBE-FE6060871617}"/>
              </a:ext>
            </a:extLst>
          </p:cNvPr>
          <p:cNvSpPr txBox="1"/>
          <p:nvPr/>
        </p:nvSpPr>
        <p:spPr>
          <a:xfrm>
            <a:off x="9552265" y="3508724"/>
            <a:ext cx="15855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solidFill>
                  <a:srgbClr val="FF0000"/>
                </a:solidFill>
              </a:rPr>
              <a:t>Wks</a:t>
            </a:r>
            <a:r>
              <a:rPr lang="en-GB" dirty="0">
                <a:solidFill>
                  <a:srgbClr val="FF0000"/>
                </a:solidFill>
              </a:rPr>
              <a:t> 17-19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0DE9A779-7F58-4142-9033-29BB6672818A}"/>
              </a:ext>
            </a:extLst>
          </p:cNvPr>
          <p:cNvSpPr/>
          <p:nvPr/>
        </p:nvSpPr>
        <p:spPr>
          <a:xfrm rot="5400000">
            <a:off x="1785377" y="4133058"/>
            <a:ext cx="665181" cy="1506496"/>
          </a:xfrm>
          <a:prstGeom prst="leftBrace">
            <a:avLst>
              <a:gd name="adj1" fmla="val 8333"/>
              <a:gd name="adj2" fmla="val 1885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5C06F26-114A-4872-A1BB-0150FF7C65B5}"/>
              </a:ext>
            </a:extLst>
          </p:cNvPr>
          <p:cNvSpPr/>
          <p:nvPr/>
        </p:nvSpPr>
        <p:spPr>
          <a:xfrm rot="5400000">
            <a:off x="4263209" y="3307218"/>
            <a:ext cx="656063" cy="3167295"/>
          </a:xfrm>
          <a:prstGeom prst="leftBrace">
            <a:avLst>
              <a:gd name="adj1" fmla="val 8333"/>
              <a:gd name="adj2" fmla="val 33187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31BD0F5B-3CD2-483F-8BED-CF157739F09C}"/>
              </a:ext>
            </a:extLst>
          </p:cNvPr>
          <p:cNvSpPr/>
          <p:nvPr/>
        </p:nvSpPr>
        <p:spPr>
          <a:xfrm rot="5400000">
            <a:off x="7582535" y="3296681"/>
            <a:ext cx="665181" cy="3179260"/>
          </a:xfrm>
          <a:prstGeom prst="leftBrace">
            <a:avLst>
              <a:gd name="adj1" fmla="val 8333"/>
              <a:gd name="adj2" fmla="val 59659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42BE875-8AAD-4DC5-8917-9F1EA7173D5F}"/>
              </a:ext>
            </a:extLst>
          </p:cNvPr>
          <p:cNvSpPr/>
          <p:nvPr/>
        </p:nvSpPr>
        <p:spPr>
          <a:xfrm rot="5400000">
            <a:off x="10625844" y="4150865"/>
            <a:ext cx="665180" cy="1470884"/>
          </a:xfrm>
          <a:prstGeom prst="leftBrace">
            <a:avLst>
              <a:gd name="adj1" fmla="val 8333"/>
              <a:gd name="adj2" fmla="val 8017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1C9A5E9-1C29-46BD-A9CF-01AABE3373FA}"/>
              </a:ext>
            </a:extLst>
          </p:cNvPr>
          <p:cNvCxnSpPr>
            <a:cxnSpLocks/>
          </p:cNvCxnSpPr>
          <p:nvPr/>
        </p:nvCxnSpPr>
        <p:spPr>
          <a:xfrm flipV="1">
            <a:off x="10514609" y="3913633"/>
            <a:ext cx="991" cy="64008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526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EFA9-6686-4E11-A0FA-74A3E610E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0AD6C-E311-42C8-BB64-EDD24F2D9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2"/>
            <a:ext cx="8596668" cy="4298871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Simulation Validation</a:t>
            </a:r>
          </a:p>
          <a:p>
            <a:pPr lvl="1"/>
            <a:r>
              <a:rPr lang="en-GB" sz="2400" dirty="0"/>
              <a:t>Analytical Plate Theory</a:t>
            </a:r>
          </a:p>
          <a:p>
            <a:pPr lvl="1"/>
            <a:r>
              <a:rPr lang="en-GB" sz="2400" dirty="0"/>
              <a:t>Continuum Shell</a:t>
            </a:r>
          </a:p>
          <a:p>
            <a:pPr lvl="1"/>
            <a:r>
              <a:rPr lang="en-GB" sz="2400" dirty="0"/>
              <a:t>Step-loaded buckling</a:t>
            </a:r>
          </a:p>
          <a:p>
            <a:r>
              <a:rPr lang="en-GB" sz="2800" dirty="0"/>
              <a:t>Move on to lay-up deterministic optimisation</a:t>
            </a:r>
          </a:p>
          <a:p>
            <a:r>
              <a:rPr lang="en-GB" sz="2800" dirty="0"/>
              <a:t>…</a:t>
            </a:r>
          </a:p>
          <a:p>
            <a:r>
              <a:rPr lang="en-GB" sz="2800" dirty="0"/>
              <a:t>Objective Case 3: Robust optimisation</a:t>
            </a:r>
          </a:p>
          <a:p>
            <a:endParaRPr lang="en-GB" sz="2800" dirty="0"/>
          </a:p>
          <a:p>
            <a:r>
              <a:rPr lang="en-GB" sz="2800" dirty="0">
                <a:solidFill>
                  <a:srgbClr val="FF0000"/>
                </a:solidFill>
              </a:rPr>
              <a:t>Reminder: Interim Feedback Form</a:t>
            </a:r>
          </a:p>
        </p:txBody>
      </p:sp>
    </p:spTree>
    <p:extLst>
      <p:ext uri="{BB962C8B-B14F-4D97-AF65-F5344CB8AC3E}">
        <p14:creationId xmlns:p14="http://schemas.microsoft.com/office/powerpoint/2010/main" val="19719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542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Mono-string: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Design Variables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Geometry: </a:t>
                </a:r>
                <a14:m>
                  <m:oMath xmlns:m="http://schemas.openxmlformats.org/officeDocument/2006/math"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Constraints (mm)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4.4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≤51.6 (40)</m:t>
                    </m:r>
                  </m:oMath>
                </a14:m>
                <a:endParaRPr lang="en-GB" sz="2600" dirty="0">
                  <a:solidFill>
                    <a:schemeClr val="accent5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18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26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6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e>
                    </m:d>
                  </m:oMath>
                </a14:m>
                <a:endParaRPr lang="en-GB" sz="2600" dirty="0">
                  <a:solidFill>
                    <a:srgbClr val="00B050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2.5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15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2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36</m:t>
                    </m:r>
                    <m:r>
                      <a:rPr lang="en-GB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6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GB" sz="2600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GB" sz="2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r>
                  <a:rPr lang="en-GB" sz="2600" dirty="0">
                    <a:solidFill>
                      <a:schemeClr val="accent2"/>
                    </a:solidFill>
                  </a:rPr>
                  <a:t>Objectives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Maximise 1</a:t>
                </a:r>
                <a:r>
                  <a:rPr lang="en-GB" sz="2600" baseline="30000" dirty="0">
                    <a:solidFill>
                      <a:srgbClr val="FF0000"/>
                    </a:solidFill>
                  </a:rPr>
                  <a:t>st</a:t>
                </a:r>
                <a:r>
                  <a:rPr lang="en-GB" sz="2600" dirty="0">
                    <a:solidFill>
                      <a:srgbClr val="FF0000"/>
                    </a:solidFill>
                  </a:rPr>
                  <a:t> Eigenvalue</a:t>
                </a: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Minimise semi-length </a:t>
                </a:r>
                <a14:m>
                  <m:oMath xmlns:m="http://schemas.openxmlformats.org/officeDocument/2006/math">
                    <m:r>
                      <a:rPr lang="en-GB" sz="2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2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solidFill>
                      <a:srgbClr val="00B050"/>
                    </a:solidFill>
                  </a:rPr>
                  <a:t>mass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0215A3F4-8659-4374-99BC-FE85BE4A6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" y="1591023"/>
                <a:ext cx="5534692" cy="4513187"/>
              </a:xfrm>
              <a:prstGeom prst="rect">
                <a:avLst/>
              </a:prstGeom>
              <a:blipFill>
                <a:blip r:embed="rId3"/>
                <a:stretch>
                  <a:fillRect t="-2703" b="-17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C96A84-FEF5-4CCB-9006-3591F0D32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061" y="196497"/>
            <a:ext cx="6793500" cy="31026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8B904-431F-415B-980D-65DC89C617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0338" y="3299115"/>
            <a:ext cx="5212532" cy="32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3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93E1-A166-44A3-88FE-FAD3D743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Interim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0086A-2613-46DB-BDDB-A812AD67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8596668" cy="4669762"/>
          </a:xfrm>
        </p:spPr>
        <p:txBody>
          <a:bodyPr/>
          <a:lstStyle/>
          <a:p>
            <a:r>
              <a:rPr lang="en-GB" dirty="0"/>
              <a:t>Good overview of project objectives, progress and future plans</a:t>
            </a:r>
          </a:p>
          <a:p>
            <a:r>
              <a:rPr lang="en-GB" dirty="0"/>
              <a:t>More detailed description of robust optimisation problem definition would have been useful</a:t>
            </a:r>
          </a:p>
          <a:p>
            <a:r>
              <a:rPr lang="en-GB" dirty="0"/>
              <a:t>Would have been good to show objective function equation + others</a:t>
            </a:r>
          </a:p>
          <a:p>
            <a:r>
              <a:rPr lang="en-GB" dirty="0"/>
              <a:t>Make sure to check validity of </a:t>
            </a:r>
            <a:r>
              <a:rPr lang="en-GB" dirty="0" err="1"/>
              <a:t>abaqus</a:t>
            </a:r>
            <a:r>
              <a:rPr lang="en-GB" dirty="0"/>
              <a:t>/Isight results once completed (not </a:t>
            </a:r>
            <a:r>
              <a:rPr lang="en-GB" dirty="0" err="1"/>
              <a:t>blackbox</a:t>
            </a:r>
            <a:r>
              <a:rPr lang="en-GB" dirty="0"/>
              <a:t>)</a:t>
            </a:r>
          </a:p>
          <a:p>
            <a:r>
              <a:rPr lang="en-GB" dirty="0"/>
              <a:t>Show why conjugate gradient methods work best for certain cases (using maths)</a:t>
            </a:r>
          </a:p>
          <a:p>
            <a:r>
              <a:rPr lang="en-GB" dirty="0"/>
              <a:t>Don’t go into </a:t>
            </a:r>
            <a:r>
              <a:rPr lang="en-GB" dirty="0" err="1"/>
              <a:t>postbuckling</a:t>
            </a:r>
            <a:r>
              <a:rPr lang="en-GB" dirty="0"/>
              <a:t> behaviour</a:t>
            </a:r>
          </a:p>
          <a:p>
            <a:r>
              <a:rPr lang="en-GB" dirty="0"/>
              <a:t>Don’t study too many optimisation algorithms – focus on 5</a:t>
            </a:r>
          </a:p>
        </p:txBody>
      </p:sp>
    </p:spTree>
    <p:extLst>
      <p:ext uri="{BB962C8B-B14F-4D97-AF65-F5344CB8AC3E}">
        <p14:creationId xmlns:p14="http://schemas.microsoft.com/office/powerpoint/2010/main" val="33414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Fixed model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8679A-88CF-4C13-9872-4CA51A48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893"/>
            <a:ext cx="8596668" cy="4279469"/>
          </a:xfrm>
        </p:spPr>
        <p:txBody>
          <a:bodyPr>
            <a:normAutofit/>
          </a:bodyPr>
          <a:lstStyle/>
          <a:p>
            <a:r>
              <a:rPr lang="en-GB" sz="3200" dirty="0"/>
              <a:t>Re-built from scratch</a:t>
            </a:r>
          </a:p>
          <a:p>
            <a:r>
              <a:rPr lang="en-GB" sz="3200" dirty="0"/>
              <a:t>Changed dimensions to mm, kN, GPa</a:t>
            </a:r>
          </a:p>
          <a:p>
            <a:r>
              <a:rPr lang="en-GB" sz="3200" dirty="0"/>
              <a:t>Fixed overlap of composite plies at joint</a:t>
            </a:r>
          </a:p>
          <a:p>
            <a:r>
              <a:rPr lang="en-GB" sz="3200" dirty="0"/>
              <a:t>Fixed application of load to reference point</a:t>
            </a:r>
          </a:p>
        </p:txBody>
      </p:sp>
    </p:spTree>
    <p:extLst>
      <p:ext uri="{BB962C8B-B14F-4D97-AF65-F5344CB8AC3E}">
        <p14:creationId xmlns:p14="http://schemas.microsoft.com/office/powerpoint/2010/main" val="16777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8BEA-039F-47B9-86C6-29A38938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Fixed model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67ADDE3B-9A0B-4F33-ADA1-762120603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3277" y="3276600"/>
            <a:ext cx="2653991" cy="2505060"/>
          </a:xfrm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800" dirty="0"/>
              <a:t>1</a:t>
            </a:r>
            <a:r>
              <a:rPr lang="en-GB" sz="2800" baseline="30000" dirty="0"/>
              <a:t>st</a:t>
            </a:r>
            <a:r>
              <a:rPr lang="en-GB" sz="2800" dirty="0"/>
              <a:t> Eigenvalue</a:t>
            </a:r>
          </a:p>
          <a:p>
            <a:pPr marL="0" indent="0">
              <a:buNone/>
            </a:pPr>
            <a:r>
              <a:rPr lang="en-GB" sz="2800" dirty="0"/>
              <a:t>51.301 kN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>
                <a:solidFill>
                  <a:schemeClr val="accent2"/>
                </a:solidFill>
              </a:rPr>
              <a:t>Alex (Continuum Shell)</a:t>
            </a:r>
          </a:p>
          <a:p>
            <a:pPr marL="0" indent="0">
              <a:buNone/>
            </a:pPr>
            <a:r>
              <a:rPr lang="en-GB" sz="2800" dirty="0">
                <a:solidFill>
                  <a:schemeClr val="accent2"/>
                </a:solidFill>
              </a:rPr>
              <a:t>53.812 kN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72403-27FB-4759-97DA-9615F3FED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31" y="1414967"/>
            <a:ext cx="8394612" cy="4978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DBB35EF-7A30-4F8B-99DB-A530FB9A97F4}"/>
              </a:ext>
            </a:extLst>
          </p:cNvPr>
          <p:cNvSpPr/>
          <p:nvPr/>
        </p:nvSpPr>
        <p:spPr>
          <a:xfrm>
            <a:off x="8829822" y="1414967"/>
            <a:ext cx="75828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425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1563-2492-4501-A372-9C3B466CB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804812" cy="762000"/>
          </a:xfrm>
          <a:solidFill>
            <a:schemeClr val="bg1"/>
          </a:solidFill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Problem 1: Anti-symmetric higher eigen-modes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6F2F4C-E0DF-4E75-8638-455BCBB23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84" y="1371600"/>
            <a:ext cx="4318587" cy="24877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CD3224-BE74-472B-9415-FACFF1FC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12" y="1371600"/>
            <a:ext cx="4237967" cy="2487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5B3C05-6359-4268-ACE7-A29C608B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04" y="4074681"/>
            <a:ext cx="4237967" cy="2489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B0B6C8-D87C-44E1-AB1D-F886365D28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512" y="4077495"/>
            <a:ext cx="4047052" cy="24869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F4A252-1951-4077-A45A-921EDDBF6B4F}"/>
              </a:ext>
            </a:extLst>
          </p:cNvPr>
          <p:cNvSpPr/>
          <p:nvPr/>
        </p:nvSpPr>
        <p:spPr>
          <a:xfrm>
            <a:off x="4811703" y="1371600"/>
            <a:ext cx="75828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572F09-4E13-470A-9753-20A877F65CFC}"/>
              </a:ext>
            </a:extLst>
          </p:cNvPr>
          <p:cNvSpPr/>
          <p:nvPr/>
        </p:nvSpPr>
        <p:spPr>
          <a:xfrm>
            <a:off x="9955479" y="4074681"/>
            <a:ext cx="758283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C5691-2632-43BB-9301-A85C5760AA7F}"/>
              </a:ext>
            </a:extLst>
          </p:cNvPr>
          <p:cNvSpPr/>
          <p:nvPr/>
        </p:nvSpPr>
        <p:spPr>
          <a:xfrm>
            <a:off x="10103004" y="1371600"/>
            <a:ext cx="758283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CD5DD-CC9B-4F97-B736-3466D6B77350}"/>
              </a:ext>
            </a:extLst>
          </p:cNvPr>
          <p:cNvSpPr/>
          <p:nvPr/>
        </p:nvSpPr>
        <p:spPr>
          <a:xfrm>
            <a:off x="4860400" y="4074681"/>
            <a:ext cx="758283" cy="762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8949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8679A-88CF-4C13-9872-4CA51A483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893"/>
            <a:ext cx="5571066" cy="4279469"/>
          </a:xfrm>
        </p:spPr>
        <p:txBody>
          <a:bodyPr>
            <a:normAutofit/>
          </a:bodyPr>
          <a:lstStyle/>
          <a:p>
            <a:r>
              <a:rPr lang="en-GB" sz="3200" dirty="0"/>
              <a:t>Paper by Guo, Zhang, Zhu</a:t>
            </a:r>
          </a:p>
          <a:p>
            <a:r>
              <a:rPr lang="en-GB" sz="3200" dirty="0"/>
              <a:t>Check higher modes against Alex’s continuum shell model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8F15F-AED5-416E-BB78-CADA3BA67AAF}"/>
              </a:ext>
            </a:extLst>
          </p:cNvPr>
          <p:cNvSpPr txBox="1">
            <a:spLocks/>
          </p:cNvSpPr>
          <p:nvPr/>
        </p:nvSpPr>
        <p:spPr>
          <a:xfrm>
            <a:off x="677334" y="623540"/>
            <a:ext cx="9804812" cy="76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Problem 1: Anti-symmetric higher eigen-modes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C5E760-611A-42BB-A482-95CD37B0A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576922"/>
            <a:ext cx="4802459" cy="492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0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8F15F-AED5-416E-BB78-CADA3BA67AAF}"/>
              </a:ext>
            </a:extLst>
          </p:cNvPr>
          <p:cNvSpPr txBox="1">
            <a:spLocks/>
          </p:cNvSpPr>
          <p:nvPr/>
        </p:nvSpPr>
        <p:spPr>
          <a:xfrm>
            <a:off x="677334" y="623540"/>
            <a:ext cx="9804812" cy="76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Problem 2: Boundary conditions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527CB-3FA5-4FD0-BAB6-805D4FE0E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42" y="1753279"/>
            <a:ext cx="7612514" cy="44811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8C1F60-FF6A-4AA0-B0FD-1EB603494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654" y="1753279"/>
            <a:ext cx="3686832" cy="2738278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3541410-31CE-4A72-AEBF-C2BAE9918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654" y="4750420"/>
            <a:ext cx="3686832" cy="148404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1</a:t>
            </a:r>
            <a:r>
              <a:rPr lang="en-GB" sz="2800" baseline="30000" dirty="0"/>
              <a:t>st</a:t>
            </a:r>
            <a:r>
              <a:rPr lang="en-GB" sz="2800" dirty="0"/>
              <a:t> Eigenvalue</a:t>
            </a:r>
          </a:p>
          <a:p>
            <a:pPr marL="0" indent="0">
              <a:buNone/>
            </a:pPr>
            <a:r>
              <a:rPr lang="en-GB" sz="2800" dirty="0"/>
              <a:t>51.301 kN</a:t>
            </a:r>
          </a:p>
        </p:txBody>
      </p:sp>
    </p:spTree>
    <p:extLst>
      <p:ext uri="{BB962C8B-B14F-4D97-AF65-F5344CB8AC3E}">
        <p14:creationId xmlns:p14="http://schemas.microsoft.com/office/powerpoint/2010/main" val="4063885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A1B79AF9-39E4-40EA-B173-BA1E0F4212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88F15F-AED5-416E-BB78-CADA3BA67AAF}"/>
              </a:ext>
            </a:extLst>
          </p:cNvPr>
          <p:cNvSpPr txBox="1">
            <a:spLocks/>
          </p:cNvSpPr>
          <p:nvPr/>
        </p:nvSpPr>
        <p:spPr>
          <a:xfrm>
            <a:off x="677334" y="623540"/>
            <a:ext cx="9804812" cy="762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solidFill>
                  <a:schemeClr val="accent2"/>
                </a:solidFill>
              </a:rPr>
              <a:t>Problem 2: Boundary conditions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F28187A-2012-4064-BCA2-B0A38A78C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654" y="4750420"/>
            <a:ext cx="3686832" cy="1484040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800" dirty="0"/>
              <a:t>1</a:t>
            </a:r>
            <a:r>
              <a:rPr lang="en-GB" sz="2800" baseline="30000" dirty="0"/>
              <a:t>st</a:t>
            </a:r>
            <a:r>
              <a:rPr lang="en-GB" sz="2800" dirty="0"/>
              <a:t> Eigenvalue</a:t>
            </a:r>
          </a:p>
          <a:p>
            <a:pPr marL="0" indent="0">
              <a:buNone/>
            </a:pPr>
            <a:r>
              <a:rPr lang="en-GB" sz="2800" dirty="0"/>
              <a:t>60.803 kN</a:t>
            </a:r>
          </a:p>
          <a:p>
            <a:pPr marL="0" indent="0">
              <a:buNone/>
            </a:pPr>
            <a:r>
              <a:rPr lang="en-GB" sz="2800" dirty="0"/>
              <a:t>(</a:t>
            </a:r>
            <a:r>
              <a:rPr lang="en-GB" sz="2800" dirty="0" err="1"/>
              <a:t>Ux</a:t>
            </a:r>
            <a:r>
              <a:rPr lang="en-GB" sz="2800" dirty="0"/>
              <a:t> = </a:t>
            </a:r>
            <a:r>
              <a:rPr lang="en-GB" sz="2800" dirty="0" err="1"/>
              <a:t>Mz</a:t>
            </a:r>
            <a:r>
              <a:rPr lang="en-GB" sz="2800" dirty="0"/>
              <a:t> = 0)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CEABD0-9EA3-4478-A134-ECC79A761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7" y="1859884"/>
            <a:ext cx="7376077" cy="4365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3572D-4682-44F0-B333-4A7044F69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353" y="1976957"/>
            <a:ext cx="3686832" cy="258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73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390EE3-DE9B-4466-BF40-A2ABA83F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389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Analytical Validation (Plate Theory)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A102BA-261D-4E82-AEAB-983ABE2B6C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05415"/>
                <a:ext cx="8596668" cy="4535947"/>
              </a:xfrm>
            </p:spPr>
            <p:txBody>
              <a:bodyPr/>
              <a:lstStyle/>
              <a:p>
                <a:r>
                  <a:rPr lang="en-GB" sz="2400" dirty="0"/>
                  <a:t>Skin: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4.2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25.137 </m:t>
                    </m:r>
                    <m:r>
                      <m:rPr>
                        <m:sty m:val="p"/>
                      </m:rPr>
                      <a:rPr lang="en-GB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kN</m:t>
                    </m:r>
                  </m:oMath>
                </a14:m>
                <a:endParaRPr lang="en-GB" sz="2400" dirty="0">
                  <a:solidFill>
                    <a:srgbClr val="FF0000"/>
                  </a:solidFill>
                </a:endParaRPr>
              </a:p>
              <a:p>
                <a:r>
                  <a:rPr lang="en-GB" sz="2400" dirty="0"/>
                  <a:t>Stiffener: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𝑐𝑟𝑖𝑡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0.6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GB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9.925</m:t>
                    </m:r>
                    <m:r>
                      <a:rPr lang="en-GB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kN</m:t>
                    </m:r>
                  </m:oMath>
                </a14:m>
                <a:endParaRPr lang="en-GB" sz="2400" dirty="0">
                  <a:solidFill>
                    <a:srgbClr val="FF0000"/>
                  </a:solidFill>
                </a:endParaRPr>
              </a:p>
              <a:p>
                <a:r>
                  <a:rPr lang="en-GB" sz="2400" dirty="0">
                    <a:solidFill>
                      <a:srgbClr val="FF0000"/>
                    </a:solidFill>
                  </a:rPr>
                  <a:t>FEA: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51.301 </m:t>
                    </m:r>
                    <m:r>
                      <a:rPr lang="en-GB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𝑘𝑁</m:t>
                    </m:r>
                  </m:oMath>
                </a14:m>
                <a:endParaRPr lang="en-GB" sz="2400" dirty="0">
                  <a:solidFill>
                    <a:srgbClr val="FF0000"/>
                  </a:solidFill>
                </a:endParaRPr>
              </a:p>
              <a:p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48A102BA-261D-4E82-AEAB-983ABE2B6C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05415"/>
                <a:ext cx="8596668" cy="4535947"/>
              </a:xfrm>
              <a:blipFill>
                <a:blip r:embed="rId2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CDD56523-3933-41F0-B9E4-BAE6024FA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73448"/>
            <a:ext cx="5620534" cy="265784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8220EB0-2437-4B41-93A0-38A1B841C4F8}"/>
              </a:ext>
            </a:extLst>
          </p:cNvPr>
          <p:cNvCxnSpPr/>
          <p:nvPr/>
        </p:nvCxnSpPr>
        <p:spPr>
          <a:xfrm>
            <a:off x="7241246" y="5680920"/>
            <a:ext cx="427342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55B039-45A9-4A02-A664-AFC710B2041F}"/>
              </a:ext>
            </a:extLst>
          </p:cNvPr>
          <p:cNvCxnSpPr>
            <a:cxnSpLocks/>
          </p:cNvCxnSpPr>
          <p:nvPr/>
        </p:nvCxnSpPr>
        <p:spPr>
          <a:xfrm>
            <a:off x="7241246" y="5680920"/>
            <a:ext cx="138093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32A3F0-C8C7-4BA4-900A-E3429D1A1E63}"/>
              </a:ext>
            </a:extLst>
          </p:cNvPr>
          <p:cNvCxnSpPr>
            <a:cxnSpLocks/>
          </p:cNvCxnSpPr>
          <p:nvPr/>
        </p:nvCxnSpPr>
        <p:spPr>
          <a:xfrm>
            <a:off x="10133736" y="5680920"/>
            <a:ext cx="138093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66EBA4-469A-4690-803C-E7FFBA0CCC5F}"/>
              </a:ext>
            </a:extLst>
          </p:cNvPr>
          <p:cNvCxnSpPr>
            <a:cxnSpLocks/>
          </p:cNvCxnSpPr>
          <p:nvPr/>
        </p:nvCxnSpPr>
        <p:spPr>
          <a:xfrm flipV="1">
            <a:off x="8622176" y="4670104"/>
            <a:ext cx="223935" cy="101081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2B6FEF-A64A-431F-A78C-32F59C6AE043}"/>
              </a:ext>
            </a:extLst>
          </p:cNvPr>
          <p:cNvCxnSpPr>
            <a:cxnSpLocks/>
          </p:cNvCxnSpPr>
          <p:nvPr/>
        </p:nvCxnSpPr>
        <p:spPr>
          <a:xfrm flipH="1" flipV="1">
            <a:off x="10003106" y="4670104"/>
            <a:ext cx="223935" cy="1010815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585378-7723-435E-8D0E-CAA55A4DB514}"/>
              </a:ext>
            </a:extLst>
          </p:cNvPr>
          <p:cNvCxnSpPr>
            <a:cxnSpLocks/>
          </p:cNvCxnSpPr>
          <p:nvPr/>
        </p:nvCxnSpPr>
        <p:spPr>
          <a:xfrm flipV="1">
            <a:off x="8846111" y="4670104"/>
            <a:ext cx="1156995" cy="1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A77DF5-F968-4F58-BA8A-8B4232548BF5}"/>
              </a:ext>
            </a:extLst>
          </p:cNvPr>
          <p:cNvCxnSpPr>
            <a:cxnSpLocks/>
          </p:cNvCxnSpPr>
          <p:nvPr/>
        </p:nvCxnSpPr>
        <p:spPr>
          <a:xfrm>
            <a:off x="8846111" y="3632835"/>
            <a:ext cx="270521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35A687-C7FF-4B13-BD62-42DB3A8E170A}"/>
              </a:ext>
            </a:extLst>
          </p:cNvPr>
          <p:cNvCxnSpPr>
            <a:cxnSpLocks/>
          </p:cNvCxnSpPr>
          <p:nvPr/>
        </p:nvCxnSpPr>
        <p:spPr>
          <a:xfrm>
            <a:off x="7277909" y="3632835"/>
            <a:ext cx="1568202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7459EC-6F7C-4435-BE5E-46EF2FEBCB20}"/>
              </a:ext>
            </a:extLst>
          </p:cNvPr>
          <p:cNvCxnSpPr>
            <a:cxnSpLocks/>
          </p:cNvCxnSpPr>
          <p:nvPr/>
        </p:nvCxnSpPr>
        <p:spPr>
          <a:xfrm flipV="1">
            <a:off x="8846111" y="2635085"/>
            <a:ext cx="0" cy="99775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0DDF2BD-FEA6-483C-8951-BCB068B46555}"/>
              </a:ext>
            </a:extLst>
          </p:cNvPr>
          <p:cNvSpPr/>
          <p:nvPr/>
        </p:nvSpPr>
        <p:spPr>
          <a:xfrm>
            <a:off x="7277908" y="3288378"/>
            <a:ext cx="3059271" cy="688913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016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8390EE3-DE9B-4466-BF40-A2ABA83F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3894"/>
          </a:xfrm>
        </p:spPr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Optimisation 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99F3DF91-1675-472E-AA86-E80CA277D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761893"/>
                <a:ext cx="10128198" cy="427946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sz="3200" dirty="0"/>
                  <a:t>Want to maximise buckling load, minimise mass</a:t>
                </a:r>
              </a:p>
              <a:p>
                <a:r>
                  <a:rPr lang="en-GB" sz="3200" dirty="0"/>
                  <a:t>Two common approaches:</a:t>
                </a:r>
              </a:p>
              <a:p>
                <a14:m>
                  <m:oMath xmlns:m="http://schemas.openxmlformats.org/officeDocument/2006/math">
                    <m:r>
                      <a:rPr lang="en-GB" sz="28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𝑒𝑖𝑔𝑒𝑛𝑣𝑎𝑙𝑢𝑒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𝑠𝑒𝑚𝑖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8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sz="2600" dirty="0" smtClean="0">
                        <a:solidFill>
                          <a:srgbClr val="FF0000"/>
                        </a:solidFill>
                      </a:rPr>
                      <m:t>Scaling</m:t>
                    </m:r>
                    <m:r>
                      <m:rPr>
                        <m:nor/>
                      </m:rPr>
                      <a:rPr lang="en-GB" sz="2600" dirty="0" smtClean="0">
                        <a:solidFill>
                          <a:srgbClr val="FF0000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GB" sz="2600" dirty="0" smtClean="0">
                        <a:solidFill>
                          <a:srgbClr val="FF0000"/>
                        </a:solidFill>
                      </a:rPr>
                      <m:t>issues</m:t>
                    </m:r>
                  </m:oMath>
                </a14:m>
                <a:endParaRPr lang="en-GB" sz="30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GB" sz="2600" dirty="0">
                    <a:solidFill>
                      <a:srgbClr val="FF0000"/>
                    </a:solidFill>
                  </a:rPr>
                  <a:t>Isight default</a:t>
                </a:r>
              </a:p>
              <a:p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GB" sz="3200" i="1"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GB" sz="3200" i="1">
                                    <a:latin typeface="Cambria Math" panose="02040503050406030204" pitchFamily="18" charset="0"/>
                                  </a:rPr>
                                  <m:t>𝑒𝑖𝑔𝑒𝑛𝑣𝑎𝑙𝑢𝑒</m:t>
                                </m:r>
                              </m:e>
                            </m:d>
                          </m:e>
                          <m: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𝑠𝑒𝑚𝑖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3200" b="0" i="1" smtClean="0">
                                    <a:latin typeface="Cambria Math" panose="02040503050406030204" pitchFamily="18" charset="0"/>
                                  </a:rPr>
                                  <m:t>𝑙𝑒𝑛𝑔𝑡h</m:t>
                                </m:r>
                              </m:e>
                            </m:d>
                          </m:e>
                          <m:sup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p>
                        </m:sSup>
                      </m:den>
                    </m:f>
                  </m:oMath>
                </a14:m>
                <a:endParaRPr lang="en-GB" sz="3200" dirty="0"/>
              </a:p>
              <a:p>
                <a:r>
                  <a:rPr lang="en-GB" sz="3200" dirty="0"/>
                  <a:t>Arbitrary A,B =&gt; Pareto front</a:t>
                </a:r>
              </a:p>
            </p:txBody>
          </p:sp>
        </mc:Choice>
        <mc:Fallback xmlns="">
          <p:sp>
            <p:nvSpPr>
              <p:cNvPr id="3" name="Content Placeholder 4">
                <a:extLst>
                  <a:ext uri="{FF2B5EF4-FFF2-40B4-BE49-F238E27FC236}">
                    <a16:creationId xmlns:a16="http://schemas.microsoft.com/office/drawing/2014/main" id="{99F3DF91-1675-472E-AA86-E80CA277D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761893"/>
                <a:ext cx="10128198" cy="4279469"/>
              </a:xfrm>
              <a:blipFill>
                <a:blip r:embed="rId2"/>
                <a:stretch>
                  <a:fillRect l="-842" t="-1709" b="-3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24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2541</TotalTime>
  <Words>512</Words>
  <Application>Microsoft Office PowerPoint</Application>
  <PresentationFormat>Widescreen</PresentationFormat>
  <Paragraphs>134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Cambria Math</vt:lpstr>
      <vt:lpstr>Trebuchet MS</vt:lpstr>
      <vt:lpstr>Wingdings 3</vt:lpstr>
      <vt:lpstr>Facet</vt:lpstr>
      <vt:lpstr>Final Year Project: Week 8 of 20</vt:lpstr>
      <vt:lpstr>Fixed model</vt:lpstr>
      <vt:lpstr>Fixed model</vt:lpstr>
      <vt:lpstr>Problem 1: Anti-symmetric higher eigen-modes</vt:lpstr>
      <vt:lpstr>PowerPoint Presentation</vt:lpstr>
      <vt:lpstr>PowerPoint Presentation</vt:lpstr>
      <vt:lpstr>PowerPoint Presentation</vt:lpstr>
      <vt:lpstr>Analytical Validation (Plate Theory)</vt:lpstr>
      <vt:lpstr>Optimisation Objective Function</vt:lpstr>
      <vt:lpstr>Final Report</vt:lpstr>
      <vt:lpstr>Progress</vt:lpstr>
      <vt:lpstr>Next Steps</vt:lpstr>
      <vt:lpstr>Mono-string: Problem</vt:lpstr>
      <vt:lpstr>Interim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Marij Qureshi</dc:creator>
  <cp:lastModifiedBy>Qureshi, Marij</cp:lastModifiedBy>
  <cp:revision>105</cp:revision>
  <dcterms:created xsi:type="dcterms:W3CDTF">2020-01-15T13:33:09Z</dcterms:created>
  <dcterms:modified xsi:type="dcterms:W3CDTF">2020-06-11T01:06:46Z</dcterms:modified>
</cp:coreProperties>
</file>