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3"/>
  </p:notesMasterIdLst>
  <p:sldIdLst>
    <p:sldId id="295" r:id="rId2"/>
    <p:sldId id="296" r:id="rId3"/>
    <p:sldId id="303" r:id="rId4"/>
    <p:sldId id="304" r:id="rId5"/>
    <p:sldId id="305" r:id="rId6"/>
    <p:sldId id="307" r:id="rId7"/>
    <p:sldId id="308" r:id="rId8"/>
    <p:sldId id="306" r:id="rId9"/>
    <p:sldId id="261" r:id="rId10"/>
    <p:sldId id="30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78026" autoAdjust="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Case 1:   Plate with hole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Case 2: Deterministic mono-string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Case 3: Robust  mono-string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Workflow set-up and learning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Program efficiency + validation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/>
      <dgm:t>
        <a:bodyPr/>
        <a:lstStyle/>
        <a:p>
          <a:r>
            <a:rPr lang="en-GB" dirty="0"/>
            <a:t>Results validation + analysis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/>
      <dgm:t>
        <a:bodyPr/>
        <a:lstStyle/>
        <a:p>
          <a:r>
            <a:rPr lang="en-GB" dirty="0"/>
            <a:t>Final Report Work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1:   Plate with hole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2: Deterministic mono-string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3: Robust  mono-string</a:t>
          </a:r>
        </a:p>
      </dsp:txBody>
      <dsp:txXfrm>
        <a:off x="5327052" y="160517"/>
        <a:ext cx="1597460" cy="106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Workflow set-up and learning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Program efficiency + validation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Results validation + analysis</a:t>
          </a:r>
        </a:p>
      </dsp:txBody>
      <dsp:txXfrm>
        <a:off x="5327052" y="160517"/>
        <a:ext cx="1597460" cy="106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0" y="112324"/>
          <a:ext cx="2740376" cy="1096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Final Report Work</a:t>
          </a:r>
        </a:p>
      </dsp:txBody>
      <dsp:txXfrm>
        <a:off x="548075" y="112324"/>
        <a:ext cx="1644226" cy="109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32F-D077-478B-B05F-CCE429865E1C}" type="datetimeFigureOut">
              <a:rPr lang="en-GB" smtClean="0"/>
              <a:t>19/3/20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CAC3C-4BD8-4EF4-868A-BE1B47E5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Post-buckling reliability design (vary lay-up)</a:t>
            </a:r>
          </a:p>
          <a:p>
            <a:endParaRPr lang="en-GB" dirty="0"/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7: Robust Multilevel Design Optimization of Composite Panels</a:t>
            </a:r>
          </a:p>
          <a:p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and Reliability-Based Design Optimization of a Composite Floor Beam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CAC3C-4BD8-4EF4-868A-BE1B47E593D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9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368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896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1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025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438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6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000D-AF25-4436-9539-651656C5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991" y="2176396"/>
            <a:ext cx="8722858" cy="806595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chemeClr val="accent2"/>
                </a:solidFill>
              </a:rPr>
              <a:t>Final Year Project: Week 9 of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AE0EA-56EA-4DA7-8CCE-E66826501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736" y="2982990"/>
            <a:ext cx="4514112" cy="446010"/>
          </a:xfrm>
        </p:spPr>
        <p:txBody>
          <a:bodyPr/>
          <a:lstStyle/>
          <a:p>
            <a:r>
              <a:rPr lang="en-GB" dirty="0"/>
              <a:t> Robust Optimisation of Composite Panels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93D288-9989-48FC-8320-77DB771368E6}"/>
              </a:ext>
            </a:extLst>
          </p:cNvPr>
          <p:cNvSpPr txBox="1">
            <a:spLocks/>
          </p:cNvSpPr>
          <p:nvPr/>
        </p:nvSpPr>
        <p:spPr>
          <a:xfrm>
            <a:off x="1195270" y="2982990"/>
            <a:ext cx="3081403" cy="446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Marij Qureshi 16</a:t>
            </a:r>
            <a:r>
              <a:rPr lang="en-GB" baseline="30000" dirty="0"/>
              <a:t>th</a:t>
            </a:r>
            <a:r>
              <a:rPr lang="en-GB" dirty="0"/>
              <a:t> Jan 2020</a:t>
            </a:r>
          </a:p>
        </p:txBody>
      </p:sp>
    </p:spTree>
    <p:extLst>
      <p:ext uri="{BB962C8B-B14F-4D97-AF65-F5344CB8AC3E}">
        <p14:creationId xmlns:p14="http://schemas.microsoft.com/office/powerpoint/2010/main" val="301847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EFA9-6686-4E11-A0FA-74A3E610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AD6C-E311-42C8-BB64-EDD24F2D9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8596668" cy="4298871"/>
          </a:xfrm>
        </p:spPr>
        <p:txBody>
          <a:bodyPr>
            <a:normAutofit/>
          </a:bodyPr>
          <a:lstStyle/>
          <a:p>
            <a:r>
              <a:rPr lang="en-GB" sz="2800" dirty="0"/>
              <a:t>Finish setting up robust design study</a:t>
            </a:r>
          </a:p>
          <a:p>
            <a:r>
              <a:rPr lang="en-GB" sz="2800" dirty="0"/>
              <a:t>Compare results with deterministic</a:t>
            </a:r>
          </a:p>
          <a:p>
            <a:r>
              <a:rPr lang="en-GB" sz="2800" dirty="0"/>
              <a:t>Mathematical walk-through for chosen 5 algorithms</a:t>
            </a:r>
          </a:p>
          <a:p>
            <a:r>
              <a:rPr lang="en-GB" sz="2800" dirty="0"/>
              <a:t>Composite lay-up optimisation</a:t>
            </a:r>
          </a:p>
        </p:txBody>
      </p:sp>
    </p:spTree>
    <p:extLst>
      <p:ext uri="{BB962C8B-B14F-4D97-AF65-F5344CB8AC3E}">
        <p14:creationId xmlns:p14="http://schemas.microsoft.com/office/powerpoint/2010/main" val="19719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Mono-string: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67" y="1591023"/>
                <a:ext cx="5534692" cy="4513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Design Variables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Geometry: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Constraints (mm)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4.4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≤51.6 (40)</m:t>
                    </m:r>
                  </m:oMath>
                </a14:m>
                <a:endParaRPr lang="en-GB" sz="2600" dirty="0">
                  <a:solidFill>
                    <a:schemeClr val="accent5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</m:d>
                  </m:oMath>
                </a14:m>
                <a:endParaRPr lang="en-GB" sz="26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2.5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  <m:r>
                      <a:rPr lang="en-GB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Objectives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Maximise 1</a:t>
                </a:r>
                <a:r>
                  <a:rPr lang="en-GB" sz="2600" baseline="30000" dirty="0">
                    <a:solidFill>
                      <a:srgbClr val="FF0000"/>
                    </a:solidFill>
                  </a:rPr>
                  <a:t>st</a:t>
                </a:r>
                <a:r>
                  <a:rPr lang="en-GB" sz="2600" dirty="0">
                    <a:solidFill>
                      <a:srgbClr val="FF0000"/>
                    </a:solidFill>
                  </a:rPr>
                  <a:t> Eigenvalue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Minimise semi-length </a:t>
                </a:r>
                <a14:m>
                  <m:oMath xmlns:m="http://schemas.openxmlformats.org/officeDocument/2006/math">
                    <m:r>
                      <a:rPr lang="en-GB" sz="2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solidFill>
                      <a:srgbClr val="00B050"/>
                    </a:solidFill>
                  </a:rPr>
                  <a:t>mass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" y="1591023"/>
                <a:ext cx="5534692" cy="4513187"/>
              </a:xfrm>
              <a:prstGeom prst="rect">
                <a:avLst/>
              </a:prstGeom>
              <a:blipFill>
                <a:blip r:embed="rId3"/>
                <a:stretch>
                  <a:fillRect t="-2703" b="-1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C96A84-FEF5-4CCB-9006-3591F0D32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61" y="196497"/>
            <a:ext cx="6793500" cy="3102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8B904-431F-415B-980D-65DC89C61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338" y="3299115"/>
            <a:ext cx="521253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3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Progress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1B79AF9-39E4-40EA-B173-BA1E0F4212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D8679A-88CF-4C13-9872-4CA51A48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893"/>
            <a:ext cx="8596668" cy="4279469"/>
          </a:xfrm>
        </p:spPr>
        <p:txBody>
          <a:bodyPr>
            <a:normAutofit/>
          </a:bodyPr>
          <a:lstStyle/>
          <a:p>
            <a:r>
              <a:rPr lang="en-GB" sz="3200" dirty="0"/>
              <a:t>Disruptions due to coronavirus</a:t>
            </a:r>
          </a:p>
          <a:p>
            <a:r>
              <a:rPr lang="en-GB" sz="3200" dirty="0"/>
              <a:t>Model last week – confident in simulation</a:t>
            </a:r>
          </a:p>
          <a:p>
            <a:r>
              <a:rPr lang="en-GB" sz="3200" dirty="0"/>
              <a:t>Design study now – moving to robust</a:t>
            </a:r>
          </a:p>
          <a:p>
            <a:r>
              <a:rPr lang="en-GB" sz="3200" dirty="0"/>
              <a:t>Mesh convergence</a:t>
            </a:r>
          </a:p>
          <a:p>
            <a:r>
              <a:rPr lang="en-GB" sz="3200" dirty="0"/>
              <a:t>Surrogate Model Comparison</a:t>
            </a:r>
          </a:p>
          <a:p>
            <a:r>
              <a:rPr lang="en-GB" sz="3200" dirty="0"/>
              <a:t>Isight workflow</a:t>
            </a:r>
          </a:p>
          <a:p>
            <a:r>
              <a:rPr lang="en-GB" sz="3200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1677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81BA-E2E8-432E-8251-10DA8E1F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698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Mesh convergence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929D73-1132-49FE-8599-CDC2A627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747288"/>
            <a:ext cx="5111073" cy="28470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066360-4F3E-485A-8ED4-73ADBE939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3413"/>
            <a:ext cx="4944947" cy="2964345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C9F0F9AE-DF39-497F-AA14-AF0051C8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497533"/>
            <a:ext cx="10139349" cy="847490"/>
          </a:xfrm>
        </p:spPr>
        <p:txBody>
          <a:bodyPr>
            <a:normAutofit fontScale="77500" lnSpcReduction="20000"/>
          </a:bodyPr>
          <a:lstStyle/>
          <a:p>
            <a:r>
              <a:rPr lang="en-GB" sz="3200" dirty="0"/>
              <a:t>Final element sizes: 4mm (stiffener), 10mm (plate)</a:t>
            </a:r>
          </a:p>
          <a:p>
            <a:r>
              <a:rPr lang="en-GB" sz="3200" dirty="0"/>
              <a:t>Simulation time: ~3 mins to 35 seconds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0804E6-1671-4082-A7AD-BCAE4071D6AE}"/>
              </a:ext>
            </a:extLst>
          </p:cNvPr>
          <p:cNvSpPr txBox="1">
            <a:spLocks/>
          </p:cNvSpPr>
          <p:nvPr/>
        </p:nvSpPr>
        <p:spPr>
          <a:xfrm>
            <a:off x="2317023" y="4627758"/>
            <a:ext cx="1831692" cy="739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Stiffener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72B39642-D826-463E-81A1-8608AED187A7}"/>
              </a:ext>
            </a:extLst>
          </p:cNvPr>
          <p:cNvSpPr txBox="1">
            <a:spLocks/>
          </p:cNvSpPr>
          <p:nvPr/>
        </p:nvSpPr>
        <p:spPr>
          <a:xfrm>
            <a:off x="7959407" y="4594305"/>
            <a:ext cx="1162982" cy="739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Plate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941B00-BDB5-41AB-8BA4-6CD7910E7D78}"/>
              </a:ext>
            </a:extLst>
          </p:cNvPr>
          <p:cNvSpPr/>
          <p:nvPr/>
        </p:nvSpPr>
        <p:spPr>
          <a:xfrm>
            <a:off x="1639230" y="3166951"/>
            <a:ext cx="223024" cy="546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C6BB71-DFBF-472D-B73C-A80D074DA708}"/>
              </a:ext>
            </a:extLst>
          </p:cNvPr>
          <p:cNvSpPr/>
          <p:nvPr/>
        </p:nvSpPr>
        <p:spPr>
          <a:xfrm>
            <a:off x="7099610" y="3246866"/>
            <a:ext cx="223024" cy="546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10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4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822B-A100-4DB5-9B79-CD367738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45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Surrogate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31D6-5C9B-4E85-A15B-7858956A6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473"/>
            <a:ext cx="3794305" cy="4457889"/>
          </a:xfrm>
        </p:spPr>
        <p:txBody>
          <a:bodyPr/>
          <a:lstStyle/>
          <a:p>
            <a:r>
              <a:rPr lang="en-GB" dirty="0"/>
              <a:t>50 Abaqus simulation points</a:t>
            </a:r>
          </a:p>
          <a:p>
            <a:pPr lvl="1"/>
            <a:r>
              <a:rPr lang="en-GB" dirty="0"/>
              <a:t>Optimal Latin Hypercube</a:t>
            </a:r>
          </a:p>
          <a:p>
            <a:r>
              <a:rPr lang="en-GB" dirty="0"/>
              <a:t>Elliptical Basis Functions</a:t>
            </a:r>
          </a:p>
          <a:p>
            <a:r>
              <a:rPr lang="en-GB" dirty="0"/>
              <a:t>5% Error</a:t>
            </a:r>
          </a:p>
          <a:p>
            <a:r>
              <a:rPr lang="en-GB" dirty="0"/>
              <a:t>Runtime ~30 mins</a:t>
            </a:r>
          </a:p>
          <a:p>
            <a:pPr lvl="1"/>
            <a:r>
              <a:rPr lang="en-GB" dirty="0"/>
              <a:t>Room to increase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3ED32B-57A4-4217-AA52-AC18B6471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290" y="1520512"/>
            <a:ext cx="7024129" cy="45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2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F668-2873-4813-B102-6149CBAB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Isight Workflow (Simulation Phase)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0057E3-2631-4C5F-A7BA-3A5EDD19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6" y="1970880"/>
            <a:ext cx="7816253" cy="355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FE8EB-296B-4F63-8422-933B117B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668" y="2745321"/>
            <a:ext cx="3702667" cy="29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9166D1-29C5-4EB9-8BE5-E9A57258D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748" y="2114005"/>
            <a:ext cx="3426309" cy="2964526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00ABD93-21FE-4520-9CDC-308EB6F7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4" y="1578638"/>
            <a:ext cx="6334543" cy="466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4CFA34-538F-499D-91A8-21B6DAEA3CC8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accent2"/>
                </a:solidFill>
              </a:rPr>
              <a:t>Isight Workflow (Design Study Phase)</a:t>
            </a:r>
          </a:p>
        </p:txBody>
      </p:sp>
    </p:spTree>
    <p:extLst>
      <p:ext uri="{BB962C8B-B14F-4D97-AF65-F5344CB8AC3E}">
        <p14:creationId xmlns:p14="http://schemas.microsoft.com/office/powerpoint/2010/main" val="259521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E049-3D19-4398-A02A-63FD9178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CCF4-DDD5-4276-A68C-7367EEB0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75973" cy="3880773"/>
          </a:xfrm>
        </p:spPr>
        <p:txBody>
          <a:bodyPr/>
          <a:lstStyle/>
          <a:p>
            <a:r>
              <a:rPr lang="en-GB" dirty="0"/>
              <a:t>Isight: Can’t manipulate optimisation parameters</a:t>
            </a:r>
          </a:p>
          <a:p>
            <a:r>
              <a:rPr lang="en-GB" dirty="0"/>
              <a:t>Options:</a:t>
            </a:r>
          </a:p>
          <a:p>
            <a:pPr lvl="1"/>
            <a:r>
              <a:rPr lang="en-GB" dirty="0"/>
              <a:t>Automate Isight</a:t>
            </a:r>
          </a:p>
          <a:p>
            <a:pPr lvl="1"/>
            <a:r>
              <a:rPr lang="en-GB" dirty="0"/>
              <a:t>Run on separate script</a:t>
            </a:r>
          </a:p>
          <a:p>
            <a:pPr lvl="1"/>
            <a:r>
              <a:rPr lang="en-GB" dirty="0"/>
              <a:t>Manual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ED6C772A-EBCA-4D60-8875-6E3800DE1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225" y="1640812"/>
            <a:ext cx="576262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1305-1BBD-4C6F-9A5C-535E9AF5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5265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Optimal Pareto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2B3EC-639C-4A04-A604-79E22397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1936499"/>
            <a:ext cx="740195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Progress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28A23B-9B89-4C52-B6C1-EA3C95435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767531"/>
              </p:ext>
            </p:extLst>
          </p:nvPr>
        </p:nvGraphicFramePr>
        <p:xfrm>
          <a:off x="1503740" y="15146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4A0F80-4F75-4F65-B551-93CB695E4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758132"/>
              </p:ext>
            </p:extLst>
          </p:nvPr>
        </p:nvGraphicFramePr>
        <p:xfrm>
          <a:off x="1503740" y="28354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7CFF27-3168-4991-A219-07DDCB881807}"/>
              </a:ext>
            </a:extLst>
          </p:cNvPr>
          <p:cNvGraphicFramePr/>
          <p:nvPr/>
        </p:nvGraphicFramePr>
        <p:xfrm>
          <a:off x="9138435" y="2207682"/>
          <a:ext cx="2740376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2920C5-88CA-4325-99E0-644F40DCC208}"/>
              </a:ext>
            </a:extLst>
          </p:cNvPr>
          <p:cNvSpPr txBox="1"/>
          <p:nvPr/>
        </p:nvSpPr>
        <p:spPr>
          <a:xfrm>
            <a:off x="218112" y="1884516"/>
            <a:ext cx="158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Main 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3D062-2998-4D96-BFD3-714DAD0739EA}"/>
              </a:ext>
            </a:extLst>
          </p:cNvPr>
          <p:cNvSpPr txBox="1"/>
          <p:nvPr/>
        </p:nvSpPr>
        <p:spPr>
          <a:xfrm>
            <a:off x="218112" y="3208252"/>
            <a:ext cx="12856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Auxiliary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27BE2-0E44-42DF-B551-2DBEF7BB5B46}"/>
              </a:ext>
            </a:extLst>
          </p:cNvPr>
          <p:cNvSpPr txBox="1"/>
          <p:nvPr/>
        </p:nvSpPr>
        <p:spPr>
          <a:xfrm>
            <a:off x="1930866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1-3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933DCA3-DD13-40EA-BD2A-9AD39D8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23496"/>
              </p:ext>
            </p:extLst>
          </p:nvPr>
        </p:nvGraphicFramePr>
        <p:xfrm>
          <a:off x="399883" y="5319441"/>
          <a:ext cx="113922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5">
                  <a:extLst>
                    <a:ext uri="{9D8B030D-6E8A-4147-A177-3AD203B41FA5}">
                      <a16:colId xmlns:a16="http://schemas.microsoft.com/office/drawing/2014/main" val="2681874894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99668165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7549067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7189845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0666741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21500666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957165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06594353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3717500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4323826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7098556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26522917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5457849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21540278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74054791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87361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39107645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14086604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92287075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635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170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77922B-2E13-4BCF-8043-D4091829590D}"/>
              </a:ext>
            </a:extLst>
          </p:cNvPr>
          <p:cNvSpPr txBox="1"/>
          <p:nvPr/>
        </p:nvSpPr>
        <p:spPr>
          <a:xfrm>
            <a:off x="4314738" y="4102070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4-9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86D03-F1F5-423C-853F-93FE256BBC74}"/>
              </a:ext>
            </a:extLst>
          </p:cNvPr>
          <p:cNvSpPr txBox="1"/>
          <p:nvPr/>
        </p:nvSpPr>
        <p:spPr>
          <a:xfrm>
            <a:off x="6698610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10-15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F3660-29DF-4FA2-ADBE-FE6060871617}"/>
              </a:ext>
            </a:extLst>
          </p:cNvPr>
          <p:cNvSpPr txBox="1"/>
          <p:nvPr/>
        </p:nvSpPr>
        <p:spPr>
          <a:xfrm>
            <a:off x="9552265" y="3508724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17-19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DE9A779-7F58-4142-9033-29BB6672818A}"/>
              </a:ext>
            </a:extLst>
          </p:cNvPr>
          <p:cNvSpPr/>
          <p:nvPr/>
        </p:nvSpPr>
        <p:spPr>
          <a:xfrm rot="5400000">
            <a:off x="1785377" y="4133058"/>
            <a:ext cx="665181" cy="1506496"/>
          </a:xfrm>
          <a:prstGeom prst="leftBrace">
            <a:avLst>
              <a:gd name="adj1" fmla="val 8333"/>
              <a:gd name="adj2" fmla="val 1885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5C06F26-114A-4872-A1BB-0150FF7C65B5}"/>
              </a:ext>
            </a:extLst>
          </p:cNvPr>
          <p:cNvSpPr/>
          <p:nvPr/>
        </p:nvSpPr>
        <p:spPr>
          <a:xfrm rot="5400000">
            <a:off x="4263209" y="3307218"/>
            <a:ext cx="656063" cy="3167295"/>
          </a:xfrm>
          <a:prstGeom prst="leftBrace">
            <a:avLst>
              <a:gd name="adj1" fmla="val 8333"/>
              <a:gd name="adj2" fmla="val 3318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BD0F5B-3CD2-483F-8BED-CF157739F09C}"/>
              </a:ext>
            </a:extLst>
          </p:cNvPr>
          <p:cNvSpPr/>
          <p:nvPr/>
        </p:nvSpPr>
        <p:spPr>
          <a:xfrm rot="5400000">
            <a:off x="7582535" y="3296681"/>
            <a:ext cx="665181" cy="3179260"/>
          </a:xfrm>
          <a:prstGeom prst="leftBrace">
            <a:avLst>
              <a:gd name="adj1" fmla="val 8333"/>
              <a:gd name="adj2" fmla="val 59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42BE875-8AAD-4DC5-8917-9F1EA7173D5F}"/>
              </a:ext>
            </a:extLst>
          </p:cNvPr>
          <p:cNvSpPr/>
          <p:nvPr/>
        </p:nvSpPr>
        <p:spPr>
          <a:xfrm rot="5400000">
            <a:off x="10625844" y="4150865"/>
            <a:ext cx="665180" cy="1470884"/>
          </a:xfrm>
          <a:prstGeom prst="leftBrace">
            <a:avLst>
              <a:gd name="adj1" fmla="val 8333"/>
              <a:gd name="adj2" fmla="val 8017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C9A5E9-1C29-46BD-A9CF-01AABE3373FA}"/>
              </a:ext>
            </a:extLst>
          </p:cNvPr>
          <p:cNvCxnSpPr>
            <a:cxnSpLocks/>
          </p:cNvCxnSpPr>
          <p:nvPr/>
        </p:nvCxnSpPr>
        <p:spPr>
          <a:xfrm flipV="1">
            <a:off x="10514609" y="3913633"/>
            <a:ext cx="991" cy="6400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267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2729</TotalTime>
  <Words>302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 3</vt:lpstr>
      <vt:lpstr>Facet</vt:lpstr>
      <vt:lpstr>Final Year Project: Week 9 of 20</vt:lpstr>
      <vt:lpstr>Progress</vt:lpstr>
      <vt:lpstr>Mesh convergence</vt:lpstr>
      <vt:lpstr>Surrogate Model Comparison</vt:lpstr>
      <vt:lpstr>Isight Workflow (Simulation Phase)</vt:lpstr>
      <vt:lpstr>PowerPoint Presentation</vt:lpstr>
      <vt:lpstr>Tuning</vt:lpstr>
      <vt:lpstr>Optimal Pareto Set</vt:lpstr>
      <vt:lpstr>Progress</vt:lpstr>
      <vt:lpstr>Next Steps</vt:lpstr>
      <vt:lpstr>Mono-string: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 Qureshi</dc:creator>
  <cp:lastModifiedBy>Marij Qureshi</cp:lastModifiedBy>
  <cp:revision>116</cp:revision>
  <dcterms:created xsi:type="dcterms:W3CDTF">2020-01-15T13:33:09Z</dcterms:created>
  <dcterms:modified xsi:type="dcterms:W3CDTF">2020-03-19T14:51:14Z</dcterms:modified>
</cp:coreProperties>
</file>