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3" d="100"/>
          <a:sy n="63" d="100"/>
        </p:scale>
        <p:origin x="7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A0A9D52-A98D-4EC9-A71F-8729E9FFFC47}" type="datetimeFigureOut">
              <a:rPr lang="en-CA" smtClean="0"/>
              <a:t>2018-11-30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413465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A0A9D52-A98D-4EC9-A71F-8729E9FFFC47}" type="datetimeFigureOut">
              <a:rPr lang="en-CA" smtClean="0"/>
              <a:t>2018-11-30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414025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A0A9D52-A98D-4EC9-A71F-8729E9FFFC47}" type="datetimeFigureOut">
              <a:rPr lang="en-CA" smtClean="0"/>
              <a:t>2018-11-30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374643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A0A9D52-A98D-4EC9-A71F-8729E9FFFC47}" type="datetimeFigureOut">
              <a:rPr lang="en-CA" smtClean="0"/>
              <a:t>2018-11-30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383492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0A9D52-A98D-4EC9-A71F-8729E9FFFC47}" type="datetimeFigureOut">
              <a:rPr lang="en-CA" smtClean="0"/>
              <a:t>2018-11-30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188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A0A9D52-A98D-4EC9-A71F-8729E9FFFC47}" type="datetimeFigureOut">
              <a:rPr lang="en-CA" smtClean="0"/>
              <a:t>2018-11-30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36888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A0A9D52-A98D-4EC9-A71F-8729E9FFFC47}" type="datetimeFigureOut">
              <a:rPr lang="en-CA" smtClean="0"/>
              <a:t>2018-11-30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119187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A0A9D52-A98D-4EC9-A71F-8729E9FFFC47}" type="datetimeFigureOut">
              <a:rPr lang="en-CA" smtClean="0"/>
              <a:t>2018-11-30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26939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A9D52-A98D-4EC9-A71F-8729E9FFFC47}" type="datetimeFigureOut">
              <a:rPr lang="en-CA" smtClean="0"/>
              <a:t>2018-11-30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254917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0A9D52-A98D-4EC9-A71F-8729E9FFFC47}" type="datetimeFigureOut">
              <a:rPr lang="en-CA" smtClean="0"/>
              <a:t>2018-11-30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86489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0A9D52-A98D-4EC9-A71F-8729E9FFFC47}" type="datetimeFigureOut">
              <a:rPr lang="en-CA" smtClean="0"/>
              <a:t>2018-11-30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69789E-EC59-4197-9E19-7310B9970630}" type="slidenum">
              <a:rPr lang="en-CA" smtClean="0"/>
              <a:t>‹#›</a:t>
            </a:fld>
            <a:endParaRPr lang="en-CA"/>
          </a:p>
        </p:txBody>
      </p:sp>
    </p:spTree>
    <p:extLst>
      <p:ext uri="{BB962C8B-B14F-4D97-AF65-F5344CB8AC3E}">
        <p14:creationId xmlns:p14="http://schemas.microsoft.com/office/powerpoint/2010/main" val="291951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A9D52-A98D-4EC9-A71F-8729E9FFFC47}" type="datetimeFigureOut">
              <a:rPr lang="en-CA" smtClean="0"/>
              <a:t>2018-11-30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789E-EC59-4197-9E19-7310B9970630}" type="slidenum">
              <a:rPr lang="en-CA" smtClean="0"/>
              <a:t>‹#›</a:t>
            </a:fld>
            <a:endParaRPr lang="en-CA"/>
          </a:p>
        </p:txBody>
      </p:sp>
    </p:spTree>
    <p:extLst>
      <p:ext uri="{BB962C8B-B14F-4D97-AF65-F5344CB8AC3E}">
        <p14:creationId xmlns:p14="http://schemas.microsoft.com/office/powerpoint/2010/main" val="129489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2"/>
            <a:ext cx="12192000" cy="6868732"/>
          </a:xfrm>
          <a:prstGeom prst="rect">
            <a:avLst/>
          </a:prstGeom>
        </p:spPr>
      </p:pic>
      <p:sp>
        <p:nvSpPr>
          <p:cNvPr id="5" name="Rectangle 4"/>
          <p:cNvSpPr/>
          <p:nvPr/>
        </p:nvSpPr>
        <p:spPr>
          <a:xfrm>
            <a:off x="2578100" y="2218871"/>
            <a:ext cx="6299200" cy="1569660"/>
          </a:xfrm>
          <a:prstGeom prst="rect">
            <a:avLst/>
          </a:prstGeom>
          <a:noFill/>
        </p:spPr>
        <p:txBody>
          <a:bodyPr wrap="square" lIns="91440" tIns="45720" rIns="91440" bIns="45720">
            <a:spAutoFit/>
          </a:bodyPr>
          <a:lstStyle/>
          <a:p>
            <a:pPr algn="ctr"/>
            <a:r>
              <a:rPr lang="en-US" sz="9600" b="1" dirty="0" smtClean="0">
                <a:ln w="22225">
                  <a:solidFill>
                    <a:schemeClr val="tx1"/>
                  </a:solidFill>
                  <a:prstDash val="solid"/>
                </a:ln>
                <a:solidFill>
                  <a:srgbClr val="820000"/>
                </a:solidFill>
                <a:effectLst>
                  <a:outerShdw blurRad="50800" dist="38100" dir="5400000" algn="t" rotWithShape="0">
                    <a:prstClr val="black">
                      <a:alpha val="40000"/>
                    </a:prstClr>
                  </a:outerShdw>
                </a:effectLst>
              </a:rPr>
              <a:t>I Exist</a:t>
            </a:r>
            <a:endParaRPr lang="en-US" sz="9600" b="1" dirty="0">
              <a:ln w="22225">
                <a:solidFill>
                  <a:schemeClr val="tx1"/>
                </a:solidFill>
                <a:prstDash val="solid"/>
              </a:ln>
              <a:solidFill>
                <a:srgbClr val="820000"/>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466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5" name="TextBox 4"/>
          <p:cNvSpPr txBox="1"/>
          <p:nvPr/>
        </p:nvSpPr>
        <p:spPr>
          <a:xfrm>
            <a:off x="742942" y="414570"/>
            <a:ext cx="2203458" cy="923330"/>
          </a:xfrm>
          <a:prstGeom prst="rect">
            <a:avLst/>
          </a:prstGeom>
          <a:noFill/>
        </p:spPr>
        <p:txBody>
          <a:bodyPr wrap="square" rtlCol="0">
            <a:spAutoFit/>
          </a:bodyPr>
          <a:lstStyle/>
          <a:p>
            <a:r>
              <a:rPr lang="en-CA" sz="5400" dirty="0" smtClean="0">
                <a:solidFill>
                  <a:srgbClr val="820000"/>
                </a:solidFill>
              </a:rPr>
              <a:t>I Exist</a:t>
            </a:r>
            <a:endParaRPr lang="en-CA" sz="5400" dirty="0">
              <a:solidFill>
                <a:srgbClr val="820000"/>
              </a:solidFill>
            </a:endParaRPr>
          </a:p>
        </p:txBody>
      </p:sp>
      <p:sp>
        <p:nvSpPr>
          <p:cNvPr id="6" name="TextBox 5"/>
          <p:cNvSpPr txBox="1"/>
          <p:nvPr/>
        </p:nvSpPr>
        <p:spPr>
          <a:xfrm>
            <a:off x="742941" y="1548368"/>
            <a:ext cx="10179057" cy="584775"/>
          </a:xfrm>
          <a:prstGeom prst="rect">
            <a:avLst/>
          </a:prstGeom>
          <a:noFill/>
        </p:spPr>
        <p:txBody>
          <a:bodyPr wrap="square" rtlCol="0">
            <a:spAutoFit/>
          </a:bodyPr>
          <a:lstStyle/>
          <a:p>
            <a:pPr algn="ctr"/>
            <a:r>
              <a:rPr lang="en-CA" sz="3200" dirty="0" smtClean="0"/>
              <a:t>This app is not created for the faint of heart! </a:t>
            </a:r>
            <a:endParaRPr lang="en-CA" sz="3200" dirty="0"/>
          </a:p>
        </p:txBody>
      </p:sp>
      <p:sp>
        <p:nvSpPr>
          <p:cNvPr id="7" name="TextBox 6"/>
          <p:cNvSpPr txBox="1"/>
          <p:nvPr/>
        </p:nvSpPr>
        <p:spPr>
          <a:xfrm>
            <a:off x="742941" y="2343234"/>
            <a:ext cx="10179057" cy="646331"/>
          </a:xfrm>
          <a:prstGeom prst="rect">
            <a:avLst/>
          </a:prstGeom>
          <a:noFill/>
        </p:spPr>
        <p:txBody>
          <a:bodyPr wrap="square" rtlCol="0">
            <a:spAutoFit/>
          </a:bodyPr>
          <a:lstStyle/>
          <a:p>
            <a:r>
              <a:rPr lang="en-CA" dirty="0" smtClean="0"/>
              <a:t>The </a:t>
            </a:r>
            <a:r>
              <a:rPr lang="en-CA" b="1" dirty="0" smtClean="0"/>
              <a:t>thrill seekers and horror enthusiasts </a:t>
            </a:r>
            <a:r>
              <a:rPr lang="en-CA" dirty="0" smtClean="0"/>
              <a:t>will finally be able to merge their own world to meet the entities that our eyes cannot see.</a:t>
            </a:r>
            <a:endParaRPr lang="en-CA" dirty="0"/>
          </a:p>
        </p:txBody>
      </p:sp>
      <p:sp>
        <p:nvSpPr>
          <p:cNvPr id="8" name="TextBox 7"/>
          <p:cNvSpPr txBox="1"/>
          <p:nvPr/>
        </p:nvSpPr>
        <p:spPr>
          <a:xfrm>
            <a:off x="711199" y="3193990"/>
            <a:ext cx="9994899" cy="646331"/>
          </a:xfrm>
          <a:prstGeom prst="rect">
            <a:avLst/>
          </a:prstGeom>
          <a:noFill/>
        </p:spPr>
        <p:txBody>
          <a:bodyPr wrap="square" rtlCol="0">
            <a:spAutoFit/>
          </a:bodyPr>
          <a:lstStyle/>
          <a:p>
            <a:r>
              <a:rPr lang="en-CA" dirty="0" smtClean="0"/>
              <a:t>Simply </a:t>
            </a:r>
            <a:r>
              <a:rPr lang="en-CA" b="1" dirty="0" smtClean="0"/>
              <a:t>download the app </a:t>
            </a:r>
            <a:r>
              <a:rPr lang="en-CA" dirty="0" smtClean="0"/>
              <a:t>via any Android or iOS </a:t>
            </a:r>
            <a:r>
              <a:rPr lang="en-CA" dirty="0" err="1" smtClean="0"/>
              <a:t>gamestore</a:t>
            </a:r>
            <a:r>
              <a:rPr lang="en-CA" dirty="0" smtClean="0"/>
              <a:t>, turn on your camera and location capabilities, load and get ready to </a:t>
            </a:r>
            <a:r>
              <a:rPr lang="en-CA" b="1" dirty="0" smtClean="0"/>
              <a:t>experience horror in your own environment!</a:t>
            </a:r>
          </a:p>
        </p:txBody>
      </p:sp>
      <p:sp>
        <p:nvSpPr>
          <p:cNvPr id="9" name="TextBox 8"/>
          <p:cNvSpPr txBox="1"/>
          <p:nvPr/>
        </p:nvSpPr>
        <p:spPr>
          <a:xfrm>
            <a:off x="711199" y="4050412"/>
            <a:ext cx="9994899" cy="923330"/>
          </a:xfrm>
          <a:prstGeom prst="rect">
            <a:avLst/>
          </a:prstGeom>
          <a:noFill/>
        </p:spPr>
        <p:txBody>
          <a:bodyPr wrap="square" rtlCol="0">
            <a:spAutoFit/>
          </a:bodyPr>
          <a:lstStyle/>
          <a:p>
            <a:r>
              <a:rPr lang="en-CA" dirty="0" smtClean="0"/>
              <a:t>The game will allow you to </a:t>
            </a:r>
            <a:r>
              <a:rPr lang="en-CA" b="1" dirty="0" smtClean="0"/>
              <a:t>capture entities </a:t>
            </a:r>
            <a:r>
              <a:rPr lang="en-CA" dirty="0" smtClean="0"/>
              <a:t>anywhere you are. Some will be unlocked and readily available, others will be locked and only show up once unlocked using your gathered reward system points.</a:t>
            </a:r>
            <a:endParaRPr lang="en-CA" dirty="0"/>
          </a:p>
        </p:txBody>
      </p:sp>
      <p:sp>
        <p:nvSpPr>
          <p:cNvPr id="10" name="TextBox 9"/>
          <p:cNvSpPr txBox="1"/>
          <p:nvPr/>
        </p:nvSpPr>
        <p:spPr>
          <a:xfrm>
            <a:off x="742941" y="5183833"/>
            <a:ext cx="10179057" cy="923330"/>
          </a:xfrm>
          <a:prstGeom prst="rect">
            <a:avLst/>
          </a:prstGeom>
          <a:noFill/>
        </p:spPr>
        <p:txBody>
          <a:bodyPr wrap="square" rtlCol="0">
            <a:spAutoFit/>
          </a:bodyPr>
          <a:lstStyle/>
          <a:p>
            <a:r>
              <a:rPr lang="en-CA" b="1" dirty="0" smtClean="0"/>
              <a:t>Be careful </a:t>
            </a:r>
            <a:r>
              <a:rPr lang="en-CA" dirty="0" smtClean="0"/>
              <a:t>how you spend your points though! There are two reward systems to gather. Some can only be used to </a:t>
            </a:r>
            <a:r>
              <a:rPr lang="en-CA" b="1" dirty="0" smtClean="0"/>
              <a:t>unlock entities</a:t>
            </a:r>
            <a:r>
              <a:rPr lang="en-CA" dirty="0" smtClean="0"/>
              <a:t>, and others will be saved for those who want to </a:t>
            </a:r>
            <a:r>
              <a:rPr lang="en-CA" b="1" dirty="0" smtClean="0"/>
              <a:t>order a real-life figurine </a:t>
            </a:r>
            <a:r>
              <a:rPr lang="en-CA" dirty="0" smtClean="0"/>
              <a:t>of their captured entity at a discounted cost with points used!</a:t>
            </a:r>
            <a:endParaRPr lang="en-CA" dirty="0"/>
          </a:p>
        </p:txBody>
      </p:sp>
    </p:spTree>
    <p:extLst>
      <p:ext uri="{BB962C8B-B14F-4D97-AF65-F5344CB8AC3E}">
        <p14:creationId xmlns:p14="http://schemas.microsoft.com/office/powerpoint/2010/main" val="419186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4000" tmFilter="0, 0; .2, .5; .8, .5; 1, 0"/>
                                        <p:tgtEl>
                                          <p:spTgt spid="5"/>
                                        </p:tgtEl>
                                      </p:cBhvr>
                                    </p:animEffect>
                                    <p:animScale>
                                      <p:cBhvr>
                                        <p:cTn id="7" dur="2000" autoRev="1" fill="hold"/>
                                        <p:tgtEl>
                                          <p:spTgt spid="5"/>
                                        </p:tgtEl>
                                      </p:cBhvr>
                                      <p:by x="105000" y="105000"/>
                                    </p:animScale>
                                  </p:childTnLst>
                                </p:cTn>
                              </p:par>
                            </p:childTnLst>
                          </p:cTn>
                        </p:par>
                        <p:par>
                          <p:cTn id="8" fill="hold">
                            <p:stCondLst>
                              <p:cond delay="4000"/>
                            </p:stCondLst>
                            <p:childTnLst>
                              <p:par>
                                <p:cTn id="9" presetID="27" presetClass="emph" presetSubtype="0" fill="remove" nodeType="afterEffect">
                                  <p:stCondLst>
                                    <p:cond delay="0"/>
                                  </p:stCondLst>
                                  <p:childTnLst>
                                    <p:animClr clrSpc="rgb" dir="cw">
                                      <p:cBhvr override="childStyle">
                                        <p:cTn id="10" dur="1000" autoRev="1" fill="remove"/>
                                        <p:tgtEl>
                                          <p:spTgt spid="6">
                                            <p:txEl>
                                              <p:pRg st="0" end="0"/>
                                            </p:txEl>
                                          </p:spTgt>
                                        </p:tgtEl>
                                        <p:attrNameLst>
                                          <p:attrName>style.color</p:attrName>
                                        </p:attrNameLst>
                                      </p:cBhvr>
                                      <p:to>
                                        <a:schemeClr val="bg1"/>
                                      </p:to>
                                    </p:animClr>
                                    <p:animClr clrSpc="rgb" dir="cw">
                                      <p:cBhvr>
                                        <p:cTn id="11" dur="1000" autoRev="1" fill="remove"/>
                                        <p:tgtEl>
                                          <p:spTgt spid="6">
                                            <p:txEl>
                                              <p:pRg st="0" end="0"/>
                                            </p:txEl>
                                          </p:spTgt>
                                        </p:tgtEl>
                                        <p:attrNameLst>
                                          <p:attrName>fillcolor</p:attrName>
                                        </p:attrNameLst>
                                      </p:cBhvr>
                                      <p:to>
                                        <a:schemeClr val="bg1"/>
                                      </p:to>
                                    </p:animClr>
                                    <p:set>
                                      <p:cBhvr>
                                        <p:cTn id="12" dur="1000" autoRev="1" fill="remove"/>
                                        <p:tgtEl>
                                          <p:spTgt spid="6">
                                            <p:txEl>
                                              <p:pRg st="0" end="0"/>
                                            </p:txEl>
                                          </p:spTgt>
                                        </p:tgtEl>
                                        <p:attrNameLst>
                                          <p:attrName>fill.type</p:attrName>
                                        </p:attrNameLst>
                                      </p:cBhvr>
                                      <p:to>
                                        <p:strVal val="solid"/>
                                      </p:to>
                                    </p:set>
                                    <p:set>
                                      <p:cBhvr>
                                        <p:cTn id="13" dur="1000" autoRev="1" fill="remove"/>
                                        <p:tgtEl>
                                          <p:spTgt spid="6">
                                            <p:txEl>
                                              <p:pRg st="0" end="0"/>
                                            </p:txEl>
                                          </p:spTgt>
                                        </p:tgtEl>
                                        <p:attrNameLst>
                                          <p:attrName>fill.on</p:attrName>
                                        </p:attrNameLst>
                                      </p:cBhvr>
                                      <p:to>
                                        <p:strVal val="true"/>
                                      </p:to>
                                    </p:set>
                                  </p:childTnLst>
                                </p:cTn>
                              </p:par>
                            </p:childTnLst>
                          </p:cTn>
                        </p:par>
                        <p:par>
                          <p:cTn id="14" fill="hold">
                            <p:stCondLst>
                              <p:cond delay="6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anim calcmode="lin" valueType="num">
                                      <p:cBhvr>
                                        <p:cTn id="18" dur="1500" fill="hold"/>
                                        <p:tgtEl>
                                          <p:spTgt spid="7"/>
                                        </p:tgtEl>
                                        <p:attrNameLst>
                                          <p:attrName>ppt_x</p:attrName>
                                        </p:attrNameLst>
                                      </p:cBhvr>
                                      <p:tavLst>
                                        <p:tav tm="0">
                                          <p:val>
                                            <p:strVal val="#ppt_x"/>
                                          </p:val>
                                        </p:tav>
                                        <p:tav tm="100000">
                                          <p:val>
                                            <p:strVal val="#ppt_x"/>
                                          </p:val>
                                        </p:tav>
                                      </p:tavLst>
                                    </p:anim>
                                    <p:anim calcmode="lin" valueType="num">
                                      <p:cBhvr>
                                        <p:cTn id="19" dur="1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7500"/>
                            </p:stCondLst>
                            <p:childTnLst>
                              <p:par>
                                <p:cTn id="21" presetID="42" presetClass="entr" presetSubtype="0" fill="hold" grpId="0" nodeType="after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500"/>
                                        <p:tgtEl>
                                          <p:spTgt spid="8"/>
                                        </p:tgtEl>
                                      </p:cBhvr>
                                    </p:animEffect>
                                    <p:anim calcmode="lin" valueType="num">
                                      <p:cBhvr>
                                        <p:cTn id="24" dur="1500" fill="hold"/>
                                        <p:tgtEl>
                                          <p:spTgt spid="8"/>
                                        </p:tgtEl>
                                        <p:attrNameLst>
                                          <p:attrName>ppt_x</p:attrName>
                                        </p:attrNameLst>
                                      </p:cBhvr>
                                      <p:tavLst>
                                        <p:tav tm="0">
                                          <p:val>
                                            <p:strVal val="#ppt_x"/>
                                          </p:val>
                                        </p:tav>
                                        <p:tav tm="100000">
                                          <p:val>
                                            <p:strVal val="#ppt_x"/>
                                          </p:val>
                                        </p:tav>
                                      </p:tavLst>
                                    </p:anim>
                                    <p:anim calcmode="lin" valueType="num">
                                      <p:cBhvr>
                                        <p:cTn id="25" dur="15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11000"/>
                            </p:stCondLst>
                            <p:childTnLst>
                              <p:par>
                                <p:cTn id="27" presetID="42" presetClass="entr" presetSubtype="0" fill="hold" grpId="0" nodeType="afterEffect">
                                  <p:stCondLst>
                                    <p:cond delay="30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500"/>
                                        <p:tgtEl>
                                          <p:spTgt spid="9"/>
                                        </p:tgtEl>
                                      </p:cBhvr>
                                    </p:animEffect>
                                    <p:anim calcmode="lin" valueType="num">
                                      <p:cBhvr>
                                        <p:cTn id="30" dur="1500" fill="hold"/>
                                        <p:tgtEl>
                                          <p:spTgt spid="9"/>
                                        </p:tgtEl>
                                        <p:attrNameLst>
                                          <p:attrName>ppt_x</p:attrName>
                                        </p:attrNameLst>
                                      </p:cBhvr>
                                      <p:tavLst>
                                        <p:tav tm="0">
                                          <p:val>
                                            <p:strVal val="#ppt_x"/>
                                          </p:val>
                                        </p:tav>
                                        <p:tav tm="100000">
                                          <p:val>
                                            <p:strVal val="#ppt_x"/>
                                          </p:val>
                                        </p:tav>
                                      </p:tavLst>
                                    </p:anim>
                                    <p:anim calcmode="lin" valueType="num">
                                      <p:cBhvr>
                                        <p:cTn id="31" dur="15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15500"/>
                            </p:stCondLst>
                            <p:childTnLst>
                              <p:par>
                                <p:cTn id="33" presetID="42" presetClass="entr" presetSubtype="0" fill="hold" grpId="0" nodeType="afterEffect">
                                  <p:stCondLst>
                                    <p:cond delay="30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500"/>
                                        <p:tgtEl>
                                          <p:spTgt spid="10"/>
                                        </p:tgtEl>
                                      </p:cBhvr>
                                    </p:animEffect>
                                    <p:anim calcmode="lin" valueType="num">
                                      <p:cBhvr>
                                        <p:cTn id="36" dur="1500" fill="hold"/>
                                        <p:tgtEl>
                                          <p:spTgt spid="10"/>
                                        </p:tgtEl>
                                        <p:attrNameLst>
                                          <p:attrName>ppt_x</p:attrName>
                                        </p:attrNameLst>
                                      </p:cBhvr>
                                      <p:tavLst>
                                        <p:tav tm="0">
                                          <p:val>
                                            <p:strVal val="#ppt_x"/>
                                          </p:val>
                                        </p:tav>
                                        <p:tav tm="100000">
                                          <p:val>
                                            <p:strVal val="#ppt_x"/>
                                          </p:val>
                                        </p:tav>
                                      </p:tavLst>
                                    </p:anim>
                                    <p:anim calcmode="lin" valueType="num">
                                      <p:cBhvr>
                                        <p:cTn id="37"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6" name="TextBox 5"/>
          <p:cNvSpPr txBox="1"/>
          <p:nvPr/>
        </p:nvSpPr>
        <p:spPr>
          <a:xfrm>
            <a:off x="825500" y="609547"/>
            <a:ext cx="2484142" cy="769441"/>
          </a:xfrm>
          <a:prstGeom prst="rect">
            <a:avLst/>
          </a:prstGeom>
          <a:noFill/>
        </p:spPr>
        <p:txBody>
          <a:bodyPr wrap="none" rtlCol="0">
            <a:spAutoFit/>
          </a:bodyPr>
          <a:lstStyle/>
          <a:p>
            <a:r>
              <a:rPr lang="en-CA" sz="4400" dirty="0" smtClean="0">
                <a:solidFill>
                  <a:srgbClr val="820000"/>
                </a:solidFill>
              </a:rPr>
              <a:t>Gameplay</a:t>
            </a:r>
            <a:endParaRPr lang="en-CA" sz="4400" dirty="0">
              <a:solidFill>
                <a:srgbClr val="820000"/>
              </a:solidFill>
            </a:endParaRPr>
          </a:p>
        </p:txBody>
      </p:sp>
      <p:sp>
        <p:nvSpPr>
          <p:cNvPr id="7" name="TextBox 6"/>
          <p:cNvSpPr txBox="1"/>
          <p:nvPr/>
        </p:nvSpPr>
        <p:spPr>
          <a:xfrm>
            <a:off x="820440" y="1782346"/>
            <a:ext cx="9918700" cy="369332"/>
          </a:xfrm>
          <a:prstGeom prst="rect">
            <a:avLst/>
          </a:prstGeom>
          <a:noFill/>
        </p:spPr>
        <p:txBody>
          <a:bodyPr wrap="square" rtlCol="0">
            <a:spAutoFit/>
          </a:bodyPr>
          <a:lstStyle/>
          <a:p>
            <a:r>
              <a:rPr lang="en-CA" dirty="0" smtClean="0"/>
              <a:t>Once loaded, you will choose the options of loading the game, or browsing through your inventory.</a:t>
            </a:r>
            <a:endParaRPr lang="en-CA" dirty="0"/>
          </a:p>
        </p:txBody>
      </p:sp>
      <p:sp>
        <p:nvSpPr>
          <p:cNvPr id="8" name="TextBox 7"/>
          <p:cNvSpPr txBox="1"/>
          <p:nvPr/>
        </p:nvSpPr>
        <p:spPr>
          <a:xfrm>
            <a:off x="820439" y="2332981"/>
            <a:ext cx="9918701" cy="1477328"/>
          </a:xfrm>
          <a:prstGeom prst="rect">
            <a:avLst/>
          </a:prstGeom>
          <a:noFill/>
        </p:spPr>
        <p:txBody>
          <a:bodyPr wrap="square" rtlCol="0">
            <a:spAutoFit/>
          </a:bodyPr>
          <a:lstStyle/>
          <a:p>
            <a:r>
              <a:rPr lang="en-CA" dirty="0" smtClean="0"/>
              <a:t>If loading to play, your camera will turn on and you will see your environment. </a:t>
            </a:r>
            <a:r>
              <a:rPr lang="en-CA" b="1" dirty="0" smtClean="0"/>
              <a:t>Scan it!</a:t>
            </a:r>
          </a:p>
          <a:p>
            <a:r>
              <a:rPr lang="en-CA" dirty="0"/>
              <a:t>	</a:t>
            </a:r>
            <a:r>
              <a:rPr lang="en-CA" dirty="0" smtClean="0"/>
              <a:t>- You will either: </a:t>
            </a:r>
          </a:p>
          <a:p>
            <a:r>
              <a:rPr lang="en-CA" dirty="0"/>
              <a:t>	</a:t>
            </a:r>
            <a:r>
              <a:rPr lang="en-CA" dirty="0" smtClean="0"/>
              <a:t>	- </a:t>
            </a:r>
            <a:r>
              <a:rPr lang="en-CA" b="1" dirty="0" smtClean="0"/>
              <a:t>See an entity </a:t>
            </a:r>
            <a:r>
              <a:rPr lang="en-CA" dirty="0" smtClean="0"/>
              <a:t>in your surroundings.</a:t>
            </a:r>
          </a:p>
          <a:p>
            <a:r>
              <a:rPr lang="en-CA" dirty="0"/>
              <a:t>	</a:t>
            </a:r>
            <a:r>
              <a:rPr lang="en-CA" dirty="0" smtClean="0"/>
              <a:t>	- </a:t>
            </a:r>
            <a:r>
              <a:rPr lang="en-CA" b="1" dirty="0" smtClean="0"/>
              <a:t>Hear eerie music </a:t>
            </a:r>
            <a:r>
              <a:rPr lang="en-CA" dirty="0" smtClean="0"/>
              <a:t>alerting you to an entity in your surroundings. At this point, start moving around and the eerie sounds will get stronger or weaker depending on your closeness. </a:t>
            </a:r>
          </a:p>
        </p:txBody>
      </p:sp>
      <p:sp>
        <p:nvSpPr>
          <p:cNvPr id="9" name="TextBox 8"/>
          <p:cNvSpPr txBox="1"/>
          <p:nvPr/>
        </p:nvSpPr>
        <p:spPr>
          <a:xfrm>
            <a:off x="820438" y="4047318"/>
            <a:ext cx="9918702" cy="1200329"/>
          </a:xfrm>
          <a:prstGeom prst="rect">
            <a:avLst/>
          </a:prstGeom>
          <a:noFill/>
        </p:spPr>
        <p:txBody>
          <a:bodyPr wrap="square" rtlCol="0">
            <a:spAutoFit/>
          </a:bodyPr>
          <a:lstStyle/>
          <a:p>
            <a:r>
              <a:rPr lang="en-CA" dirty="0" smtClean="0"/>
              <a:t>Once you see the entity, you will have three options. </a:t>
            </a:r>
            <a:r>
              <a:rPr lang="en-CA" b="1" dirty="0" smtClean="0"/>
              <a:t>Option One </a:t>
            </a:r>
            <a:r>
              <a:rPr lang="en-CA" dirty="0" smtClean="0"/>
              <a:t>is to press the middle left button to get the entities’ attention</a:t>
            </a:r>
            <a:r>
              <a:rPr lang="en-CA" b="1" dirty="0" smtClean="0"/>
              <a:t>. Option Two </a:t>
            </a:r>
            <a:r>
              <a:rPr lang="en-CA" dirty="0" smtClean="0"/>
              <a:t>is to press the bottom left button as quickly and as many times as possible to capture the entity. </a:t>
            </a:r>
            <a:r>
              <a:rPr lang="en-CA" b="1" dirty="0" smtClean="0"/>
              <a:t>Option Three </a:t>
            </a:r>
            <a:r>
              <a:rPr lang="en-CA" dirty="0" smtClean="0"/>
              <a:t>is </a:t>
            </a:r>
            <a:r>
              <a:rPr lang="en-CA" dirty="0" smtClean="0"/>
              <a:t>only to be pressed if you want to grab more of the entities’ attention. </a:t>
            </a:r>
            <a:endParaRPr lang="en-CA" dirty="0"/>
          </a:p>
        </p:txBody>
      </p:sp>
      <p:sp>
        <p:nvSpPr>
          <p:cNvPr id="10" name="TextBox 9"/>
          <p:cNvSpPr txBox="1"/>
          <p:nvPr/>
        </p:nvSpPr>
        <p:spPr>
          <a:xfrm>
            <a:off x="820438" y="5484657"/>
            <a:ext cx="9702800" cy="646331"/>
          </a:xfrm>
          <a:prstGeom prst="rect">
            <a:avLst/>
          </a:prstGeom>
          <a:noFill/>
        </p:spPr>
        <p:txBody>
          <a:bodyPr wrap="square" rtlCol="0">
            <a:spAutoFit/>
          </a:bodyPr>
          <a:lstStyle/>
          <a:p>
            <a:r>
              <a:rPr lang="en-CA" dirty="0" smtClean="0"/>
              <a:t>But </a:t>
            </a:r>
            <a:r>
              <a:rPr lang="en-CA" b="1" dirty="0"/>
              <a:t>b</a:t>
            </a:r>
            <a:r>
              <a:rPr lang="en-CA" b="1" dirty="0" smtClean="0"/>
              <a:t>e careful</a:t>
            </a:r>
            <a:r>
              <a:rPr lang="en-CA" dirty="0" smtClean="0"/>
              <a:t>! If unsuccessful in the capture, the entity will screech and pass through you, causing you loss of points on the reward system</a:t>
            </a:r>
            <a:endParaRPr lang="en-CA" dirty="0"/>
          </a:p>
        </p:txBody>
      </p:sp>
    </p:spTree>
    <p:extLst>
      <p:ext uri="{BB962C8B-B14F-4D97-AF65-F5344CB8AC3E}">
        <p14:creationId xmlns:p14="http://schemas.microsoft.com/office/powerpoint/2010/main" val="223280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500" tmFilter="0, 0; .2, .5; .8, .5; 1, 0"/>
                                        <p:tgtEl>
                                          <p:spTgt spid="6"/>
                                        </p:tgtEl>
                                      </p:cBhvr>
                                    </p:animEffect>
                                    <p:animScale>
                                      <p:cBhvr>
                                        <p:cTn id="7" dur="1250" autoRev="1" fill="hold"/>
                                        <p:tgtEl>
                                          <p:spTgt spid="6"/>
                                        </p:tgtEl>
                                      </p:cBhvr>
                                      <p:by x="105000" y="105000"/>
                                    </p:animScale>
                                  </p:childTnLst>
                                </p:cTn>
                              </p:par>
                            </p:childTnLst>
                          </p:cTn>
                        </p:par>
                        <p:par>
                          <p:cTn id="8" fill="hold">
                            <p:stCondLst>
                              <p:cond delay="2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500"/>
                                        <p:tgtEl>
                                          <p:spTgt spid="7"/>
                                        </p:tgtEl>
                                      </p:cBhvr>
                                    </p:animEffect>
                                    <p:anim calcmode="lin" valueType="num">
                                      <p:cBhvr>
                                        <p:cTn id="12" dur="1500" fill="hold"/>
                                        <p:tgtEl>
                                          <p:spTgt spid="7"/>
                                        </p:tgtEl>
                                        <p:attrNameLst>
                                          <p:attrName>ppt_x</p:attrName>
                                        </p:attrNameLst>
                                      </p:cBhvr>
                                      <p:tavLst>
                                        <p:tav tm="0">
                                          <p:val>
                                            <p:strVal val="#ppt_x"/>
                                          </p:val>
                                        </p:tav>
                                        <p:tav tm="100000">
                                          <p:val>
                                            <p:strVal val="#ppt_x"/>
                                          </p:val>
                                        </p:tav>
                                      </p:tavLst>
                                    </p:anim>
                                    <p:anim calcmode="lin" valueType="num">
                                      <p:cBhvr>
                                        <p:cTn id="13" dur="15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42" presetClass="entr" presetSubtype="0"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ppt_x</p:attrName>
                                        </p:attrNameLst>
                                      </p:cBhvr>
                                      <p:tavLst>
                                        <p:tav tm="0">
                                          <p:val>
                                            <p:strVal val="#ppt_x"/>
                                          </p:val>
                                        </p:tav>
                                        <p:tav tm="100000">
                                          <p:val>
                                            <p:strVal val="#ppt_x"/>
                                          </p:val>
                                        </p:tav>
                                      </p:tavLst>
                                    </p:anim>
                                    <p:anim calcmode="lin" valueType="num">
                                      <p:cBhvr>
                                        <p:cTn id="19" dur="15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6500"/>
                            </p:stCondLst>
                            <p:childTnLst>
                              <p:par>
                                <p:cTn id="21" presetID="42" presetClass="entr" presetSubtype="0" fill="hold" grpId="0"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500"/>
                                        <p:tgtEl>
                                          <p:spTgt spid="9"/>
                                        </p:tgtEl>
                                      </p:cBhvr>
                                    </p:animEffect>
                                    <p:anim calcmode="lin" valueType="num">
                                      <p:cBhvr>
                                        <p:cTn id="24" dur="1500" fill="hold"/>
                                        <p:tgtEl>
                                          <p:spTgt spid="9"/>
                                        </p:tgtEl>
                                        <p:attrNameLst>
                                          <p:attrName>ppt_x</p:attrName>
                                        </p:attrNameLst>
                                      </p:cBhvr>
                                      <p:tavLst>
                                        <p:tav tm="0">
                                          <p:val>
                                            <p:strVal val="#ppt_x"/>
                                          </p:val>
                                        </p:tav>
                                        <p:tav tm="100000">
                                          <p:val>
                                            <p:strVal val="#ppt_x"/>
                                          </p:val>
                                        </p:tav>
                                      </p:tavLst>
                                    </p:anim>
                                    <p:anim calcmode="lin" valueType="num">
                                      <p:cBhvr>
                                        <p:cTn id="25" dur="15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0000"/>
                            </p:stCondLst>
                            <p:childTnLst>
                              <p:par>
                                <p:cTn id="27" presetID="42" presetClass="entr" presetSubtype="0" fill="hold" nodeType="afterEffect">
                                  <p:stCondLst>
                                    <p:cond delay="200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1500"/>
                                        <p:tgtEl>
                                          <p:spTgt spid="9">
                                            <p:txEl>
                                              <p:pRg st="0" end="0"/>
                                            </p:txEl>
                                          </p:spTgt>
                                        </p:tgtEl>
                                      </p:cBhvr>
                                    </p:animEffect>
                                    <p:anim calcmode="lin" valueType="num">
                                      <p:cBhvr>
                                        <p:cTn id="30" dur="1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1" dur="1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13500"/>
                            </p:stCondLst>
                            <p:childTnLst>
                              <p:par>
                                <p:cTn id="33" presetID="42" presetClass="entr" presetSubtype="0" fill="hold" grpId="0" nodeType="afterEffect">
                                  <p:stCondLst>
                                    <p:cond delay="55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500"/>
                                        <p:tgtEl>
                                          <p:spTgt spid="10"/>
                                        </p:tgtEl>
                                      </p:cBhvr>
                                    </p:animEffect>
                                    <p:anim calcmode="lin" valueType="num">
                                      <p:cBhvr>
                                        <p:cTn id="36" dur="1500" fill="hold"/>
                                        <p:tgtEl>
                                          <p:spTgt spid="10"/>
                                        </p:tgtEl>
                                        <p:attrNameLst>
                                          <p:attrName>ppt_x</p:attrName>
                                        </p:attrNameLst>
                                      </p:cBhvr>
                                      <p:tavLst>
                                        <p:tav tm="0">
                                          <p:val>
                                            <p:strVal val="#ppt_x"/>
                                          </p:val>
                                        </p:tav>
                                        <p:tav tm="100000">
                                          <p:val>
                                            <p:strVal val="#ppt_x"/>
                                          </p:val>
                                        </p:tav>
                                      </p:tavLst>
                                    </p:anim>
                                    <p:anim calcmode="lin" valueType="num">
                                      <p:cBhvr>
                                        <p:cTn id="37"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5" name="TextBox 4"/>
          <p:cNvSpPr txBox="1"/>
          <p:nvPr/>
        </p:nvSpPr>
        <p:spPr>
          <a:xfrm>
            <a:off x="825500" y="609547"/>
            <a:ext cx="4104137" cy="769441"/>
          </a:xfrm>
          <a:prstGeom prst="rect">
            <a:avLst/>
          </a:prstGeom>
          <a:noFill/>
        </p:spPr>
        <p:txBody>
          <a:bodyPr wrap="none" rtlCol="0">
            <a:spAutoFit/>
          </a:bodyPr>
          <a:lstStyle/>
          <a:p>
            <a:r>
              <a:rPr lang="en-CA" sz="4400" dirty="0" smtClean="0">
                <a:solidFill>
                  <a:srgbClr val="820000"/>
                </a:solidFill>
              </a:rPr>
              <a:t>Gameplay </a:t>
            </a:r>
            <a:r>
              <a:rPr lang="en-CA" sz="2400" dirty="0" smtClean="0">
                <a:solidFill>
                  <a:srgbClr val="820000"/>
                </a:solidFill>
              </a:rPr>
              <a:t>continued…</a:t>
            </a:r>
            <a:endParaRPr lang="en-CA" sz="2400" dirty="0">
              <a:solidFill>
                <a:srgbClr val="820000"/>
              </a:solidFill>
            </a:endParaRPr>
          </a:p>
        </p:txBody>
      </p:sp>
      <p:sp>
        <p:nvSpPr>
          <p:cNvPr id="9" name="TextBox 8"/>
          <p:cNvSpPr txBox="1"/>
          <p:nvPr/>
        </p:nvSpPr>
        <p:spPr>
          <a:xfrm>
            <a:off x="825500" y="1493538"/>
            <a:ext cx="10892084" cy="369332"/>
          </a:xfrm>
          <a:prstGeom prst="rect">
            <a:avLst/>
          </a:prstGeom>
          <a:noFill/>
        </p:spPr>
        <p:txBody>
          <a:bodyPr wrap="none" rtlCol="0">
            <a:spAutoFit/>
          </a:bodyPr>
          <a:lstStyle/>
          <a:p>
            <a:r>
              <a:rPr lang="en-CA" dirty="0" smtClean="0"/>
              <a:t>If loading not to play, you have the option of checking out your inventory, which will include several subcategories.</a:t>
            </a:r>
            <a:endParaRPr lang="en-CA" dirty="0"/>
          </a:p>
        </p:txBody>
      </p:sp>
      <p:sp>
        <p:nvSpPr>
          <p:cNvPr id="10" name="TextBox 9"/>
          <p:cNvSpPr txBox="1"/>
          <p:nvPr/>
        </p:nvSpPr>
        <p:spPr>
          <a:xfrm>
            <a:off x="781050" y="1971304"/>
            <a:ext cx="10892084" cy="1200329"/>
          </a:xfrm>
          <a:prstGeom prst="rect">
            <a:avLst/>
          </a:prstGeom>
          <a:noFill/>
        </p:spPr>
        <p:txBody>
          <a:bodyPr wrap="square" rtlCol="0">
            <a:spAutoFit/>
          </a:bodyPr>
          <a:lstStyle/>
          <a:p>
            <a:r>
              <a:rPr lang="en-CA" b="1" dirty="0" smtClean="0"/>
              <a:t>Common Entities</a:t>
            </a:r>
            <a:endParaRPr lang="en-CA" dirty="0"/>
          </a:p>
          <a:p>
            <a:r>
              <a:rPr lang="en-CA" dirty="0"/>
              <a:t>Common entities can be found anywhere in the world once the app is loaded. They are fictional and all unlocked, with a riddle as a clue as to where they are most likely to be found and the set of functions to best capture them. They provide the user rewards once captured and have a quick fictional history the user can read. </a:t>
            </a:r>
          </a:p>
        </p:txBody>
      </p:sp>
      <p:sp>
        <p:nvSpPr>
          <p:cNvPr id="11" name="TextBox 10"/>
          <p:cNvSpPr txBox="1"/>
          <p:nvPr/>
        </p:nvSpPr>
        <p:spPr>
          <a:xfrm>
            <a:off x="781050" y="3280067"/>
            <a:ext cx="10803184" cy="1477328"/>
          </a:xfrm>
          <a:prstGeom prst="rect">
            <a:avLst/>
          </a:prstGeom>
          <a:noFill/>
        </p:spPr>
        <p:txBody>
          <a:bodyPr wrap="square" rtlCol="0">
            <a:spAutoFit/>
          </a:bodyPr>
          <a:lstStyle/>
          <a:p>
            <a:r>
              <a:rPr lang="en-CA" b="1" dirty="0" smtClean="0"/>
              <a:t>Rare Entities</a:t>
            </a:r>
            <a:endParaRPr lang="en-CA" dirty="0"/>
          </a:p>
          <a:p>
            <a:r>
              <a:rPr lang="en-CA" dirty="0"/>
              <a:t>Rare entities can be found anywhere in the environment once the app is loaded. They are fictional and all unlocked, however the accompanying riddles are harder to solve but still provide clues as how to capture them once encountered. Also, not only are they more aggressive but their respawn times are longer which is why they provide greater reward points once captured. Once captured, a </a:t>
            </a:r>
            <a:r>
              <a:rPr lang="en-CA" dirty="0" smtClean="0"/>
              <a:t>short </a:t>
            </a:r>
            <a:r>
              <a:rPr lang="en-CA" dirty="0"/>
              <a:t>history is provided to the user to read. </a:t>
            </a:r>
          </a:p>
        </p:txBody>
      </p:sp>
      <p:sp>
        <p:nvSpPr>
          <p:cNvPr id="12" name="TextBox 11"/>
          <p:cNvSpPr txBox="1"/>
          <p:nvPr/>
        </p:nvSpPr>
        <p:spPr>
          <a:xfrm>
            <a:off x="781050" y="4865829"/>
            <a:ext cx="10803184" cy="1754326"/>
          </a:xfrm>
          <a:prstGeom prst="rect">
            <a:avLst/>
          </a:prstGeom>
          <a:noFill/>
        </p:spPr>
        <p:txBody>
          <a:bodyPr wrap="square" rtlCol="0">
            <a:spAutoFit/>
          </a:bodyPr>
          <a:lstStyle/>
          <a:p>
            <a:r>
              <a:rPr lang="en-CA" b="1" dirty="0"/>
              <a:t>Unique</a:t>
            </a:r>
            <a:endParaRPr lang="en-CA" dirty="0"/>
          </a:p>
          <a:p>
            <a:r>
              <a:rPr lang="en-CA" dirty="0"/>
              <a:t>Unique entities are unlocked and locked fictional characters. They are provided with a clue, are harder to capture due to no clues as to how the user should react if a sighting happens, and have a longer respawn rate than Rare entities, as well as greater rewards. The locked </a:t>
            </a:r>
            <a:r>
              <a:rPr lang="en-CA" dirty="0" err="1"/>
              <a:t>Uniques</a:t>
            </a:r>
            <a:r>
              <a:rPr lang="en-CA" dirty="0"/>
              <a:t> are only available if the user chooses to use some of their reward points to hunt them in their environment. Every unique entity, once captured, will also provide the user with a fictional background of their </a:t>
            </a:r>
            <a:r>
              <a:rPr lang="en-CA" dirty="0" smtClean="0"/>
              <a:t>story.</a:t>
            </a:r>
            <a:endParaRPr lang="en-CA" dirty="0"/>
          </a:p>
        </p:txBody>
      </p:sp>
    </p:spTree>
    <p:extLst>
      <p:ext uri="{BB962C8B-B14F-4D97-AF65-F5344CB8AC3E}">
        <p14:creationId xmlns:p14="http://schemas.microsoft.com/office/powerpoint/2010/main" val="33536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500" tmFilter="0, 0; .2, .5; .8, .5; 1, 0"/>
                                        <p:tgtEl>
                                          <p:spTgt spid="5"/>
                                        </p:tgtEl>
                                      </p:cBhvr>
                                    </p:animEffect>
                                    <p:animScale>
                                      <p:cBhvr>
                                        <p:cTn id="7" dur="1250" autoRev="1" fill="hold"/>
                                        <p:tgtEl>
                                          <p:spTgt spid="5"/>
                                        </p:tgtEl>
                                      </p:cBhvr>
                                      <p:by x="105000" y="105000"/>
                                    </p:animScale>
                                  </p:childTnLst>
                                </p:cTn>
                              </p:par>
                            </p:childTnLst>
                          </p:cTn>
                        </p:par>
                        <p:par>
                          <p:cTn id="8" fill="hold">
                            <p:stCondLst>
                              <p:cond delay="2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500"/>
                                        <p:tgtEl>
                                          <p:spTgt spid="9"/>
                                        </p:tgtEl>
                                      </p:cBhvr>
                                    </p:animEffect>
                                    <p:anim calcmode="lin" valueType="num">
                                      <p:cBhvr>
                                        <p:cTn id="12" dur="1500" fill="hold"/>
                                        <p:tgtEl>
                                          <p:spTgt spid="9"/>
                                        </p:tgtEl>
                                        <p:attrNameLst>
                                          <p:attrName>ppt_x</p:attrName>
                                        </p:attrNameLst>
                                      </p:cBhvr>
                                      <p:tavLst>
                                        <p:tav tm="0">
                                          <p:val>
                                            <p:strVal val="#ppt_x"/>
                                          </p:val>
                                        </p:tav>
                                        <p:tav tm="100000">
                                          <p:val>
                                            <p:strVal val="#ppt_x"/>
                                          </p:val>
                                        </p:tav>
                                      </p:tavLst>
                                    </p:anim>
                                    <p:anim calcmode="lin" valueType="num">
                                      <p:cBhvr>
                                        <p:cTn id="13" dur="15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42" presetClass="entr" presetSubtype="0" fill="hold" grpId="0" nodeType="afterEffect">
                                  <p:stCondLst>
                                    <p:cond delay="1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500"/>
                                        <p:tgtEl>
                                          <p:spTgt spid="10"/>
                                        </p:tgtEl>
                                      </p:cBhvr>
                                    </p:animEffect>
                                    <p:anim calcmode="lin" valueType="num">
                                      <p:cBhvr>
                                        <p:cTn id="18" dur="1500" fill="hold"/>
                                        <p:tgtEl>
                                          <p:spTgt spid="10"/>
                                        </p:tgtEl>
                                        <p:attrNameLst>
                                          <p:attrName>ppt_x</p:attrName>
                                        </p:attrNameLst>
                                      </p:cBhvr>
                                      <p:tavLst>
                                        <p:tav tm="0">
                                          <p:val>
                                            <p:strVal val="#ppt_x"/>
                                          </p:val>
                                        </p:tav>
                                        <p:tav tm="100000">
                                          <p:val>
                                            <p:strVal val="#ppt_x"/>
                                          </p:val>
                                        </p:tav>
                                      </p:tavLst>
                                    </p:anim>
                                    <p:anim calcmode="lin" valueType="num">
                                      <p:cBhvr>
                                        <p:cTn id="19" dur="1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7000"/>
                            </p:stCondLst>
                            <p:childTnLst>
                              <p:par>
                                <p:cTn id="21" presetID="42" presetClass="entr" presetSubtype="0" fill="hold" grpId="0" nodeType="afterEffect">
                                  <p:stCondLst>
                                    <p:cond delay="7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500"/>
                                        <p:tgtEl>
                                          <p:spTgt spid="11"/>
                                        </p:tgtEl>
                                      </p:cBhvr>
                                    </p:animEffect>
                                    <p:anim calcmode="lin" valueType="num">
                                      <p:cBhvr>
                                        <p:cTn id="24" dur="1500" fill="hold"/>
                                        <p:tgtEl>
                                          <p:spTgt spid="11"/>
                                        </p:tgtEl>
                                        <p:attrNameLst>
                                          <p:attrName>ppt_x</p:attrName>
                                        </p:attrNameLst>
                                      </p:cBhvr>
                                      <p:tavLst>
                                        <p:tav tm="0">
                                          <p:val>
                                            <p:strVal val="#ppt_x"/>
                                          </p:val>
                                        </p:tav>
                                        <p:tav tm="100000">
                                          <p:val>
                                            <p:strVal val="#ppt_x"/>
                                          </p:val>
                                        </p:tav>
                                      </p:tavLst>
                                    </p:anim>
                                    <p:anim calcmode="lin" valueType="num">
                                      <p:cBhvr>
                                        <p:cTn id="25" dur="15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15500"/>
                            </p:stCondLst>
                            <p:childTnLst>
                              <p:par>
                                <p:cTn id="27" presetID="42" presetClass="entr" presetSubtype="0" fill="hold" grpId="0" nodeType="afterEffect">
                                  <p:stCondLst>
                                    <p:cond delay="9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500"/>
                                        <p:tgtEl>
                                          <p:spTgt spid="12"/>
                                        </p:tgtEl>
                                      </p:cBhvr>
                                    </p:animEffect>
                                    <p:anim calcmode="lin" valueType="num">
                                      <p:cBhvr>
                                        <p:cTn id="30" dur="1500" fill="hold"/>
                                        <p:tgtEl>
                                          <p:spTgt spid="12"/>
                                        </p:tgtEl>
                                        <p:attrNameLst>
                                          <p:attrName>ppt_x</p:attrName>
                                        </p:attrNameLst>
                                      </p:cBhvr>
                                      <p:tavLst>
                                        <p:tav tm="0">
                                          <p:val>
                                            <p:strVal val="#ppt_x"/>
                                          </p:val>
                                        </p:tav>
                                        <p:tav tm="100000">
                                          <p:val>
                                            <p:strVal val="#ppt_x"/>
                                          </p:val>
                                        </p:tav>
                                      </p:tavLst>
                                    </p:anim>
                                    <p:anim calcmode="lin" valueType="num">
                                      <p:cBhvr>
                                        <p:cTn id="31"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5" name="TextBox 4"/>
          <p:cNvSpPr txBox="1"/>
          <p:nvPr/>
        </p:nvSpPr>
        <p:spPr>
          <a:xfrm>
            <a:off x="825500" y="609547"/>
            <a:ext cx="4104137" cy="769441"/>
          </a:xfrm>
          <a:prstGeom prst="rect">
            <a:avLst/>
          </a:prstGeom>
          <a:noFill/>
        </p:spPr>
        <p:txBody>
          <a:bodyPr wrap="none" rtlCol="0">
            <a:spAutoFit/>
          </a:bodyPr>
          <a:lstStyle/>
          <a:p>
            <a:r>
              <a:rPr lang="en-CA" sz="4400" dirty="0" smtClean="0">
                <a:solidFill>
                  <a:srgbClr val="820000"/>
                </a:solidFill>
              </a:rPr>
              <a:t>Gameplay </a:t>
            </a:r>
            <a:r>
              <a:rPr lang="en-CA" sz="2400" dirty="0" smtClean="0">
                <a:solidFill>
                  <a:srgbClr val="820000"/>
                </a:solidFill>
              </a:rPr>
              <a:t>continued…</a:t>
            </a:r>
            <a:endParaRPr lang="en-CA" sz="2400" dirty="0">
              <a:solidFill>
                <a:srgbClr val="820000"/>
              </a:solidFill>
            </a:endParaRPr>
          </a:p>
        </p:txBody>
      </p:sp>
      <p:sp>
        <p:nvSpPr>
          <p:cNvPr id="6" name="TextBox 5"/>
          <p:cNvSpPr txBox="1"/>
          <p:nvPr/>
        </p:nvSpPr>
        <p:spPr>
          <a:xfrm>
            <a:off x="825500" y="1651000"/>
            <a:ext cx="10566400" cy="1754326"/>
          </a:xfrm>
          <a:prstGeom prst="rect">
            <a:avLst/>
          </a:prstGeom>
          <a:noFill/>
        </p:spPr>
        <p:txBody>
          <a:bodyPr wrap="square" rtlCol="0">
            <a:spAutoFit/>
          </a:bodyPr>
          <a:lstStyle/>
          <a:p>
            <a:r>
              <a:rPr lang="en-CA" b="1" dirty="0"/>
              <a:t>Legendary</a:t>
            </a:r>
            <a:endParaRPr lang="en-CA" dirty="0"/>
          </a:p>
          <a:p>
            <a:r>
              <a:rPr lang="en-CA" dirty="0"/>
              <a:t>Legendary entities are locked, non-fictional and can only be found at the place that the hauntings happen. Users can unlock these at a greater expense from their reward system. Due to location differences, these would be different for each user dependant on their original GPS location. Once caught, the user will be provided with a unique serial number that they can use to claim their real-life figurine of </a:t>
            </a:r>
            <a:r>
              <a:rPr lang="en-CA" dirty="0" smtClean="0"/>
              <a:t>the </a:t>
            </a:r>
            <a:r>
              <a:rPr lang="en-CA" dirty="0"/>
              <a:t>entity. The respawn rate would also differ for users that have travelled to the area as opposed to the users already living in the area. </a:t>
            </a:r>
          </a:p>
        </p:txBody>
      </p:sp>
      <p:sp>
        <p:nvSpPr>
          <p:cNvPr id="7" name="TextBox 6"/>
          <p:cNvSpPr txBox="1"/>
          <p:nvPr/>
        </p:nvSpPr>
        <p:spPr>
          <a:xfrm>
            <a:off x="825500" y="3677338"/>
            <a:ext cx="10426700" cy="2031325"/>
          </a:xfrm>
          <a:prstGeom prst="rect">
            <a:avLst/>
          </a:prstGeom>
          <a:noFill/>
        </p:spPr>
        <p:txBody>
          <a:bodyPr wrap="square" rtlCol="0">
            <a:spAutoFit/>
          </a:bodyPr>
          <a:lstStyle/>
          <a:p>
            <a:r>
              <a:rPr lang="en-CA" b="1" dirty="0"/>
              <a:t>Special Events</a:t>
            </a:r>
            <a:endParaRPr lang="en-CA" dirty="0"/>
          </a:p>
          <a:p>
            <a:r>
              <a:rPr lang="en-CA" dirty="0"/>
              <a:t>Special Event entities will be scheduled randomly throughout the year and will include students from colleges that require internship hours for their course to build sets, etc. The events themselves will last a week and require an admittance fee (the proceeds going to a chosen charity). The users will be provided entrance into the built set (which would include replicas of certain historical sites) to search for entities within. Usually the entities would be a part of a fictional or non-fictional family tragedy. If the user is able to capture all entities required within, their reward system would update to reflect their progress. </a:t>
            </a:r>
          </a:p>
        </p:txBody>
      </p:sp>
    </p:spTree>
    <p:extLst>
      <p:ext uri="{BB962C8B-B14F-4D97-AF65-F5344CB8AC3E}">
        <p14:creationId xmlns:p14="http://schemas.microsoft.com/office/powerpoint/2010/main" val="82967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500" tmFilter="0, 0; .2, .5; .8, .5; 1, 0"/>
                                        <p:tgtEl>
                                          <p:spTgt spid="5"/>
                                        </p:tgtEl>
                                      </p:cBhvr>
                                    </p:animEffect>
                                    <p:animScale>
                                      <p:cBhvr>
                                        <p:cTn id="7" dur="1250" autoRev="1" fill="hold"/>
                                        <p:tgtEl>
                                          <p:spTgt spid="5"/>
                                        </p:tgtEl>
                                      </p:cBhvr>
                                      <p:by x="105000" y="105000"/>
                                    </p:animScale>
                                  </p:childTnLst>
                                </p:cTn>
                              </p:par>
                            </p:childTnLst>
                          </p:cTn>
                        </p:par>
                        <p:par>
                          <p:cTn id="8" fill="hold">
                            <p:stCondLst>
                              <p:cond delay="2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3500"/>
                            </p:stCondLst>
                            <p:childTnLst>
                              <p:par>
                                <p:cTn id="15" presetID="42" presetClass="entr" presetSubtype="0" fill="hold" grpId="0" nodeType="afterEffect">
                                  <p:stCondLst>
                                    <p:cond delay="120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5" name="TextBox 4"/>
          <p:cNvSpPr txBox="1"/>
          <p:nvPr/>
        </p:nvSpPr>
        <p:spPr>
          <a:xfrm>
            <a:off x="825500" y="609547"/>
            <a:ext cx="7973016" cy="769441"/>
          </a:xfrm>
          <a:prstGeom prst="rect">
            <a:avLst/>
          </a:prstGeom>
          <a:noFill/>
        </p:spPr>
        <p:txBody>
          <a:bodyPr wrap="none" rtlCol="0">
            <a:spAutoFit/>
          </a:bodyPr>
          <a:lstStyle/>
          <a:p>
            <a:r>
              <a:rPr lang="en-CA" sz="4400" dirty="0" smtClean="0">
                <a:solidFill>
                  <a:srgbClr val="820000"/>
                </a:solidFill>
              </a:rPr>
              <a:t>Some Entities you will encounter!</a:t>
            </a:r>
            <a:endParaRPr lang="en-CA" sz="2400" dirty="0">
              <a:solidFill>
                <a:srgbClr val="82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821" y="1535827"/>
            <a:ext cx="4517375" cy="28233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92" y="1571326"/>
            <a:ext cx="4134641" cy="253803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4760" y="2494540"/>
            <a:ext cx="2497634" cy="187627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7721" y="4499373"/>
            <a:ext cx="2298064" cy="229806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7854" y="371718"/>
            <a:ext cx="2014540" cy="201454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7854" y="4479093"/>
            <a:ext cx="2014540" cy="201454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6220" y="4479093"/>
            <a:ext cx="3581405" cy="201454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0508" y="4479093"/>
            <a:ext cx="2247900" cy="2261388"/>
          </a:xfrm>
          <a:prstGeom prst="rect">
            <a:avLst/>
          </a:prstGeom>
        </p:spPr>
      </p:pic>
    </p:spTree>
    <p:extLst>
      <p:ext uri="{BB962C8B-B14F-4D97-AF65-F5344CB8AC3E}">
        <p14:creationId xmlns:p14="http://schemas.microsoft.com/office/powerpoint/2010/main" val="36624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500" tmFilter="0, 0; .2, .5; .8, .5; 1, 0"/>
                                        <p:tgtEl>
                                          <p:spTgt spid="5"/>
                                        </p:tgtEl>
                                      </p:cBhvr>
                                    </p:animEffect>
                                    <p:animScale>
                                      <p:cBhvr>
                                        <p:cTn id="7" dur="1250" autoRev="1" fill="hold"/>
                                        <p:tgtEl>
                                          <p:spTgt spid="5"/>
                                        </p:tgtEl>
                                      </p:cBhvr>
                                      <p:by x="105000" y="105000"/>
                                    </p:animScale>
                                  </p:childTnLst>
                                </p:cTn>
                              </p:par>
                            </p:childTnLst>
                          </p:cTn>
                        </p:par>
                        <p:par>
                          <p:cTn id="8" fill="hold">
                            <p:stCondLst>
                              <p:cond delay="2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2000" fill="hold"/>
                                        <p:tgtEl>
                                          <p:spTgt spid="6"/>
                                        </p:tgtEl>
                                        <p:attrNameLst>
                                          <p:attrName>ppt_w</p:attrName>
                                        </p:attrNameLst>
                                      </p:cBhvr>
                                      <p:tavLst>
                                        <p:tav tm="0">
                                          <p:val>
                                            <p:fltVal val="0"/>
                                          </p:val>
                                        </p:tav>
                                        <p:tav tm="100000">
                                          <p:val>
                                            <p:strVal val="#ppt_w"/>
                                          </p:val>
                                        </p:tav>
                                      </p:tavLst>
                                    </p:anim>
                                    <p:anim calcmode="lin" valueType="num">
                                      <p:cBhvr>
                                        <p:cTn id="12" dur="2000" fill="hold"/>
                                        <p:tgtEl>
                                          <p:spTgt spid="6"/>
                                        </p:tgtEl>
                                        <p:attrNameLst>
                                          <p:attrName>ppt_h</p:attrName>
                                        </p:attrNameLst>
                                      </p:cBhvr>
                                      <p:tavLst>
                                        <p:tav tm="0">
                                          <p:val>
                                            <p:fltVal val="0"/>
                                          </p:val>
                                        </p:tav>
                                        <p:tav tm="100000">
                                          <p:val>
                                            <p:strVal val="#ppt_h"/>
                                          </p:val>
                                        </p:tav>
                                      </p:tavLst>
                                    </p:anim>
                                    <p:animEffect transition="in" filter="fade">
                                      <p:cBhvr>
                                        <p:cTn id="13" dur="2000"/>
                                        <p:tgtEl>
                                          <p:spTgt spid="6"/>
                                        </p:tgtEl>
                                      </p:cBhvr>
                                    </p:animEffect>
                                  </p:childTnLst>
                                </p:cTn>
                              </p:par>
                            </p:childTnLst>
                          </p:cTn>
                        </p:par>
                        <p:par>
                          <p:cTn id="14" fill="hold">
                            <p:stCondLst>
                              <p:cond delay="4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2000" fill="hold"/>
                                        <p:tgtEl>
                                          <p:spTgt spid="7"/>
                                        </p:tgtEl>
                                        <p:attrNameLst>
                                          <p:attrName>ppt_x</p:attrName>
                                        </p:attrNameLst>
                                      </p:cBhvr>
                                      <p:tavLst>
                                        <p:tav tm="0">
                                          <p:val>
                                            <p:strVal val="#ppt_x"/>
                                          </p:val>
                                        </p:tav>
                                        <p:tav tm="100000">
                                          <p:val>
                                            <p:strVal val="#ppt_x"/>
                                          </p:val>
                                        </p:tav>
                                      </p:tavLst>
                                    </p:anim>
                                    <p:anim calcmode="lin" valueType="num">
                                      <p:cBhvr additive="base">
                                        <p:cTn id="18" dur="20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6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4000" fill="hold"/>
                                        <p:tgtEl>
                                          <p:spTgt spid="9"/>
                                        </p:tgtEl>
                                        <p:attrNameLst>
                                          <p:attrName>ppt_w</p:attrName>
                                        </p:attrNameLst>
                                      </p:cBhvr>
                                      <p:tavLst>
                                        <p:tav tm="0">
                                          <p:val>
                                            <p:fltVal val="0"/>
                                          </p:val>
                                        </p:tav>
                                        <p:tav tm="100000">
                                          <p:val>
                                            <p:strVal val="#ppt_w"/>
                                          </p:val>
                                        </p:tav>
                                      </p:tavLst>
                                    </p:anim>
                                    <p:anim calcmode="lin" valueType="num">
                                      <p:cBhvr>
                                        <p:cTn id="23" dur="4000" fill="hold"/>
                                        <p:tgtEl>
                                          <p:spTgt spid="9"/>
                                        </p:tgtEl>
                                        <p:attrNameLst>
                                          <p:attrName>ppt_h</p:attrName>
                                        </p:attrNameLst>
                                      </p:cBhvr>
                                      <p:tavLst>
                                        <p:tav tm="0">
                                          <p:val>
                                            <p:fltVal val="0"/>
                                          </p:val>
                                        </p:tav>
                                        <p:tav tm="100000">
                                          <p:val>
                                            <p:strVal val="#ppt_h"/>
                                          </p:val>
                                        </p:tav>
                                      </p:tavLst>
                                    </p:anim>
                                    <p:animEffect transition="in" filter="fade">
                                      <p:cBhvr>
                                        <p:cTn id="24" dur="4000"/>
                                        <p:tgtEl>
                                          <p:spTgt spid="9"/>
                                        </p:tgtEl>
                                      </p:cBhvr>
                                    </p:animEffect>
                                  </p:childTnLst>
                                </p:cTn>
                              </p:par>
                            </p:childTnLst>
                          </p:cTn>
                        </p:par>
                        <p:par>
                          <p:cTn id="25" fill="hold">
                            <p:stCondLst>
                              <p:cond delay="10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75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3500"/>
                                        <p:tgtEl>
                                          <p:spTgt spid="10"/>
                                        </p:tgtEl>
                                      </p:cBhvr>
                                    </p:animEffect>
                                  </p:childTnLst>
                                </p:cTn>
                              </p:par>
                              <p:par>
                                <p:cTn id="32" presetID="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3750" fill="hold"/>
                                        <p:tgtEl>
                                          <p:spTgt spid="13"/>
                                        </p:tgtEl>
                                        <p:attrNameLst>
                                          <p:attrName>ppt_x</p:attrName>
                                        </p:attrNameLst>
                                      </p:cBhvr>
                                      <p:tavLst>
                                        <p:tav tm="0">
                                          <p:val>
                                            <p:strVal val="#ppt_x"/>
                                          </p:val>
                                        </p:tav>
                                        <p:tav tm="100000">
                                          <p:val>
                                            <p:strVal val="#ppt_x"/>
                                          </p:val>
                                        </p:tav>
                                      </p:tavLst>
                                    </p:anim>
                                    <p:anim calcmode="lin" valueType="num">
                                      <p:cBhvr additive="base">
                                        <p:cTn id="35" dur="3750" fill="hold"/>
                                        <p:tgtEl>
                                          <p:spTgt spid="13"/>
                                        </p:tgtEl>
                                        <p:attrNameLst>
                                          <p:attrName>ppt_y</p:attrName>
                                        </p:attrNameLst>
                                      </p:cBhvr>
                                      <p:tavLst>
                                        <p:tav tm="0">
                                          <p:val>
                                            <p:strVal val="1+#ppt_h/2"/>
                                          </p:val>
                                        </p:tav>
                                        <p:tav tm="100000">
                                          <p:val>
                                            <p:strVal val="#ppt_y"/>
                                          </p:val>
                                        </p:tav>
                                      </p:tavLst>
                                    </p:anim>
                                  </p:childTnLst>
                                </p:cTn>
                              </p:par>
                            </p:childTnLst>
                          </p:cTn>
                        </p:par>
                        <p:par>
                          <p:cTn id="36" fill="hold">
                            <p:stCondLst>
                              <p:cond delay="14250"/>
                            </p:stCondLst>
                            <p:childTnLst>
                              <p:par>
                                <p:cTn id="37" presetID="16" presetClass="entr" presetSubtype="2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275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5" name="TextBox 4"/>
          <p:cNvSpPr txBox="1"/>
          <p:nvPr/>
        </p:nvSpPr>
        <p:spPr>
          <a:xfrm>
            <a:off x="825500" y="609547"/>
            <a:ext cx="3405869" cy="769441"/>
          </a:xfrm>
          <a:prstGeom prst="rect">
            <a:avLst/>
          </a:prstGeom>
          <a:noFill/>
        </p:spPr>
        <p:txBody>
          <a:bodyPr wrap="none" rtlCol="0">
            <a:spAutoFit/>
          </a:bodyPr>
          <a:lstStyle/>
          <a:p>
            <a:r>
              <a:rPr lang="en-CA" sz="4400" dirty="0" smtClean="0">
                <a:solidFill>
                  <a:srgbClr val="820000"/>
                </a:solidFill>
              </a:rPr>
              <a:t>The Best Part!</a:t>
            </a:r>
            <a:endParaRPr lang="en-CA" sz="2400" dirty="0">
              <a:solidFill>
                <a:srgbClr val="820000"/>
              </a:solidFill>
            </a:endParaRPr>
          </a:p>
        </p:txBody>
      </p:sp>
      <p:sp>
        <p:nvSpPr>
          <p:cNvPr id="6" name="TextBox 5"/>
          <p:cNvSpPr txBox="1"/>
          <p:nvPr/>
        </p:nvSpPr>
        <p:spPr>
          <a:xfrm>
            <a:off x="825500" y="2813712"/>
            <a:ext cx="10769600" cy="646331"/>
          </a:xfrm>
          <a:prstGeom prst="rect">
            <a:avLst/>
          </a:prstGeom>
          <a:noFill/>
        </p:spPr>
        <p:txBody>
          <a:bodyPr wrap="square" rtlCol="0">
            <a:spAutoFit/>
          </a:bodyPr>
          <a:lstStyle/>
          <a:p>
            <a:r>
              <a:rPr lang="en-CA" b="1" dirty="0" smtClean="0"/>
              <a:t>I Exist </a:t>
            </a:r>
            <a:r>
              <a:rPr lang="en-CA" dirty="0" smtClean="0"/>
              <a:t>is a gaming app you can take anywhere with you and load any time you feel safe enough to encounter a fright!</a:t>
            </a:r>
            <a:endParaRPr lang="en-CA" dirty="0"/>
          </a:p>
        </p:txBody>
      </p:sp>
      <p:sp>
        <p:nvSpPr>
          <p:cNvPr id="7" name="TextBox 6"/>
          <p:cNvSpPr txBox="1"/>
          <p:nvPr/>
        </p:nvSpPr>
        <p:spPr>
          <a:xfrm>
            <a:off x="825500" y="5051019"/>
            <a:ext cx="10452100" cy="923330"/>
          </a:xfrm>
          <a:prstGeom prst="rect">
            <a:avLst/>
          </a:prstGeom>
          <a:noFill/>
        </p:spPr>
        <p:txBody>
          <a:bodyPr wrap="square" rtlCol="0">
            <a:spAutoFit/>
          </a:bodyPr>
          <a:lstStyle/>
          <a:p>
            <a:r>
              <a:rPr lang="en-CA" dirty="0" smtClean="0"/>
              <a:t>The most awesome thing? Besides being able to </a:t>
            </a:r>
            <a:r>
              <a:rPr lang="en-CA" b="1" dirty="0" smtClean="0"/>
              <a:t>converge your world with the other in your own reality</a:t>
            </a:r>
            <a:r>
              <a:rPr lang="en-CA" dirty="0" smtClean="0"/>
              <a:t>, the two reward systems will not only allow you to unlock new entities to exist in your environment, but also the ability to purchase your own, </a:t>
            </a:r>
            <a:r>
              <a:rPr lang="en-CA" b="1" dirty="0" smtClean="0"/>
              <a:t>hand-made figurine with a unique serial number to SHOW OFF</a:t>
            </a:r>
            <a:r>
              <a:rPr lang="en-CA" dirty="0" smtClean="0"/>
              <a:t>!</a:t>
            </a:r>
            <a:endParaRPr lang="en-CA" dirty="0"/>
          </a:p>
        </p:txBody>
      </p:sp>
      <p:sp>
        <p:nvSpPr>
          <p:cNvPr id="8" name="TextBox 7"/>
          <p:cNvSpPr txBox="1"/>
          <p:nvPr/>
        </p:nvSpPr>
        <p:spPr>
          <a:xfrm>
            <a:off x="825500" y="3793866"/>
            <a:ext cx="10452100" cy="923330"/>
          </a:xfrm>
          <a:prstGeom prst="rect">
            <a:avLst/>
          </a:prstGeom>
          <a:noFill/>
        </p:spPr>
        <p:txBody>
          <a:bodyPr wrap="square" rtlCol="0">
            <a:spAutoFit/>
          </a:bodyPr>
          <a:lstStyle/>
          <a:p>
            <a:r>
              <a:rPr lang="en-CA" dirty="0" smtClean="0"/>
              <a:t>The </a:t>
            </a:r>
            <a:r>
              <a:rPr lang="en-CA" b="1" dirty="0" smtClean="0"/>
              <a:t>Special Events </a:t>
            </a:r>
            <a:r>
              <a:rPr lang="en-CA" dirty="0" smtClean="0"/>
              <a:t>will not only give others in your community to practice building for their internships, but will also give you an opportunity to create a special bond with other enthusiasts, all the while contributing to a charitable cause! </a:t>
            </a:r>
            <a:endParaRPr lang="en-CA" dirty="0"/>
          </a:p>
        </p:txBody>
      </p:sp>
      <p:sp>
        <p:nvSpPr>
          <p:cNvPr id="10" name="TextBox 9"/>
          <p:cNvSpPr txBox="1"/>
          <p:nvPr/>
        </p:nvSpPr>
        <p:spPr>
          <a:xfrm>
            <a:off x="825500" y="1805785"/>
            <a:ext cx="10452100" cy="646331"/>
          </a:xfrm>
          <a:prstGeom prst="rect">
            <a:avLst/>
          </a:prstGeom>
          <a:noFill/>
        </p:spPr>
        <p:txBody>
          <a:bodyPr wrap="square" rtlCol="0">
            <a:spAutoFit/>
          </a:bodyPr>
          <a:lstStyle/>
          <a:p>
            <a:pPr algn="ctr"/>
            <a:r>
              <a:rPr lang="en-CA" sz="3600" dirty="0" smtClean="0"/>
              <a:t>Who says Hallowe’en only needs to come once a year!?</a:t>
            </a:r>
          </a:p>
        </p:txBody>
      </p:sp>
    </p:spTree>
    <p:extLst>
      <p:ext uri="{BB962C8B-B14F-4D97-AF65-F5344CB8AC3E}">
        <p14:creationId xmlns:p14="http://schemas.microsoft.com/office/powerpoint/2010/main" val="403122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500" tmFilter="0, 0; .2, .5; .8, .5; 1, 0"/>
                                        <p:tgtEl>
                                          <p:spTgt spid="5"/>
                                        </p:tgtEl>
                                      </p:cBhvr>
                                    </p:animEffect>
                                    <p:animScale>
                                      <p:cBhvr>
                                        <p:cTn id="7" dur="1250" autoRev="1" fill="hold"/>
                                        <p:tgtEl>
                                          <p:spTgt spid="5"/>
                                        </p:tgtEl>
                                      </p:cBhvr>
                                      <p:by x="105000" y="105000"/>
                                    </p:animScale>
                                  </p:childTnLst>
                                </p:cTn>
                              </p:par>
                            </p:childTnLst>
                          </p:cTn>
                        </p:par>
                        <p:par>
                          <p:cTn id="8" fill="hold">
                            <p:stCondLst>
                              <p:cond delay="2500"/>
                            </p:stCondLst>
                            <p:childTnLst>
                              <p:par>
                                <p:cTn id="9" presetID="32" presetClass="emph" presetSubtype="0" fill="hold" grpId="0" nodeType="afterEffect">
                                  <p:stCondLst>
                                    <p:cond delay="0"/>
                                  </p:stCondLst>
                                  <p:childTnLst>
                                    <p:animRot by="120000">
                                      <p:cBhvr>
                                        <p:cTn id="10" dur="200" fill="hold">
                                          <p:stCondLst>
                                            <p:cond delay="0"/>
                                          </p:stCondLst>
                                        </p:cTn>
                                        <p:tgtEl>
                                          <p:spTgt spid="10"/>
                                        </p:tgtEl>
                                        <p:attrNameLst>
                                          <p:attrName>r</p:attrName>
                                        </p:attrNameLst>
                                      </p:cBhvr>
                                    </p:animRot>
                                    <p:animRot by="-240000">
                                      <p:cBhvr>
                                        <p:cTn id="11" dur="400" fill="hold">
                                          <p:stCondLst>
                                            <p:cond delay="400"/>
                                          </p:stCondLst>
                                        </p:cTn>
                                        <p:tgtEl>
                                          <p:spTgt spid="10"/>
                                        </p:tgtEl>
                                        <p:attrNameLst>
                                          <p:attrName>r</p:attrName>
                                        </p:attrNameLst>
                                      </p:cBhvr>
                                    </p:animRot>
                                    <p:animRot by="240000">
                                      <p:cBhvr>
                                        <p:cTn id="12" dur="400" fill="hold">
                                          <p:stCondLst>
                                            <p:cond delay="800"/>
                                          </p:stCondLst>
                                        </p:cTn>
                                        <p:tgtEl>
                                          <p:spTgt spid="10"/>
                                        </p:tgtEl>
                                        <p:attrNameLst>
                                          <p:attrName>r</p:attrName>
                                        </p:attrNameLst>
                                      </p:cBhvr>
                                    </p:animRot>
                                    <p:animRot by="-240000">
                                      <p:cBhvr>
                                        <p:cTn id="13" dur="400" fill="hold">
                                          <p:stCondLst>
                                            <p:cond delay="1200"/>
                                          </p:stCondLst>
                                        </p:cTn>
                                        <p:tgtEl>
                                          <p:spTgt spid="10"/>
                                        </p:tgtEl>
                                        <p:attrNameLst>
                                          <p:attrName>r</p:attrName>
                                        </p:attrNameLst>
                                      </p:cBhvr>
                                    </p:animRot>
                                    <p:animRot by="120000">
                                      <p:cBhvr>
                                        <p:cTn id="14" dur="400" fill="hold">
                                          <p:stCondLst>
                                            <p:cond delay="1600"/>
                                          </p:stCondLst>
                                        </p:cTn>
                                        <p:tgtEl>
                                          <p:spTgt spid="10"/>
                                        </p:tgtEl>
                                        <p:attrNameLst>
                                          <p:attrName>r</p:attrName>
                                        </p:attrNameLst>
                                      </p:cBhvr>
                                    </p:animRot>
                                  </p:childTnLst>
                                </p:cTn>
                              </p:par>
                            </p:childTnLst>
                          </p:cTn>
                        </p:par>
                        <p:par>
                          <p:cTn id="15" fill="hold">
                            <p:stCondLst>
                              <p:cond delay="45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5500"/>
                            </p:stCondLst>
                            <p:childTnLst>
                              <p:par>
                                <p:cTn id="22" presetID="42" presetClass="entr" presetSubtype="0" fill="hold" grpId="0" nodeType="afterEffect">
                                  <p:stCondLst>
                                    <p:cond delay="300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9500"/>
                            </p:stCondLst>
                            <p:childTnLst>
                              <p:par>
                                <p:cTn id="28" presetID="42" presetClass="entr" presetSubtype="0" fill="hold" grpId="0" nodeType="afterEffect">
                                  <p:stCondLst>
                                    <p:cond delay="450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6" name="TextBox 5"/>
          <p:cNvSpPr txBox="1"/>
          <p:nvPr/>
        </p:nvSpPr>
        <p:spPr>
          <a:xfrm>
            <a:off x="2074610" y="2644170"/>
            <a:ext cx="8632684" cy="1569660"/>
          </a:xfrm>
          <a:prstGeom prst="rect">
            <a:avLst/>
          </a:prstGeom>
          <a:noFill/>
        </p:spPr>
        <p:txBody>
          <a:bodyPr wrap="none" rtlCol="0">
            <a:spAutoFit/>
          </a:bodyPr>
          <a:lstStyle/>
          <a:p>
            <a:r>
              <a:rPr lang="en-CA" sz="9600" dirty="0" smtClean="0">
                <a:solidFill>
                  <a:srgbClr val="820000"/>
                </a:solidFill>
              </a:rPr>
              <a:t>Happy Haunting!</a:t>
            </a:r>
            <a:endParaRPr lang="en-CA" sz="9600" dirty="0">
              <a:solidFill>
                <a:srgbClr val="820000"/>
              </a:solidFill>
            </a:endParaRPr>
          </a:p>
        </p:txBody>
      </p:sp>
    </p:spTree>
    <p:extLst>
      <p:ext uri="{BB962C8B-B14F-4D97-AF65-F5344CB8AC3E}">
        <p14:creationId xmlns:p14="http://schemas.microsoft.com/office/powerpoint/2010/main" val="352094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32" presetClass="emph" presetSubtype="0" fill="hold" grpId="1" nodeType="afterEffect">
                                  <p:stCondLst>
                                    <p:cond delay="0"/>
                                  </p:stCondLst>
                                  <p:childTnLst>
                                    <p:animRot by="120000">
                                      <p:cBhvr>
                                        <p:cTn id="10" dur="150" fill="hold">
                                          <p:stCondLst>
                                            <p:cond delay="0"/>
                                          </p:stCondLst>
                                        </p:cTn>
                                        <p:tgtEl>
                                          <p:spTgt spid="6"/>
                                        </p:tgtEl>
                                        <p:attrNameLst>
                                          <p:attrName>r</p:attrName>
                                        </p:attrNameLst>
                                      </p:cBhvr>
                                    </p:animRot>
                                    <p:animRot by="-240000">
                                      <p:cBhvr>
                                        <p:cTn id="11" dur="300" fill="hold">
                                          <p:stCondLst>
                                            <p:cond delay="300"/>
                                          </p:stCondLst>
                                        </p:cTn>
                                        <p:tgtEl>
                                          <p:spTgt spid="6"/>
                                        </p:tgtEl>
                                        <p:attrNameLst>
                                          <p:attrName>r</p:attrName>
                                        </p:attrNameLst>
                                      </p:cBhvr>
                                    </p:animRot>
                                    <p:animRot by="240000">
                                      <p:cBhvr>
                                        <p:cTn id="12" dur="300" fill="hold">
                                          <p:stCondLst>
                                            <p:cond delay="600"/>
                                          </p:stCondLst>
                                        </p:cTn>
                                        <p:tgtEl>
                                          <p:spTgt spid="6"/>
                                        </p:tgtEl>
                                        <p:attrNameLst>
                                          <p:attrName>r</p:attrName>
                                        </p:attrNameLst>
                                      </p:cBhvr>
                                    </p:animRot>
                                    <p:animRot by="-240000">
                                      <p:cBhvr>
                                        <p:cTn id="13" dur="300" fill="hold">
                                          <p:stCondLst>
                                            <p:cond delay="900"/>
                                          </p:stCondLst>
                                        </p:cTn>
                                        <p:tgtEl>
                                          <p:spTgt spid="6"/>
                                        </p:tgtEl>
                                        <p:attrNameLst>
                                          <p:attrName>r</p:attrName>
                                        </p:attrNameLst>
                                      </p:cBhvr>
                                    </p:animRot>
                                    <p:animRot by="120000">
                                      <p:cBhvr>
                                        <p:cTn id="14" dur="300" fill="hold">
                                          <p:stCondLst>
                                            <p:cond delay="12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942</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Marija</dc:creator>
  <cp:lastModifiedBy>Marija</cp:lastModifiedBy>
  <cp:revision>18</cp:revision>
  <dcterms:created xsi:type="dcterms:W3CDTF">2018-11-30T18:29:51Z</dcterms:created>
  <dcterms:modified xsi:type="dcterms:W3CDTF">2018-11-30T21:18:57Z</dcterms:modified>
</cp:coreProperties>
</file>