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708d388ad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708d388ad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708d388ad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708d388ad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8532690a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8532690a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8532690a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8532690a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8532690a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8532690a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8532690a8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8532690a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08d388ad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08d388ad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708d388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708d388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708d388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708d388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708d388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708d388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708d388a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708d388a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708d388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708d38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708d388ad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708d388ad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708d388a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708d388a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708d388ad_4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708d388ad_4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Eniac - Magist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Deal or No deal?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62400"/>
          </a:xfrm>
          <a:prstGeom prst="rect">
            <a:avLst/>
          </a:prstGeom>
          <a:effectLst>
            <a:outerShdw blurRad="42863" rotWithShape="0" algn="bl" dir="5400000" dist="19050">
              <a:schemeClr val="dk1">
                <a:alpha val="75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4">
                <a:solidFill>
                  <a:schemeClr val="lt1"/>
                </a:solidFill>
              </a:rPr>
              <a:t>Let’s review the numbers to understand why this deal may not be a good decision.</a:t>
            </a:r>
            <a:endParaRPr sz="5604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03750"/>
            <a:ext cx="8250600" cy="11811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lt1"/>
                </a:solidFill>
              </a:rPr>
              <a:t>Customers are happy with products and services</a:t>
            </a:r>
            <a:endParaRPr b="1" sz="18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20">
                <a:solidFill>
                  <a:schemeClr val="lt1"/>
                </a:solidFill>
              </a:rPr>
              <a:t>Review score</a:t>
            </a:r>
            <a:r>
              <a:rPr b="1" lang="en" sz="1520">
                <a:solidFill>
                  <a:schemeClr val="lt1"/>
                </a:solidFill>
              </a:rPr>
              <a:t> is highest for on-time delivery</a:t>
            </a:r>
            <a:r>
              <a:rPr lang="en" sz="1520">
                <a:solidFill>
                  <a:schemeClr val="lt1"/>
                </a:solidFill>
              </a:rPr>
              <a:t> status of </a:t>
            </a:r>
            <a:r>
              <a:rPr b="1" lang="en" sz="1520">
                <a:solidFill>
                  <a:schemeClr val="lt1"/>
                </a:solidFill>
              </a:rPr>
              <a:t>tech </a:t>
            </a:r>
            <a:r>
              <a:rPr lang="en" sz="1520">
                <a:solidFill>
                  <a:schemeClr val="lt1"/>
                </a:solidFill>
              </a:rPr>
              <a:t>and </a:t>
            </a:r>
            <a:r>
              <a:rPr b="1" lang="en" sz="1520">
                <a:solidFill>
                  <a:schemeClr val="lt1"/>
                </a:solidFill>
              </a:rPr>
              <a:t>non-tech products</a:t>
            </a:r>
            <a:r>
              <a:rPr lang="en" sz="1520">
                <a:solidFill>
                  <a:schemeClr val="lt1"/>
                </a:solidFill>
              </a:rPr>
              <a:t>.      </a:t>
            </a:r>
            <a:r>
              <a:rPr b="1" lang="en" sz="1520">
                <a:solidFill>
                  <a:schemeClr val="lt1"/>
                </a:solidFill>
              </a:rPr>
              <a:t>Tech products</a:t>
            </a:r>
            <a:r>
              <a:rPr lang="en" sz="1520">
                <a:solidFill>
                  <a:schemeClr val="lt1"/>
                </a:solidFill>
              </a:rPr>
              <a:t> have </a:t>
            </a:r>
            <a:r>
              <a:rPr b="1" lang="en" sz="1520">
                <a:solidFill>
                  <a:schemeClr val="lt1"/>
                </a:solidFill>
              </a:rPr>
              <a:t>good</a:t>
            </a:r>
            <a:r>
              <a:rPr lang="en" sz="1520">
                <a:solidFill>
                  <a:schemeClr val="lt1"/>
                </a:solidFill>
              </a:rPr>
              <a:t> </a:t>
            </a:r>
            <a:r>
              <a:rPr b="1" lang="en" sz="1520">
                <a:solidFill>
                  <a:schemeClr val="lt1"/>
                </a:solidFill>
              </a:rPr>
              <a:t>reviews</a:t>
            </a:r>
            <a:r>
              <a:rPr lang="en" sz="1520">
                <a:solidFill>
                  <a:schemeClr val="lt1"/>
                </a:solidFill>
              </a:rPr>
              <a:t> comparing of </a:t>
            </a:r>
            <a:r>
              <a:rPr b="1" lang="en" sz="1520">
                <a:solidFill>
                  <a:schemeClr val="lt1"/>
                </a:solidFill>
              </a:rPr>
              <a:t>non-tech</a:t>
            </a:r>
            <a:r>
              <a:rPr lang="en" sz="1520">
                <a:solidFill>
                  <a:schemeClr val="lt1"/>
                </a:solidFill>
              </a:rPr>
              <a:t> </a:t>
            </a:r>
            <a:endParaRPr sz="152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88">
                <a:solidFill>
                  <a:schemeClr val="lt1"/>
                </a:solidFill>
              </a:rPr>
              <a:t>Overall average review score of </a:t>
            </a:r>
            <a:r>
              <a:rPr b="1" lang="en" sz="1588">
                <a:solidFill>
                  <a:schemeClr val="lt1"/>
                </a:solidFill>
              </a:rPr>
              <a:t>tech products is 3.9 and ontime score is 4.1   </a:t>
            </a:r>
            <a:r>
              <a:rPr lang="en" sz="1588">
                <a:solidFill>
                  <a:schemeClr val="lt1"/>
                </a:solidFill>
              </a:rPr>
              <a:t>impressive. </a:t>
            </a:r>
            <a:endParaRPr sz="1620">
              <a:solidFill>
                <a:schemeClr val="lt1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25" y="1284850"/>
            <a:ext cx="7902749" cy="3771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Signing a contract with a big distributor or a multinational company has its challenges,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900">
                <a:solidFill>
                  <a:schemeClr val="dk1"/>
                </a:solidFill>
              </a:rPr>
              <a:t>Our advice would be not to sign the deal with Magist.</a:t>
            </a:r>
            <a:endParaRPr b="1" i="1"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00">
                <a:solidFill>
                  <a:schemeClr val="dk1"/>
                </a:solidFill>
              </a:rPr>
              <a:t>They lack sufficient experience in high-end tech sales to effectively represent our products</a:t>
            </a:r>
            <a:endParaRPr b="1" i="1" sz="23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Considering the Data for Technology products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i="1" lang="en" sz="2000">
                <a:solidFill>
                  <a:schemeClr val="lt1"/>
                </a:solidFill>
              </a:rPr>
              <a:t>6% of sales volume</a:t>
            </a:r>
            <a:endParaRPr b="1" i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i="1" lang="en" sz="2000">
                <a:solidFill>
                  <a:schemeClr val="lt1"/>
                </a:solidFill>
              </a:rPr>
              <a:t>12% of sale profit</a:t>
            </a:r>
            <a:endParaRPr b="1" i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b="1" lang="en" sz="2000">
                <a:solidFill>
                  <a:schemeClr val="lt1"/>
                </a:solidFill>
              </a:rPr>
              <a:t>12 days delivery time</a:t>
            </a:r>
            <a:endParaRPr sz="1600"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>
            <a:noFill/>
          </a:ln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APPENDIX- extra charts, just in case we get a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525" y="1017725"/>
            <a:ext cx="5784910" cy="3820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00" y="513625"/>
            <a:ext cx="8520600" cy="4116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% of delayed Tech products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75" y="2200275"/>
            <a:ext cx="8520601" cy="1308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Reviews of Tech in overall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" y="1327727"/>
            <a:ext cx="8363423" cy="267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571500"/>
            <a:ext cx="8362950" cy="42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4838" y="2062700"/>
            <a:ext cx="1990725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Magist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</a:rPr>
              <a:t>Brazilian Software  Service</a:t>
            </a:r>
            <a:r>
              <a:rPr lang="en" sz="2100">
                <a:solidFill>
                  <a:schemeClr val="lt1"/>
                </a:solidFill>
              </a:rPr>
              <a:t> company that offers a centralized order management system to connect small and medium-sized stores with the biggest Brazilian marketplaces.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Magist </a:t>
            </a:r>
            <a:r>
              <a:rPr b="1" lang="en" sz="2100">
                <a:solidFill>
                  <a:schemeClr val="lt1"/>
                </a:solidFill>
              </a:rPr>
              <a:t>provides after-sales services such as stock and warehouse management,</a:t>
            </a:r>
            <a:r>
              <a:rPr lang="en" sz="2100">
                <a:solidFill>
                  <a:schemeClr val="lt1"/>
                </a:solidFill>
              </a:rPr>
              <a:t> </a:t>
            </a:r>
            <a:r>
              <a:rPr b="1" lang="en" sz="2100">
                <a:solidFill>
                  <a:schemeClr val="lt1"/>
                </a:solidFill>
              </a:rPr>
              <a:t>product shipment, and customer service</a:t>
            </a:r>
            <a:r>
              <a:rPr lang="en" sz="2100">
                <a:solidFill>
                  <a:schemeClr val="lt1"/>
                </a:solidFill>
              </a:rPr>
              <a:t> related to the shipment</a:t>
            </a:r>
            <a:r>
              <a:rPr lang="en" sz="1200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Magist</a:t>
            </a:r>
            <a:r>
              <a:rPr lang="en" sz="6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is already a big player.</a:t>
            </a:r>
            <a:endParaRPr sz="6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has signed advantageous contracts with the marketplaces and with the Post Office, thus</a:t>
            </a:r>
            <a:r>
              <a:rPr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reducing the cost of fees and, most importantly, the bureaucracy involved in getting things started.</a:t>
            </a:r>
            <a:endParaRPr b="1" sz="6575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Eniac is considering signing a 3-year contract with Magist</a:t>
            </a:r>
            <a:r>
              <a:rPr lang="en" sz="65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as an intermediate step, while it tests the market, creates brand awareness, and explores the option of setting up its own supply chain management</a:t>
            </a:r>
            <a:r>
              <a:rPr lang="en" sz="2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However,what is important to know is,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Eniac is 100% tech company, and Magist sells only approximately 10% of tech products.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question is;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Will Magist be a good </a:t>
            </a:r>
            <a:r>
              <a:rPr b="1" lang="en" sz="2300">
                <a:solidFill>
                  <a:schemeClr val="lt1"/>
                </a:solidFill>
              </a:rPr>
              <a:t>representative</a:t>
            </a:r>
            <a:r>
              <a:rPr b="1" lang="en" sz="2300">
                <a:solidFill>
                  <a:schemeClr val="lt1"/>
                </a:solidFill>
              </a:rPr>
              <a:t> for Eniac’s products?</a:t>
            </a:r>
            <a:endParaRPr b="1" sz="23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Revenue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Technology product revenue is not very high, only 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638" y="1685725"/>
            <a:ext cx="4466721" cy="288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52400" y="152400"/>
            <a:ext cx="8469300" cy="569400"/>
          </a:xfrm>
          <a:prstGeom prst="rect">
            <a:avLst/>
          </a:prstGeom>
          <a:noFill/>
          <a:ln>
            <a:noFill/>
          </a:ln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volume of Tech products is a small </a:t>
            </a: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piece</a:t>
            </a:r>
            <a:r>
              <a:rPr b="1"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the pie</a:t>
            </a:r>
            <a:endParaRPr sz="21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4925" y="772550"/>
            <a:ext cx="4722328" cy="41169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8574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Technology product </a:t>
            </a:r>
            <a:r>
              <a:rPr lang="en">
                <a:solidFill>
                  <a:schemeClr val="lt1"/>
                </a:solidFill>
              </a:rPr>
              <a:t>price list is a proof of different customer groups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559825"/>
            <a:ext cx="39999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93">
                <a:solidFill>
                  <a:schemeClr val="lt1"/>
                </a:solidFill>
              </a:rPr>
              <a:t>As a new player on the market,                       Eniac must </a:t>
            </a:r>
            <a:r>
              <a:rPr b="1" lang="en" sz="3593">
                <a:solidFill>
                  <a:schemeClr val="dk1"/>
                </a:solidFill>
              </a:rPr>
              <a:t>reduce the pricing by reducing the</a:t>
            </a:r>
            <a:r>
              <a:rPr b="1" lang="en" sz="3593">
                <a:solidFill>
                  <a:srgbClr val="980000"/>
                </a:solidFill>
              </a:rPr>
              <a:t> </a:t>
            </a:r>
            <a:r>
              <a:rPr b="1" lang="en" sz="3593">
                <a:solidFill>
                  <a:schemeClr val="dk1"/>
                </a:solidFill>
              </a:rPr>
              <a:t>commission</a:t>
            </a:r>
            <a:r>
              <a:rPr b="1" lang="en" sz="3593">
                <a:solidFill>
                  <a:schemeClr val="lt1"/>
                </a:solidFill>
              </a:rPr>
              <a:t> so the products become more competitive on the market.</a:t>
            </a:r>
            <a:endParaRPr b="1" sz="3593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612"/>
              <a:buFont typeface="Arial"/>
              <a:buNone/>
            </a:pPr>
            <a:r>
              <a:rPr b="1" lang="en" sz="3593">
                <a:solidFill>
                  <a:schemeClr val="lt1"/>
                </a:solidFill>
              </a:rPr>
              <a:t>Eniac’s price lists for Apple products will be significantly higher than the most of what Magist is selling, and </a:t>
            </a:r>
            <a:r>
              <a:rPr b="1" lang="en" sz="3593">
                <a:solidFill>
                  <a:schemeClr val="dk1"/>
                </a:solidFill>
              </a:rPr>
              <a:t>he starting point is around 1500 €.</a:t>
            </a:r>
            <a:endParaRPr b="1" sz="359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93">
                <a:solidFill>
                  <a:schemeClr val="lt1"/>
                </a:solidFill>
              </a:rPr>
              <a:t>Price range for  Magist Technology products is  </a:t>
            </a:r>
            <a:r>
              <a:rPr b="1" lang="en" sz="3593">
                <a:solidFill>
                  <a:schemeClr val="dk1"/>
                </a:solidFill>
              </a:rPr>
              <a:t>57 - 225 €.</a:t>
            </a:r>
            <a:endParaRPr b="1" sz="359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93">
                <a:solidFill>
                  <a:schemeClr val="lt1"/>
                </a:solidFill>
              </a:rPr>
              <a:t>However, the computers stand out with the pricing </a:t>
            </a:r>
            <a:r>
              <a:rPr b="1" lang="en" sz="3593">
                <a:solidFill>
                  <a:schemeClr val="dk1"/>
                </a:solidFill>
              </a:rPr>
              <a:t>over 1000€.</a:t>
            </a:r>
            <a:endParaRPr b="1" sz="359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4449"/>
            <a:ext cx="3999900" cy="247244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76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Average delivery time is </a:t>
            </a:r>
            <a:r>
              <a:rPr b="1" lang="en" sz="3300">
                <a:solidFill>
                  <a:schemeClr val="dk1"/>
                </a:solidFill>
              </a:rPr>
              <a:t>12 days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Sales of tech products are generally low</a:t>
            </a:r>
            <a:r>
              <a:rPr lang="en" sz="21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each year, except for a notable </a:t>
            </a:r>
            <a:r>
              <a:rPr b="1" lang="en" sz="21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increase in 2018</a:t>
            </a:r>
            <a:r>
              <a:rPr lang="en" sz="218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compared to non-tech products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45025"/>
            <a:ext cx="8520600" cy="12507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8">
                <a:solidFill>
                  <a:schemeClr val="lt1"/>
                </a:solidFill>
              </a:rPr>
              <a:t>Another argument on how small Tech product sales are in overall is a </a:t>
            </a:r>
            <a:r>
              <a:rPr b="1" lang="en" sz="1988">
                <a:solidFill>
                  <a:schemeClr val="lt1"/>
                </a:solidFill>
              </a:rPr>
              <a:t>small percentage of delivery delay</a:t>
            </a:r>
            <a:r>
              <a:rPr lang="en" sz="1988">
                <a:solidFill>
                  <a:schemeClr val="lt1"/>
                </a:solidFill>
              </a:rPr>
              <a:t> </a:t>
            </a:r>
            <a:r>
              <a:rPr b="1" lang="en" sz="1988">
                <a:solidFill>
                  <a:schemeClr val="lt1"/>
                </a:solidFill>
              </a:rPr>
              <a:t>for Tech products</a:t>
            </a:r>
            <a:r>
              <a:rPr lang="en" sz="1988">
                <a:solidFill>
                  <a:schemeClr val="lt1"/>
                </a:solidFill>
              </a:rPr>
              <a:t>, of only </a:t>
            </a:r>
            <a:r>
              <a:rPr b="1" lang="en" sz="1888"/>
              <a:t>13-14%</a:t>
            </a:r>
            <a:endParaRPr sz="1388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88">
                <a:solidFill>
                  <a:schemeClr val="lt1"/>
                </a:solidFill>
              </a:rPr>
              <a:t>.</a:t>
            </a:r>
            <a:endParaRPr sz="788">
              <a:solidFill>
                <a:schemeClr val="lt1"/>
              </a:solidFill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effectLst>
            <a:outerShdw blurRad="42863" rotWithShape="0" algn="bl" dir="5400000" dist="19050">
              <a:srgbClr val="000000">
                <a:alpha val="75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625" y="1333250"/>
            <a:ext cx="7450743" cy="3294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