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4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7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2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9F589D-62E3-49B6-9E64-263AE4185C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9F589D-62E3-49B6-9E64-263AE4185C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28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25FA-81EE-40C0-B2B4-016251988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8" y="758952"/>
            <a:ext cx="10058401" cy="3566160"/>
          </a:xfrm>
        </p:spPr>
        <p:txBody>
          <a:bodyPr>
            <a:normAutofit/>
          </a:bodyPr>
          <a:lstStyle/>
          <a:p>
            <a:r>
              <a:rPr lang="sr-Latn-RS" sz="6000" dirty="0"/>
              <a:t>Optimizacija upita kod MongoDB baze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8DBEA-1C3E-4FC1-934B-7BAB3FB61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816" y="4850031"/>
            <a:ext cx="10058400" cy="1143000"/>
          </a:xfrm>
        </p:spPr>
        <p:txBody>
          <a:bodyPr>
            <a:normAutofit/>
          </a:bodyPr>
          <a:lstStyle/>
          <a:p>
            <a:r>
              <a:rPr lang="en-US" sz="1800" cap="none" dirty="0"/>
              <a:t>Mentor:					</a:t>
            </a:r>
            <a:r>
              <a:rPr lang="sr-Latn-RS" sz="1800" cap="none" dirty="0"/>
              <a:t>	S</a:t>
            </a:r>
            <a:r>
              <a:rPr lang="en-US" sz="1800" cap="none" dirty="0"/>
              <a:t>tudent:</a:t>
            </a:r>
          </a:p>
          <a:p>
            <a:r>
              <a:rPr lang="en-US" sz="1800" cap="none" dirty="0"/>
              <a:t>prof. </a:t>
            </a:r>
            <a:r>
              <a:rPr lang="en-US" sz="1800" cap="none" dirty="0" err="1"/>
              <a:t>dr</a:t>
            </a:r>
            <a:r>
              <a:rPr lang="en-US" sz="1800" cap="none" dirty="0"/>
              <a:t> </a:t>
            </a:r>
            <a:r>
              <a:rPr lang="sr-Latn-RS" sz="1800" cap="none" dirty="0"/>
              <a:t>Aleksandar Stanimirović			Marija Milošević 1045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93C9C-8079-415B-AC95-5ECD9DA74A11}"/>
              </a:ext>
            </a:extLst>
          </p:cNvPr>
          <p:cNvSpPr txBox="1"/>
          <p:nvPr/>
        </p:nvSpPr>
        <p:spPr>
          <a:xfrm>
            <a:off x="1097280" y="358842"/>
            <a:ext cx="431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Sistemi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za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upravljanje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bazama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podataka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400" dirty="0"/>
              <a:t>MongoDB – pregled performansi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</a:t>
            </a:r>
            <a:r>
              <a:rPr lang="sr-Latn-RS" sz="2400" dirty="0"/>
              <a:t>Metoda </a:t>
            </a:r>
            <a:r>
              <a:rPr lang="sr-Latn-RS" sz="2400" i="1" dirty="0"/>
              <a:t>explain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i="1" dirty="0"/>
              <a:t> </a:t>
            </a:r>
            <a:r>
              <a:rPr lang="sr-Latn-RS" dirty="0"/>
              <a:t>svaki plan – stablo faza. Listovi pristupaju kolekcijama ili indeksima, prosleđuju rezultate roditeljima.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 Neke od faza: COLLSCAN, IXSCAN, FETCH, SHARD_MERGE, PROJECTION_COVERED,...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i="1" dirty="0"/>
              <a:t>queryPlanner, executionStats, allPlansExecution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i="1" dirty="0"/>
              <a:t> </a:t>
            </a:r>
            <a:r>
              <a:rPr lang="sr-Latn-RS" dirty="0"/>
              <a:t>od bitnijih parametara: </a:t>
            </a:r>
            <a:r>
              <a:rPr lang="sr-Latn-RS" i="1" dirty="0"/>
              <a:t>winningPlan, rejectedPlans, nReturned, totalKeysExamined, totalDocsExamined, works, advanced, needTime, isEOF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i="1" dirty="0"/>
              <a:t> </a:t>
            </a:r>
            <a:r>
              <a:rPr lang="sr-Latn-RS" sz="2400" dirty="0"/>
              <a:t>Database Profiler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 Tri nivoa profajliranja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 podešavanje parametara </a:t>
            </a:r>
            <a:r>
              <a:rPr lang="sr-Latn-RS" i="1" dirty="0"/>
              <a:t>slowms </a:t>
            </a:r>
            <a:r>
              <a:rPr lang="sr-Latn-RS" dirty="0"/>
              <a:t>i </a:t>
            </a:r>
            <a:r>
              <a:rPr lang="sr-Latn-RS" i="1" dirty="0"/>
              <a:t>sampleRate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i="1" dirty="0"/>
              <a:t> </a:t>
            </a:r>
            <a:r>
              <a:rPr lang="sr-Latn-RS" dirty="0"/>
              <a:t>upiti nad </a:t>
            </a:r>
            <a:r>
              <a:rPr lang="sr-Latn-RS" i="1" dirty="0"/>
              <a:t>system.profile</a:t>
            </a:r>
            <a:r>
              <a:rPr lang="sr-Latn-RS" dirty="0"/>
              <a:t> kolekcijom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C1A83-4B4D-44A3-8A44-0F314822D9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93" y="5102087"/>
            <a:ext cx="5501627" cy="5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9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MongoDB – deo dokumenta </a:t>
            </a:r>
            <a:r>
              <a:rPr lang="sr-Latn-RS" sz="3600" i="1" dirty="0"/>
              <a:t>system.profile</a:t>
            </a:r>
            <a:r>
              <a:rPr lang="sr-Latn-RS" sz="3600" dirty="0"/>
              <a:t> kolekcije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</a:t>
            </a:r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156001-FA00-40FC-8CBA-3D4875E537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7" y="2432810"/>
            <a:ext cx="5343525" cy="2383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5D6C-22F1-4F45-BFBF-E6433E4D55F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95" y="3585703"/>
            <a:ext cx="5381625" cy="2929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3A73D5-65BC-4CF9-91AC-8DED439F0E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7" y="1906979"/>
            <a:ext cx="5381625" cy="3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1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MongoDB – analiza performansi preko </a:t>
            </a:r>
            <a:r>
              <a:rPr lang="sr-Latn-RS" sz="4200" i="1" dirty="0"/>
              <a:t>explain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Izvršenje upita bez indeksa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Skeniranje cele kolekcije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</a:t>
            </a:r>
            <a:r>
              <a:rPr lang="sr-Latn-RS" sz="2200" i="1" dirty="0"/>
              <a:t>works: 12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totalDocsExamined: 10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totalKeysExamined:0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nReturned: 3</a:t>
            </a:r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7C242-4093-49BA-8FEF-3ADB438DC1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7" y="1851039"/>
            <a:ext cx="4796073" cy="189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46765-2163-41D3-8288-641866C0AC4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737360"/>
            <a:ext cx="5047464" cy="532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MongoDB – analiza performansi preko </a:t>
            </a:r>
            <a:r>
              <a:rPr lang="sr-Latn-RS" sz="4200" i="1" dirty="0"/>
              <a:t>explain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Izvršenje upita s indeksom nad poljem </a:t>
            </a:r>
            <a:r>
              <a:rPr lang="sr-Latn-RS" sz="2200" i="1" dirty="0"/>
              <a:t>price</a:t>
            </a: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works: 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totalDocsExamined: 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totalKeysExamined: 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nReturned: 3</a:t>
            </a:r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CF464-9484-42C2-94E7-617C4C49CD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62" y="1737360"/>
            <a:ext cx="5067300" cy="631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5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MongoDB – analiza performansi preko </a:t>
            </a:r>
            <a:r>
              <a:rPr lang="sr-Latn-RS" sz="4200" i="1" dirty="0"/>
              <a:t>explain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Izvršenje pokrivenog upita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works: 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totalDocsExamined: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totalKeysExamined: 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nReturned: 3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5AD3CF-8540-4D3C-86EE-B6F661A84B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1845735"/>
            <a:ext cx="6040505" cy="128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C2E0D1-6671-4837-8448-C09A16D06B3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21" y="1737360"/>
            <a:ext cx="4849205" cy="55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2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MongoDB – analiza performansi preko </a:t>
            </a:r>
            <a:r>
              <a:rPr lang="sr-Latn-RS" sz="4200" i="1" dirty="0"/>
              <a:t>explain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 Generisanje dva slična kompozitna indeksa i posmatranje performansi</a:t>
            </a:r>
          </a:p>
          <a:p>
            <a:pPr>
              <a:buFont typeface="Courier New" panose="02070309020205020404" pitchFamily="49" charset="0"/>
              <a:buChar char="o"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Nisu podjednako efikasni!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8DCFAA-3B9C-47C0-BDA6-4A261DAD0C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32" y="2362853"/>
            <a:ext cx="4086225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13E543-37E2-4A2D-A4B9-B195A2D327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53" y="2401271"/>
            <a:ext cx="5047615" cy="149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11091E-FEE3-4580-88FF-7EE522A1768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03" y="4125657"/>
            <a:ext cx="4990465" cy="15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2DEE-8C5F-4FBB-BD33-19776A3D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158A-DCCE-4AE3-A0D4-FBE93AC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sr-Latn-RS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200" dirty="0"/>
              <a:t>Neophodno je znati korake i način optimizacije kako bi se sve ono što sistem pruža moglo iskoristiti na najbolji način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Ne samo kreirati, već i pametno koristiti indekse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Upotreba metoda za analizu performansi – pomaže u optimizaciji i testiranju</a:t>
            </a:r>
          </a:p>
        </p:txBody>
      </p:sp>
    </p:spTree>
    <p:extLst>
      <p:ext uri="{BB962C8B-B14F-4D97-AF65-F5344CB8AC3E}">
        <p14:creationId xmlns:p14="http://schemas.microsoft.com/office/powerpoint/2010/main" val="111046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912C-0764-4966-9A84-AD7126ED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predstavlja optimizacija upita?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50FD-65A0-4978-A563-719BEE6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r-Latn-R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</a:t>
            </a:r>
            <a:r>
              <a:rPr lang="sr-Latn-RS" sz="2200" dirty="0"/>
              <a:t>Deo obrade upita gde će sistem uporediti različite strategije i odabrati najefikasniju za njegovo izvršenje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Upiti variraju u kompleksnosti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Kompromis između vremena i kvaliteta?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Planovi predstavljeni kao stabla – čvor je jedinstvena operacija koja se izvršava unutar plana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Potomci šalju dobijene rezultate roditelju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5336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200" dirty="0"/>
              <a:t>Document-oriented baza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Visok nivo skalabilnosti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Skladištenje JSON dokumenata u BSON formatu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Dinamična, fleksibilna šema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Kompleksni upiti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0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MongoDB – upiti i indeksi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200" dirty="0"/>
              <a:t>Metoda </a:t>
            </a:r>
            <a:r>
              <a:rPr lang="sr-Latn-RS" sz="2200" i="1" dirty="0"/>
              <a:t>find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</a:t>
            </a:r>
            <a:r>
              <a:rPr lang="sr-Latn-RS" sz="2200" dirty="0"/>
              <a:t>Jednostavni, nad ugneždenim dokumentima, nad nizovima,...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Indeksi imaju strukturu B stabla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Kreiraju se nad poljem, delom polja, više polja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Single-field, kompozitni, multikey, geoprostorni, ...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400" dirty="0"/>
              <a:t>MongoDB - generisanje i keširanje planova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200" dirty="0"/>
              <a:t>Optimajzer koristi empirijsku metodu: ako nema keširanog plana, svi mogući planovi</a:t>
            </a:r>
            <a:r>
              <a:rPr lang="en-US" sz="2200" dirty="0"/>
              <a:t> se </a:t>
            </a:r>
            <a:r>
              <a:rPr lang="en-US" sz="2200" dirty="0" err="1"/>
              <a:t>kreiraju</a:t>
            </a:r>
            <a:r>
              <a:rPr lang="en-US" sz="2200" dirty="0"/>
              <a:t>,</a:t>
            </a:r>
            <a:r>
              <a:rPr lang="sr-Latn-RS" sz="2200" dirty="0"/>
              <a:t> na osnovu postojećih indeksa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</a:t>
            </a:r>
            <a:r>
              <a:rPr lang="sr-Latn-RS" sz="2200" dirty="0"/>
              <a:t>Kešira se plan za jedan </a:t>
            </a:r>
            <a:r>
              <a:rPr lang="sr-Latn-RS" sz="2200" i="1" dirty="0"/>
              <a:t>query shape </a:t>
            </a:r>
            <a:r>
              <a:rPr lang="sr-Latn-RS" sz="2200" dirty="0"/>
              <a:t>(struktura predikata, sortiranje, projekcija)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</a:t>
            </a:r>
            <a:r>
              <a:rPr lang="sr-Latn-RS" sz="2200" dirty="0"/>
              <a:t>Evaluacija se bazira na vrednosti </a:t>
            </a:r>
            <a:r>
              <a:rPr lang="sr-Latn-RS" sz="2200" i="1" dirty="0"/>
              <a:t>works</a:t>
            </a:r>
            <a:r>
              <a:rPr lang="sr-Latn-RS" sz="2200" dirty="0"/>
              <a:t> – broj koraka koje plan izvrši pri testiranju</a:t>
            </a:r>
            <a:endParaRPr lang="sr-Latn-RS" sz="2200" i="1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</a:t>
            </a:r>
            <a:r>
              <a:rPr lang="sr-Latn-RS" sz="2200" dirty="0"/>
              <a:t>Tri stanja u kome se keširani plan može naći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Nepostojeći (Missing)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Neaktivan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Aktivan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Aktivan plan se vremenom evaluira, i ako u nekom momentu ne zadovoljava kriterijume, vrši se ponovno planiranje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2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400" dirty="0"/>
              <a:t>MongoDB - generisanje i keširanje planova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</a:t>
            </a:r>
            <a:r>
              <a:rPr lang="sr-Latn-RS" i="1" dirty="0"/>
              <a:t>queryHash </a:t>
            </a:r>
            <a:r>
              <a:rPr lang="sr-Latn-RS" dirty="0"/>
              <a:t>i </a:t>
            </a:r>
            <a:r>
              <a:rPr lang="sr-Latn-RS" i="1" dirty="0"/>
              <a:t>planCacheKey</a:t>
            </a:r>
            <a:endParaRPr lang="sr-Latn-RS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i="1" dirty="0"/>
              <a:t> </a:t>
            </a:r>
            <a:r>
              <a:rPr lang="sr-Latn-RS" dirty="0"/>
              <a:t>Uticati na optimajzer – </a:t>
            </a:r>
            <a:r>
              <a:rPr lang="sr-Latn-RS" i="1" dirty="0"/>
              <a:t>hint() </a:t>
            </a:r>
            <a:r>
              <a:rPr lang="sr-Latn-RS" dirty="0"/>
              <a:t>i filteri indeksa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i="1" dirty="0"/>
              <a:t> </a:t>
            </a:r>
            <a:r>
              <a:rPr lang="sr-Latn-RS" dirty="0"/>
              <a:t>Metrika: </a:t>
            </a:r>
            <a:r>
              <a:rPr lang="sr-Latn-RS" i="1" dirty="0"/>
              <a:t>works, advanced, needTime –</a:t>
            </a:r>
            <a:r>
              <a:rPr lang="sr-Latn-RS" dirty="0"/>
              <a:t> dostupno u rezultatima </a:t>
            </a:r>
            <a:r>
              <a:rPr lang="sr-Latn-RS" i="1" dirty="0"/>
              <a:t>explain</a:t>
            </a:r>
            <a:r>
              <a:rPr lang="sr-Latn-RS" dirty="0"/>
              <a:t> metode i u dokumentima profajlera.</a:t>
            </a:r>
            <a:endParaRPr lang="sr-Latn-R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659CB-B43A-46D6-85F6-AAB59C51D5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27" y="3216965"/>
            <a:ext cx="552513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400" dirty="0"/>
              <a:t>MongoDB - optimizacija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400" dirty="0"/>
              <a:t>Kreiranje indeksa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dobri za operacije čitanja, pomažu kod operacija sortiranja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usporavaju operacije ažuriranja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pažljivo kreiranje i prigodna upotreba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svaki upit koristi samo jedan indeks – </a:t>
            </a:r>
            <a:r>
              <a:rPr lang="en-US" sz="2000" dirty="0" err="1"/>
              <a:t>treba</a:t>
            </a:r>
            <a:r>
              <a:rPr lang="sr-Latn-RS" sz="2000" dirty="0"/>
              <a:t> razumeti upite kako bi se napravili što pogodniji indeksi</a:t>
            </a:r>
            <a:endParaRPr lang="sr-Latn-RS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sr-Latn-R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7FCF58-AC9B-41ED-A764-F64CBD18E0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3857414"/>
            <a:ext cx="4905789" cy="15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400" dirty="0"/>
              <a:t>MongoDB - optimizacija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400" dirty="0"/>
              <a:t>Ograničiti broj rezultata </a:t>
            </a:r>
            <a:endParaRPr lang="sr-Latn-RS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400" dirty="0"/>
              <a:t> Upotreba projekcija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5AE10-A806-41DE-BBC0-B4B21149A0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98" y="1951796"/>
            <a:ext cx="4643231" cy="266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4A3D3-413D-4E06-A97B-B27D478F6D2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6" y="2911514"/>
            <a:ext cx="5208104" cy="865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2DFD1-9F74-481C-802C-D27ECA8BF8B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85" y="2653291"/>
            <a:ext cx="5059680" cy="36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4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400" dirty="0"/>
              <a:t>MongoDB - optimizacija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400" dirty="0"/>
              <a:t>Pokriveni upiti</a:t>
            </a:r>
          </a:p>
          <a:p>
            <a:pPr marL="0" indent="0">
              <a:buNone/>
            </a:pPr>
            <a:endParaRPr lang="sr-Latn-RS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400" dirty="0"/>
              <a:t> Upotreba hinta</a:t>
            </a:r>
          </a:p>
          <a:p>
            <a:pPr>
              <a:buFont typeface="Courier New" panose="02070309020205020404" pitchFamily="49" charset="0"/>
              <a:buChar char="o"/>
            </a:pPr>
            <a:endParaRPr lang="sr-Latn-RS" sz="2400" dirty="0"/>
          </a:p>
          <a:p>
            <a:pPr>
              <a:buFont typeface="Courier New" panose="02070309020205020404" pitchFamily="49" charset="0"/>
              <a:buChar char="o"/>
            </a:pPr>
            <a:endParaRPr lang="sr-Latn-RS" sz="2400" dirty="0"/>
          </a:p>
          <a:p>
            <a:pPr marL="0" indent="0">
              <a:buNone/>
            </a:pPr>
            <a:endParaRPr lang="sr-Latn-R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400" dirty="0"/>
              <a:t> Upotreba operatora inkrementiranja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400" dirty="0"/>
              <a:t> Selektivni upiti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4215F-D235-4582-AC7A-8FD101CC7D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83" y="1976405"/>
            <a:ext cx="3650243" cy="276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C89314-59EF-4B8D-9E11-37A9A0F3C10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61" y="2252630"/>
            <a:ext cx="6275686" cy="460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F145B-753A-4B3E-9F0D-966C8F18D8E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00" y="3119771"/>
            <a:ext cx="5797852" cy="16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480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</TotalTime>
  <Words>615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Courier New</vt:lpstr>
      <vt:lpstr>Retrospect</vt:lpstr>
      <vt:lpstr>Optimizacija upita kod MongoDB baze podataka</vt:lpstr>
      <vt:lpstr>Šta predstavlja optimizacija upita?</vt:lpstr>
      <vt:lpstr>MongoDB</vt:lpstr>
      <vt:lpstr>MongoDB – upiti i indeksi</vt:lpstr>
      <vt:lpstr>MongoDB - generisanje i keširanje planova</vt:lpstr>
      <vt:lpstr>MongoDB - generisanje i keširanje planova</vt:lpstr>
      <vt:lpstr>MongoDB - optimizacija</vt:lpstr>
      <vt:lpstr>MongoDB - optimizacija</vt:lpstr>
      <vt:lpstr>MongoDB - optimizacija</vt:lpstr>
      <vt:lpstr>MongoDB – pregled performansi</vt:lpstr>
      <vt:lpstr>MongoDB – deo dokumenta system.profile kolekcije</vt:lpstr>
      <vt:lpstr>MongoDB – analiza performansi preko explain</vt:lpstr>
      <vt:lpstr>MongoDB – analiza performansi preko explain</vt:lpstr>
      <vt:lpstr>MongoDB – analiza performansi preko explain</vt:lpstr>
      <vt:lpstr>MongoDB – analiza performansi preko explain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</dc:creator>
  <cp:lastModifiedBy>Masa</cp:lastModifiedBy>
  <cp:revision>87</cp:revision>
  <dcterms:created xsi:type="dcterms:W3CDTF">2020-03-25T21:51:36Z</dcterms:created>
  <dcterms:modified xsi:type="dcterms:W3CDTF">2020-04-22T21:04:58Z</dcterms:modified>
</cp:coreProperties>
</file>