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6" r:id="rId4"/>
    <p:sldId id="288" r:id="rId5"/>
    <p:sldId id="273" r:id="rId6"/>
    <p:sldId id="287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3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4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4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77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5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2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1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9F589D-62E3-49B6-9E64-263AE4185C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3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589D-62E3-49B6-9E64-263AE4185C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4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9F589D-62E3-49B6-9E64-263AE4185C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E23E1D-8E06-409E-93C4-47FE0EC6B68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28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25FA-81EE-40C0-B2B4-016251988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8" y="758952"/>
            <a:ext cx="10058401" cy="3566160"/>
          </a:xfrm>
        </p:spPr>
        <p:txBody>
          <a:bodyPr>
            <a:normAutofit/>
          </a:bodyPr>
          <a:lstStyle/>
          <a:p>
            <a:r>
              <a:rPr lang="en-US" sz="6000" dirty="0" err="1"/>
              <a:t>Sigurnost</a:t>
            </a:r>
            <a:r>
              <a:rPr lang="en-US" sz="6000" dirty="0"/>
              <a:t> </a:t>
            </a:r>
            <a:r>
              <a:rPr lang="en-US" sz="6000" dirty="0" err="1"/>
              <a:t>baza</a:t>
            </a:r>
            <a:r>
              <a:rPr lang="en-US" sz="6000" dirty="0"/>
              <a:t> </a:t>
            </a:r>
            <a:r>
              <a:rPr lang="en-US" sz="6000" dirty="0" err="1"/>
              <a:t>podataka</a:t>
            </a:r>
            <a:br>
              <a:rPr lang="en-US" sz="6000" dirty="0"/>
            </a:br>
            <a:r>
              <a:rPr lang="en-US" sz="6000" dirty="0"/>
              <a:t>SQL Server</a:t>
            </a:r>
            <a:endParaRPr lang="sr-Latn-R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8DBEA-1C3E-4FC1-934B-7BAB3FB61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816" y="4850031"/>
            <a:ext cx="10058400" cy="1143000"/>
          </a:xfrm>
        </p:spPr>
        <p:txBody>
          <a:bodyPr>
            <a:normAutofit/>
          </a:bodyPr>
          <a:lstStyle/>
          <a:p>
            <a:r>
              <a:rPr lang="en-US" sz="1800" cap="none" dirty="0"/>
              <a:t>Mentor:					</a:t>
            </a:r>
            <a:r>
              <a:rPr lang="sr-Latn-RS" sz="1800" cap="none" dirty="0"/>
              <a:t>	S</a:t>
            </a:r>
            <a:r>
              <a:rPr lang="en-US" sz="1800" cap="none" dirty="0"/>
              <a:t>tudent:</a:t>
            </a:r>
          </a:p>
          <a:p>
            <a:r>
              <a:rPr lang="en-US" sz="1800" cap="none" dirty="0"/>
              <a:t>prof. </a:t>
            </a:r>
            <a:r>
              <a:rPr lang="en-US" sz="1800" cap="none" dirty="0" err="1"/>
              <a:t>dr</a:t>
            </a:r>
            <a:r>
              <a:rPr lang="en-US" sz="1800" cap="none" dirty="0"/>
              <a:t> </a:t>
            </a:r>
            <a:r>
              <a:rPr lang="sr-Latn-RS" sz="1800" cap="none" dirty="0"/>
              <a:t>Aleksandar Stanimirović			Marija Milošević 1045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93C9C-8079-415B-AC95-5ECD9DA74A11}"/>
              </a:ext>
            </a:extLst>
          </p:cNvPr>
          <p:cNvSpPr txBox="1"/>
          <p:nvPr/>
        </p:nvSpPr>
        <p:spPr>
          <a:xfrm>
            <a:off x="1097280" y="358842"/>
            <a:ext cx="4319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Sistemi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za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upravljanje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bazama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podataka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9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SQL Server – potencijalna rešenja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5416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r-Latn-R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400" dirty="0"/>
              <a:t> Autorizacija</a:t>
            </a:r>
            <a:r>
              <a:rPr lang="sr-Latn-RS" sz="2200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Dodela dozvola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Najčešće dozvole: ALTER, CONNECT, DELETE, EXECUTE, IMPERSONATE, INSERT, SELECT, TAKE OWNERSHIP, ...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Naredbe: GRANT, REVOKE, DENY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LUA pristup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Uloge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C0001-2715-4D38-9B45-8BC0CF787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8" y="519816"/>
            <a:ext cx="1217544" cy="1217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BA2F6-6883-418D-9CB2-553F2C8DA5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89308" y="1845734"/>
            <a:ext cx="5205412" cy="1382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76470-92BF-4AAB-BFC1-CA1CC0518E8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444" y="4876800"/>
            <a:ext cx="3981140" cy="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7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SQL Server – potencijalna rešenja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477955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r-Latn-R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400" dirty="0"/>
              <a:t> Enkripcija</a:t>
            </a:r>
            <a:r>
              <a:rPr lang="sr-Latn-RS" sz="2200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Sertifikati, simetrični i asimetrični ključevi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SSL (Secure Socket Layer)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TDE (Transport Data Encryption)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Backup enkripcija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C0001-2715-4D38-9B45-8BC0CF787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8" y="519816"/>
            <a:ext cx="1217544" cy="12175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D3F339-C3CC-40D5-9E67-5AFE3FB25AA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231" y="1845734"/>
            <a:ext cx="3893489" cy="413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9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SQL Server – potencijalna rešenja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477955" cy="4023360"/>
          </a:xfrm>
        </p:spPr>
        <p:txBody>
          <a:bodyPr>
            <a:normAutofit/>
          </a:bodyPr>
          <a:lstStyle/>
          <a:p>
            <a:endParaRPr lang="sr-Latn-RS" sz="2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Aktiviranje TDE-a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C0001-2715-4D38-9B45-8BC0CF787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8" y="519816"/>
            <a:ext cx="1217544" cy="1217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425446-BAE5-4CFB-8869-5B8D07A917B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45" y="2001448"/>
            <a:ext cx="6153675" cy="1127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ECF4E7-6EAA-4EBC-81D6-C1E7AA04E99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45" y="3236909"/>
            <a:ext cx="4532327" cy="1127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86BE44-630D-46AE-85B9-2E557A0CA65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45" y="4472370"/>
            <a:ext cx="28289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96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SQL Server – potencijalna rešenja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477955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sr-Latn-RS" sz="2400" dirty="0"/>
              <a:t> SQL Injection </a:t>
            </a:r>
            <a:r>
              <a:rPr lang="sr-Latn-RS" sz="2200" dirty="0"/>
              <a:t>- Proces funkcioniše tako što se preuranjeno okonča tekstualni string i na njega nadoveže nova komanda.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Dok god je SQL kod sintaksno ispravan, u programu se ne može detektovati da je on modifikovan.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Validacija korisničkog unosa testiranjem tipa, dužine, formata i opsega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Pažljiv pregled koda koji izvršava kreirane SQL komande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Forsirati ograničenja nad ulaznim podacima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Dinamički SQL: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Lažno predstavljanje (impersonation)  - EXECUTE 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000" dirty="0"/>
              <a:t> Potpisivanje uskladištenih procedura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C0001-2715-4D38-9B45-8BC0CF787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8" y="519816"/>
            <a:ext cx="1217544" cy="1217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C8695F-FB25-49CD-B9BF-5044FB5B8A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279" y="4519676"/>
            <a:ext cx="2890837" cy="83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91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SQL Server – dodatne mere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477955" cy="4023360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Pregledati na koji način su uloge dodeljene korisnicima na nivou baze i ograničiti njihovo dodeljivanje na najmanji neophodni skup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Fizički obezbediti server na kome se SQL Server nalazi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Definisati upotrebu firewall-a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Obrisati fajlove za podešavanje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Pokrenuti proces kojim bi se periodično pregledale uloge i grupna članstva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Ukloniti mrežne biblioteke koje se ne koriste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 Ne instalirati full-text pretragu osim ako aplikacija to ne iziskuje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Koristiti row-level bezbednost</a:t>
            </a:r>
          </a:p>
          <a:p>
            <a:pPr marL="0" indent="0">
              <a:buNone/>
            </a:pPr>
            <a:endParaRPr lang="sr-Latn-R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C0001-2715-4D38-9B45-8BC0CF787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8" y="519816"/>
            <a:ext cx="1217544" cy="121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35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SQL Server – dodatne mere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94178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r-Latn-R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 </a:t>
            </a:r>
            <a:r>
              <a:rPr lang="it-IT" sz="2200" dirty="0"/>
              <a:t>Pregledati sve lozinke ili makar proveriti postoje li null lozinke</a:t>
            </a:r>
            <a:endParaRPr lang="sr-Latn-RS" sz="2200" dirty="0"/>
          </a:p>
          <a:p>
            <a:pPr>
              <a:buFont typeface="Courier New" panose="02070309020205020404" pitchFamily="49" charset="0"/>
              <a:buChar char="o"/>
            </a:pPr>
            <a:endParaRPr lang="sr-Latn-R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</a:t>
            </a:r>
            <a:r>
              <a:rPr lang="sr-Latn-RS" dirty="0"/>
              <a:t>Ukloniti ili ograničiti pristup extended procedurama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</a:t>
            </a:r>
            <a:r>
              <a:rPr lang="sr-Latn-RS" dirty="0"/>
              <a:t>Ne instalirati korisnički kreirane extended procedure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dirty="0"/>
              <a:t>  Pratiti sve neuspešne pokušaje prijavljivanja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dirty="0"/>
              <a:t> Omogućiti reviziju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sr-Latn-R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C0001-2715-4D38-9B45-8BC0CF787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8" y="519816"/>
            <a:ext cx="1217544" cy="1217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0746D7-98F5-454D-906F-CEA30FFA24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743200"/>
            <a:ext cx="5115547" cy="397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7EB38C-9191-4AA9-AD0C-9728365E973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335" y="3435626"/>
            <a:ext cx="3503750" cy="12371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FF7123-CBAC-4B1E-ADDE-A1868AFA852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65" y="4781136"/>
            <a:ext cx="4086847" cy="105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6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4317E0-5FE5-42F3-9574-3A7B008445C5}"/>
              </a:ext>
            </a:extLst>
          </p:cNvPr>
          <p:cNvSpPr txBox="1"/>
          <p:nvPr/>
        </p:nvSpPr>
        <p:spPr>
          <a:xfrm>
            <a:off x="1656521" y="3013501"/>
            <a:ext cx="8878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6000" dirty="0">
                <a:solidFill>
                  <a:schemeClr val="accent2">
                    <a:lumMod val="75000"/>
                  </a:schemeClr>
                </a:solidFill>
              </a:rPr>
              <a:t>HVALA NA PAŽNJI!</a:t>
            </a:r>
            <a:endParaRPr 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88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912C-0764-4966-9A84-AD7126ED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predstavlja </a:t>
            </a:r>
            <a:r>
              <a:rPr lang="en-US" dirty="0" err="1"/>
              <a:t>sigurnost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sr-Latn-RS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D50FD-65A0-4978-A563-719BEE68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sr-Latn-R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en-US" sz="2200" dirty="0"/>
              <a:t>S</a:t>
            </a:r>
            <a:r>
              <a:rPr lang="sr-Latn-RS" sz="2200" dirty="0"/>
              <a:t>igurnost baz</a:t>
            </a:r>
            <a:r>
              <a:rPr lang="en-US" sz="2200" dirty="0"/>
              <a:t>a</a:t>
            </a:r>
            <a:r>
              <a:rPr lang="sr-Latn-RS" sz="2200" dirty="0"/>
              <a:t> podataka odnosi se na različite mere koje organizacije sprovode kako bi zaštitile svoje baze od internih i eksternih pretnji.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 </a:t>
            </a:r>
            <a:r>
              <a:rPr lang="sr-Latn-RS" sz="2200" dirty="0"/>
              <a:t>Zaštititi bazu od ugrožavanja: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sr-Latn-RS" sz="1800" dirty="0"/>
              <a:t> Tajnosti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sr-Latn-RS" sz="1800" dirty="0"/>
              <a:t> Integriteta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sr-Latn-RS" sz="1800" dirty="0"/>
              <a:t> Dostupnosti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336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912C-0764-4966-9A84-AD7126ED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Sigurnost baza – pretnje i izazovi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D50FD-65A0-4978-A563-719BEE68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sr-Latn-RS" sz="2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Hakeri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Socijalni inženjeri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Korisnici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Administratori baza i mreža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Internet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Defekti u softveru </a:t>
            </a:r>
          </a:p>
        </p:txBody>
      </p:sp>
    </p:spTree>
    <p:extLst>
      <p:ext uri="{BB962C8B-B14F-4D97-AF65-F5344CB8AC3E}">
        <p14:creationId xmlns:p14="http://schemas.microsoft.com/office/powerpoint/2010/main" val="50703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912C-0764-4966-9A84-AD7126ED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Sigurnost baza – najbolje prakse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D50FD-65A0-4978-A563-719BEE68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sr-Latn-RS" sz="2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Fizička bezbednost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Web aplikacije i firewall-ovi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Enkripcija baze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Upravljanje lozinkama i dozvolama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Izolovanje osetljivih baza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Upravljanje promenama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Revizija baze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Administrativna pravila, pravila detekcije, preventi</a:t>
            </a:r>
            <a:r>
              <a:rPr lang="en-US" sz="2200" dirty="0"/>
              <a:t>v</a:t>
            </a:r>
            <a:r>
              <a:rPr lang="sr-Latn-RS" sz="2200" dirty="0"/>
              <a:t>na pravila</a:t>
            </a:r>
          </a:p>
        </p:txBody>
      </p:sp>
    </p:spTree>
    <p:extLst>
      <p:ext uri="{BB962C8B-B14F-4D97-AF65-F5344CB8AC3E}">
        <p14:creationId xmlns:p14="http://schemas.microsoft.com/office/powerpoint/2010/main" val="266524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SQL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endParaRPr lang="sr-Latn-RS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Brza, bezbedna, skalabilna platforma za pristup podacima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TDS protokol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</a:t>
            </a:r>
            <a:r>
              <a:rPr lang="sr-Latn-RS" sz="2200" i="1" dirty="0"/>
              <a:t>Configuration Manager</a:t>
            </a:r>
            <a:endParaRPr lang="sr-Latn-R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i="1" dirty="0"/>
              <a:t> Management Studio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C0001-2715-4D38-9B45-8BC0CF787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8" y="519816"/>
            <a:ext cx="1217544" cy="121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0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SQL Server – najčešće pretnje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r-Latn-R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SQL Injection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</a:t>
            </a:r>
            <a:r>
              <a:rPr lang="sr-Latn-RS" sz="2200" i="1" dirty="0"/>
              <a:t>Elevation of Privilege </a:t>
            </a:r>
            <a:r>
              <a:rPr lang="sr-Latn-RS" sz="2200" dirty="0"/>
              <a:t>napad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Ispitivanje i obzervacija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Autentifikacija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Lozinke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C0001-2715-4D38-9B45-8BC0CF787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8" y="519816"/>
            <a:ext cx="1217544" cy="121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3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SQL Server – potencijalna rešenja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r-Latn-R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Bezbednosne opcije ne garantuju sigurnost baze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Zahteve koji se tiču sigurnosti treba razmatrati pre dizajniranja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C0001-2715-4D38-9B45-8BC0CF787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8" y="519816"/>
            <a:ext cx="1217544" cy="1217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76318D-E2AD-4E7B-AE78-B39091CB44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87" y="3326296"/>
            <a:ext cx="5536483" cy="2920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096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SQL Server – potencijalna rešenja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r-Latn-R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400" dirty="0"/>
              <a:t> Autentifikacija:</a:t>
            </a:r>
          </a:p>
          <a:p>
            <a:pPr>
              <a:buFont typeface="Courier New" panose="02070309020205020404" pitchFamily="49" charset="0"/>
              <a:buChar char="o"/>
            </a:pPr>
            <a:endParaRPr lang="sr-Latn-RS" sz="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Windows režim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/>
              <a:t> Kombinovani režim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sr-Latn-RS" sz="2200" dirty="0"/>
          </a:p>
          <a:p>
            <a:pPr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C0001-2715-4D38-9B45-8BC0CF787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8" y="519816"/>
            <a:ext cx="1217544" cy="1217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08B144-9DDE-4B95-8965-265848D129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069" y="2180645"/>
            <a:ext cx="6782463" cy="335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4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DF4A-5101-41E7-8A40-05D7B36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SQL Server – potencijalna rešenja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73-8931-40CB-B344-4BEC811D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822" y="1892385"/>
            <a:ext cx="4998720" cy="4023360"/>
          </a:xfrm>
        </p:spPr>
        <p:txBody>
          <a:bodyPr/>
          <a:lstStyle/>
          <a:p>
            <a:pPr marL="0" indent="0">
              <a:buNone/>
            </a:pPr>
            <a:endParaRPr lang="sr-Latn-R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200" dirty="0"/>
              <a:t> Login – nalog definisan na nivou servera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C0001-2715-4D38-9B45-8BC0CF787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8" y="519816"/>
            <a:ext cx="1217544" cy="1217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AE2EC-4E5A-485A-A406-1110C5234DE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542" y="1892385"/>
            <a:ext cx="6113919" cy="2845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7A206-63D8-49D4-B368-6F3204D9F4B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03" y="3451364"/>
            <a:ext cx="4998720" cy="7214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FFC6D8-C13D-4146-BB66-22CB4D9E87A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03" y="4327804"/>
            <a:ext cx="2844884" cy="97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501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419</TotalTime>
  <Words>530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Courier New</vt:lpstr>
      <vt:lpstr>Retrospect</vt:lpstr>
      <vt:lpstr>Sigurnost baza podataka SQL Server</vt:lpstr>
      <vt:lpstr>Šta predstavlja sigurnost baza podataka?</vt:lpstr>
      <vt:lpstr>Sigurnost baza – pretnje i izazovi</vt:lpstr>
      <vt:lpstr>Sigurnost baza – najbolje prakse</vt:lpstr>
      <vt:lpstr>SQL Server</vt:lpstr>
      <vt:lpstr>SQL Server – najčešće pretnje</vt:lpstr>
      <vt:lpstr>SQL Server – potencijalna rešenja</vt:lpstr>
      <vt:lpstr>SQL Server – potencijalna rešenja</vt:lpstr>
      <vt:lpstr>SQL Server – potencijalna rešenja</vt:lpstr>
      <vt:lpstr>SQL Server – potencijalna rešenja</vt:lpstr>
      <vt:lpstr>SQL Server – potencijalna rešenja</vt:lpstr>
      <vt:lpstr>SQL Server – potencijalna rešenja</vt:lpstr>
      <vt:lpstr>SQL Server – potencijalna rešenja</vt:lpstr>
      <vt:lpstr>SQL Server – dodatne mere</vt:lpstr>
      <vt:lpstr>SQL Server – dodatne mere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Masa</dc:creator>
  <cp:lastModifiedBy>Masa</cp:lastModifiedBy>
  <cp:revision>140</cp:revision>
  <dcterms:created xsi:type="dcterms:W3CDTF">2020-03-25T21:51:36Z</dcterms:created>
  <dcterms:modified xsi:type="dcterms:W3CDTF">2020-05-21T09:04:59Z</dcterms:modified>
</cp:coreProperties>
</file>