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88" r:id="rId5"/>
    <p:sldId id="273" r:id="rId6"/>
    <p:sldId id="287" r:id="rId7"/>
    <p:sldId id="289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7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2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9F589D-62E3-49B6-9E64-263AE4185C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2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b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25FA-81EE-40C0-B2B4-016251988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8" y="758952"/>
            <a:ext cx="10058401" cy="3566160"/>
          </a:xfrm>
        </p:spPr>
        <p:txBody>
          <a:bodyPr>
            <a:normAutofit/>
          </a:bodyPr>
          <a:lstStyle/>
          <a:p>
            <a:r>
              <a:rPr lang="sr-Latn-RS" sz="6000" dirty="0"/>
              <a:t>Steganografija slika – sakrivanje podataka metodom diskretne kosinusne transformacije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8DBEA-1C3E-4FC1-934B-7BAB3FB61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816" y="4850031"/>
            <a:ext cx="10058400" cy="1143000"/>
          </a:xfrm>
        </p:spPr>
        <p:txBody>
          <a:bodyPr>
            <a:normAutofit/>
          </a:bodyPr>
          <a:lstStyle/>
          <a:p>
            <a:r>
              <a:rPr lang="en-US" sz="1800" cap="none" dirty="0"/>
              <a:t>Mentor:					</a:t>
            </a:r>
            <a:r>
              <a:rPr lang="sr-Latn-RS" sz="1800" cap="none" dirty="0"/>
              <a:t>	S</a:t>
            </a:r>
            <a:r>
              <a:rPr lang="en-US" sz="1800" cap="none" dirty="0"/>
              <a:t>tudent:</a:t>
            </a:r>
          </a:p>
          <a:p>
            <a:r>
              <a:rPr lang="en-US" sz="1800" cap="none" dirty="0"/>
              <a:t>prof. </a:t>
            </a:r>
            <a:r>
              <a:rPr lang="en-US" sz="1800" cap="none" dirty="0" err="1"/>
              <a:t>dr</a:t>
            </a:r>
            <a:r>
              <a:rPr lang="en-US" sz="1800" cap="none" dirty="0"/>
              <a:t> </a:t>
            </a:r>
            <a:r>
              <a:rPr lang="en-US" sz="1800" cap="none" dirty="0" err="1"/>
              <a:t>Bratislav</a:t>
            </a:r>
            <a:r>
              <a:rPr lang="en-US" sz="1800" cap="none" dirty="0"/>
              <a:t> </a:t>
            </a:r>
            <a:r>
              <a:rPr lang="en-US" sz="1800" cap="none" dirty="0" err="1"/>
              <a:t>Predi</a:t>
            </a:r>
            <a:r>
              <a:rPr lang="sr-Latn-RS" sz="1800" cap="none" dirty="0"/>
              <a:t>ć</a:t>
            </a:r>
            <a:r>
              <a:rPr lang="en-US" sz="1800" cap="none" dirty="0"/>
              <a:t>                   </a:t>
            </a:r>
            <a:r>
              <a:rPr lang="sr-Latn-RS" sz="1800" cap="none" dirty="0"/>
              <a:t>			Marija Milošević 1045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93C9C-8079-415B-AC95-5ECD9DA74A11}"/>
              </a:ext>
            </a:extLst>
          </p:cNvPr>
          <p:cNvSpPr txBox="1"/>
          <p:nvPr/>
        </p:nvSpPr>
        <p:spPr>
          <a:xfrm>
            <a:off x="1097280" y="358842"/>
            <a:ext cx="249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>
                <a:solidFill>
                  <a:schemeClr val="bg1">
                    <a:lumMod val="50000"/>
                  </a:schemeClr>
                </a:solidFill>
              </a:rPr>
              <a:t>Digitalna forenzika</a:t>
            </a:r>
          </a:p>
        </p:txBody>
      </p:sp>
    </p:spTree>
    <p:extLst>
      <p:ext uri="{BB962C8B-B14F-4D97-AF65-F5344CB8AC3E}">
        <p14:creationId xmlns:p14="http://schemas.microsoft.com/office/powerpoint/2010/main" val="33329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Tehnike steganografije slika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99937" cy="4023360"/>
          </a:xfrm>
        </p:spPr>
        <p:txBody>
          <a:bodyPr/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Naivne tehnike – nadovezivanje txt</a:t>
            </a:r>
            <a:r>
              <a:rPr lang="sr-Latn-RS" sz="2200" i="1" dirty="0"/>
              <a:t> </a:t>
            </a:r>
            <a:r>
              <a:rPr lang="sr-Latn-RS" sz="2200" dirty="0"/>
              <a:t>fajla nakon EOF slike, sakrivanje u dodatne informacije slike (digitalni aparati)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Spacijalni domen – LSB, histogrami, ...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Frekventni domen – DCT, DFT, DWT, IWT, FFT, ...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Adaptivna steganografija</a:t>
            </a:r>
            <a:endParaRPr lang="en-US" sz="2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A579EC-3988-44BC-BBBB-99D2AF040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11145"/>
              </p:ext>
            </p:extLst>
          </p:nvPr>
        </p:nvGraphicFramePr>
        <p:xfrm>
          <a:off x="6096000" y="2409995"/>
          <a:ext cx="5966460" cy="3459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1343117372"/>
                    </a:ext>
                  </a:extLst>
                </a:gridCol>
                <a:gridCol w="2019990">
                  <a:extLst>
                    <a:ext uri="{9D8B030D-6E8A-4147-A177-3AD203B41FA5}">
                      <a16:colId xmlns:a16="http://schemas.microsoft.com/office/drawing/2014/main" val="2840553638"/>
                    </a:ext>
                  </a:extLst>
                </a:gridCol>
                <a:gridCol w="2520895">
                  <a:extLst>
                    <a:ext uri="{9D8B030D-6E8A-4147-A177-3AD203B41FA5}">
                      <a16:colId xmlns:a16="http://schemas.microsoft.com/office/drawing/2014/main" val="3045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sr-Latn-RS" sz="12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sr-Latn-RS" sz="1200">
                          <a:effectLst/>
                        </a:rPr>
                        <a:t>Prednosti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sr-Latn-RS" sz="1200">
                          <a:effectLst/>
                        </a:rPr>
                        <a:t>Mane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58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sr-Latn-RS" sz="1200">
                          <a:effectLst/>
                        </a:rPr>
                        <a:t>Spacijalni domen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200" dirty="0">
                          <a:effectLst/>
                        </a:rPr>
                        <a:t>Visok kapacitet ugradnje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200" dirty="0">
                          <a:effectLst/>
                        </a:rPr>
                        <a:t>Jednostavni sistemi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200" dirty="0">
                          <a:effectLst/>
                        </a:rPr>
                        <a:t>Održavanje oštrine slike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200">
                          <a:effectLst/>
                        </a:rPr>
                        <a:t>Uglavnom zavisi od formata slike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200">
                          <a:effectLst/>
                        </a:rPr>
                        <a:t>Ugrađene informacije se lako mogu detektovati statističkom analizom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200">
                          <a:effectLst/>
                        </a:rPr>
                        <a:t>Loša robusnost na lossy kompresiju i šum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200">
                          <a:effectLst/>
                        </a:rPr>
                        <a:t>Loša robusnost za kropovanje ili rotiranje slike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01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sr-Latn-RS" sz="1200">
                          <a:effectLst/>
                        </a:rPr>
                        <a:t>Frekventni domen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200" dirty="0">
                          <a:effectLst/>
                        </a:rPr>
                        <a:t>Tipično nezavisni od formata slike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200" dirty="0">
                          <a:effectLst/>
                        </a:rPr>
                        <a:t>Nema„vizuelnih napada“</a:t>
                      </a:r>
                      <a:endParaRPr lang="en-US" sz="1100" dirty="0">
                        <a:effectLst/>
                      </a:endParaRPr>
                    </a:p>
                    <a:p>
                      <a:pPr marL="162560" marR="0" indent="-1714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sr-Latn-R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200" dirty="0">
                          <a:effectLst/>
                        </a:rPr>
                        <a:t>Više računanja, kompleksniji sistemi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200" dirty="0">
                          <a:effectLst/>
                        </a:rPr>
                        <a:t>Loša robusnost za statističke analize drugog reda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25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30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LSB </a:t>
            </a:r>
            <a:r>
              <a:rPr lang="sr-Latn-RS" i="1" dirty="0"/>
              <a:t>(Least Significant Bit)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Poruka se krije u najmanje značajnim bitovima slike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Uopšteno, veći kapacitet od ostalih metoda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LSB zamena i LSBM (LSB mečing)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Prednost: direktna ugradnja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Mana: osetljivost na filtere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200" dirty="0"/>
              <a:t>Problemi: ugradnja bez enkripcije, vizuelna distorzija, loš za real-time upotrebu</a:t>
            </a:r>
            <a:endParaRPr lang="sr-Latn-RS" sz="2200" i="1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554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DCT </a:t>
            </a:r>
            <a:r>
              <a:rPr lang="sr-Latn-RS" i="1" dirty="0"/>
              <a:t>(Discrete Cosine Transform)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Opšta ortogonalna transformacija za digitalnu obradu slika i signala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Prednosti: visok nivo kompresije, mali procenat greške, sposobnost dobre integracije informacija.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</a:t>
            </a:r>
            <a:r>
              <a:rPr lang="sr-Latn-RS" sz="2200" dirty="0"/>
              <a:t>DCT dozvoljava da se slika podeli na različite frekventne opsege – više, srednje i niske – tako omogućavajući odabir opsega u koji će se informacije uneti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Upotreba u JPEG kompresiji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0DC9E-138A-4F8E-A825-094699B198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00" y="4320208"/>
            <a:ext cx="6405466" cy="19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DFT, DWT, IWT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DFT – sličan DCT-u, uz upotrebu Furijeove transformacije: kompleksnija računanja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DWT, IWT – Koriste </a:t>
            </a:r>
            <a:r>
              <a:rPr lang="sr-Latn-RS" i="1" dirty="0"/>
              <a:t>wavelet </a:t>
            </a:r>
            <a:r>
              <a:rPr lang="sr-Latn-RS" dirty="0"/>
              <a:t>transformacije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Relativno nove tehnike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Nisu </a:t>
            </a:r>
            <a:r>
              <a:rPr lang="sr-Latn-RS" sz="2200" i="1" dirty="0"/>
              <a:t>full-frame </a:t>
            </a:r>
            <a:r>
              <a:rPr lang="sr-Latn-RS" sz="2200" dirty="0"/>
              <a:t>transformacije – lokalnost frekvencija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IWT daje precizniju dekompresiju originalnih podataka jer su i ulazni i izlazni podaci integeri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1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Postojeći softver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LSB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S-Tools – LSB nad sve 3 boje piksela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Hide and Seek – menjanje palete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DCT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Jsteg – LSB nad DCT koeficijentima koji nisu -1, 0 ili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OutGuess – ugradnja + korekcija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F5  - kodiranje/ugrađivanje matrice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12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JPEG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Metod lossy kompresije za digitalne fotografije, najčešće korišćen standard u svetu, koji ostaje najpopularniji i nakon kreiranja JPEG2000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JPEG kodiranje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Promena modela boja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Downsampling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Podela na 8*8 blokove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DCT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Kvantizacija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Zig-zag transformacija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Hafmanovo kodiranje</a:t>
            </a:r>
            <a:endParaRPr lang="sr-Latn-R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6612A5-8014-4820-9E36-2F50EB817ED8}"/>
              </a:ext>
            </a:extLst>
          </p:cNvPr>
          <p:cNvSpPr txBox="1">
            <a:spLocks/>
          </p:cNvSpPr>
          <p:nvPr/>
        </p:nvSpPr>
        <p:spPr>
          <a:xfrm>
            <a:off x="6402126" y="2455272"/>
            <a:ext cx="469259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JPEG dekodiranje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Hafmanovo dekodiranje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Vraćanje iz zig-zag formata u 8*8 blokove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Dekvantizacija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Inverzni DCT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Vraćanje blokova u matrice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Upsampling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Vraćanje na prvobitni model boja</a:t>
            </a:r>
          </a:p>
        </p:txBody>
      </p:sp>
    </p:spTree>
    <p:extLst>
      <p:ext uri="{BB962C8B-B14F-4D97-AF65-F5344CB8AC3E}">
        <p14:creationId xmlns:p14="http://schemas.microsoft.com/office/powerpoint/2010/main" val="198964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JPEG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DAD73-8931-40CB-B344-4BEC811DD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r-Latn-RS" sz="2200" dirty="0"/>
                  <a:t>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sr-Latn-RS" sz="2200" dirty="0"/>
                  <a:t> Konvertovanje iz RGB-a u YCbCr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/>
                        </m:ctrlPr>
                      </m:sSupPr>
                      <m:e>
                        <m:r>
                          <a:rPr lang="sr-Latn-RS" sz="18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</m:t>
                        </m:r>
                        <m:r>
                          <a:rPr lang="sr-Latn-RS" sz="1800" i="1"/>
                          <m:t>𝑌</m:t>
                        </m:r>
                      </m:e>
                      <m:sup>
                        <m:r>
                          <a:rPr lang="sr-Latn-RS" sz="1800" i="1"/>
                          <m:t>′</m:t>
                        </m:r>
                      </m:sup>
                    </m:sSup>
                    <m:r>
                      <a:rPr lang="sr-Latn-RS" sz="1800" i="1"/>
                      <m:t>=0.299∗</m:t>
                    </m:r>
                    <m:r>
                      <a:rPr lang="sr-Latn-RS" sz="1800" i="1"/>
                      <m:t>𝑅</m:t>
                    </m:r>
                    <m:r>
                      <a:rPr lang="sr-Latn-RS" sz="1800" i="1"/>
                      <m:t>+0.587∗</m:t>
                    </m:r>
                    <m:r>
                      <a:rPr lang="sr-Latn-RS" sz="1800" i="1"/>
                      <m:t>𝐺</m:t>
                    </m:r>
                    <m:r>
                      <a:rPr lang="sr-Latn-RS" sz="1800" i="1"/>
                      <m:t>+0.114∗</m:t>
                    </m:r>
                    <m:r>
                      <a:rPr lang="sr-Latn-RS" sz="1800" i="1"/>
                      <m:t>𝐵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sr-Latn-RS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</m:t>
                    </m:r>
                    <m:r>
                      <a:rPr lang="sr-Latn-RS" sz="1800" i="1"/>
                      <m:t>𝐶𝑏</m:t>
                    </m:r>
                    <m:r>
                      <a:rPr lang="sr-Latn-RS" sz="1800" i="1"/>
                      <m:t>=128−</m:t>
                    </m:r>
                    <m:d>
                      <m:dPr>
                        <m:ctrlPr>
                          <a:rPr lang="en-US" sz="1800" i="1"/>
                        </m:ctrlPr>
                      </m:dPr>
                      <m:e>
                        <m:r>
                          <a:rPr lang="sr-Latn-RS" sz="1800" i="1"/>
                          <m:t>0.168736∗</m:t>
                        </m:r>
                        <m:r>
                          <a:rPr lang="sr-Latn-RS" sz="1800" i="1"/>
                          <m:t>𝑅</m:t>
                        </m:r>
                      </m:e>
                    </m:d>
                    <m:r>
                      <a:rPr lang="sr-Latn-RS" sz="1800" i="1"/>
                      <m:t>−(0.331264∗</m:t>
                    </m:r>
                    <m:r>
                      <a:rPr lang="sr-Latn-RS" sz="1800" i="1"/>
                      <m:t>𝐺</m:t>
                    </m:r>
                    <m:r>
                      <a:rPr lang="sr-Latn-RS" sz="1800" i="1"/>
                      <m:t>)+(0.5∗</m:t>
                    </m:r>
                    <m:r>
                      <a:rPr lang="sr-Latn-RS" sz="1800" i="1"/>
                      <m:t>𝐵</m:t>
                    </m:r>
                    <m:r>
                      <a:rPr lang="sr-Latn-RS" sz="1800" i="1"/>
                      <m:t>)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sr-Latn-RS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</m:t>
                    </m:r>
                    <m:r>
                      <a:rPr lang="sr-Latn-RS" sz="1800" i="1"/>
                      <m:t>𝐶𝑟</m:t>
                    </m:r>
                    <m:r>
                      <a:rPr lang="sr-Latn-RS" sz="1800" i="1"/>
                      <m:t>=128+</m:t>
                    </m:r>
                    <m:d>
                      <m:dPr>
                        <m:ctrlPr>
                          <a:rPr lang="en-US" sz="1800" i="1"/>
                        </m:ctrlPr>
                      </m:dPr>
                      <m:e>
                        <m:r>
                          <a:rPr lang="sr-Latn-RS" sz="1800" i="1"/>
                          <m:t>0.5∗</m:t>
                        </m:r>
                        <m:r>
                          <a:rPr lang="sr-Latn-RS" sz="1800" i="1"/>
                          <m:t>𝑅</m:t>
                        </m:r>
                      </m:e>
                    </m:d>
                    <m:r>
                      <a:rPr lang="sr-Latn-RS" sz="1800" i="1"/>
                      <m:t>−</m:t>
                    </m:r>
                    <m:d>
                      <m:dPr>
                        <m:ctrlPr>
                          <a:rPr lang="en-US" sz="1800" i="1"/>
                        </m:ctrlPr>
                      </m:dPr>
                      <m:e>
                        <m:r>
                          <a:rPr lang="sr-Latn-RS" sz="1800" i="1"/>
                          <m:t>0.418688∗</m:t>
                        </m:r>
                        <m:r>
                          <a:rPr lang="sr-Latn-RS" sz="1800" i="1"/>
                          <m:t>𝐺</m:t>
                        </m:r>
                      </m:e>
                    </m:d>
                    <m:r>
                      <a:rPr lang="sr-Latn-RS" sz="1800" i="1"/>
                      <m:t>−(0.081312∗</m:t>
                    </m:r>
                    <m:r>
                      <a:rPr lang="sr-Latn-RS" sz="1800" i="1"/>
                      <m:t>𝐵</m:t>
                    </m:r>
                    <m:r>
                      <a:rPr lang="sr-Latn-RS" sz="1800" i="1"/>
                      <m:t>)</m:t>
                    </m:r>
                  </m:oMath>
                </a14:m>
                <a:endParaRPr lang="sr-Latn-RS" sz="22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sr-Latn-RS" dirty="0"/>
                  <a:t> </a:t>
                </a:r>
                <a:r>
                  <a:rPr lang="sr-Latn-RS" sz="2200" dirty="0"/>
                  <a:t>Downsampling – smanjenje Cb i Cr kanala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r-Latn-RS" dirty="0"/>
                  <a:t> 4:4:4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r-Latn-RS" dirty="0"/>
                  <a:t> 4:2:2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r-Latn-RS" dirty="0"/>
                  <a:t> 4:2:0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sr-Latn-RS" sz="2200" dirty="0"/>
                  <a:t> Deljenje na 8*8 blokove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DAD73-8931-40CB-B344-4BEC811DD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80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JPEG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sr-Latn-RS" sz="2400" dirty="0"/>
              <a:t>DCT</a:t>
            </a:r>
            <a:endParaRPr lang="sr-Latn-R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Prelaz iz opsega </a:t>
            </a:r>
            <a:r>
              <a:rPr lang="en-US" sz="2000" dirty="0"/>
              <a:t>[0, 255] u [-128, 127]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sr-Latn-RS" sz="2000" dirty="0"/>
          </a:p>
          <a:p>
            <a:endParaRPr lang="sr-Latn-R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7FF0F-0552-4A89-A03C-2431D3917F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81" y="3102354"/>
            <a:ext cx="5452237" cy="653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4143E-65CE-43FD-A342-B2F009E987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31" y="3901754"/>
            <a:ext cx="5145469" cy="19673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1AF398-C265-4C14-9341-09A21BBBDC12}"/>
              </a:ext>
            </a:extLst>
          </p:cNvPr>
          <p:cNvSpPr txBox="1">
            <a:spLocks/>
          </p:cNvSpPr>
          <p:nvPr/>
        </p:nvSpPr>
        <p:spPr>
          <a:xfrm>
            <a:off x="6249383" y="4023438"/>
            <a:ext cx="5145469" cy="3046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DC</a:t>
            </a:r>
            <a:r>
              <a:rPr lang="en-US" sz="2200" dirty="0"/>
              <a:t> </a:t>
            </a:r>
            <a:r>
              <a:rPr lang="sr-Latn-RS" sz="2200" dirty="0"/>
              <a:t>koeficijent  - gornji levi ugao – definiše osnovnu nijansu za ceo blok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63 AC koeficijenata</a:t>
            </a:r>
            <a:endParaRPr lang="sr-Latn-RS" sz="2000" dirty="0"/>
          </a:p>
          <a:p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1632492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JPEG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Kvantizacija – jedina operacija s gubicima u procesu</a:t>
            </a:r>
            <a:endParaRPr lang="sr-Latn-RS" sz="2000" dirty="0"/>
          </a:p>
          <a:p>
            <a:endParaRPr lang="sr-Latn-R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1A0D9-1797-4BEC-ACC1-5247B10D98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51938"/>
            <a:ext cx="3181350" cy="17379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DB7158-F3C8-4A6A-94D3-CEDE817258EA}"/>
              </a:ext>
            </a:extLst>
          </p:cNvPr>
          <p:cNvSpPr txBox="1">
            <a:spLocks/>
          </p:cNvSpPr>
          <p:nvPr/>
        </p:nvSpPr>
        <p:spPr>
          <a:xfrm>
            <a:off x="1036321" y="4294950"/>
            <a:ext cx="447737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sr-Latn-RS" dirty="0"/>
              <a:t>Tipična matrica kvantizacije za Y kanal koja se koristi u JPEG kodiranju – kvalitet od 50%</a:t>
            </a:r>
            <a:endParaRPr lang="sr-Latn-RS" sz="1800" dirty="0"/>
          </a:p>
          <a:p>
            <a:endParaRPr lang="sr-Latn-R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2371EE9-5047-4B64-A57A-DEFDE1E3E5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8253" y="2876504"/>
                <a:ext cx="6270237" cy="106769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sr-Latn-RS" sz="2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sr-Latn-RS" i="1"/>
                            <m:t>𝐵</m:t>
                          </m:r>
                        </m:e>
                        <m:sub>
                          <m:r>
                            <a:rPr lang="sr-Latn-RS" i="1"/>
                            <m:t>𝑗</m:t>
                          </m:r>
                          <m:r>
                            <a:rPr lang="sr-Latn-RS" i="1"/>
                            <m:t>,</m:t>
                          </m:r>
                          <m:r>
                            <a:rPr lang="sr-Latn-RS" i="1"/>
                            <m:t>𝑘</m:t>
                          </m:r>
                        </m:sub>
                      </m:sSub>
                      <m:r>
                        <a:rPr lang="sr-Latn-RS" i="1"/>
                        <m:t>=</m:t>
                      </m:r>
                      <m:r>
                        <a:rPr lang="sr-Latn-RS" i="1"/>
                        <m:t>𝑟𝑜𝑢𝑛𝑑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sr-Latn-RS" i="1"/>
                                    <m:t>𝐺</m:t>
                                  </m:r>
                                </m:e>
                                <m:sub>
                                  <m:r>
                                    <a:rPr lang="sr-Latn-RS" i="1"/>
                                    <m:t>𝑗</m:t>
                                  </m:r>
                                  <m:r>
                                    <a:rPr lang="sr-Latn-RS" i="1"/>
                                    <m:t>,</m:t>
                                  </m:r>
                                  <m:r>
                                    <a:rPr lang="sr-Latn-RS" i="1"/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sr-Latn-RS" i="1"/>
                                    <m:t>𝑄</m:t>
                                  </m:r>
                                </m:e>
                                <m:sub>
                                  <m:r>
                                    <a:rPr lang="sr-Latn-RS" i="1"/>
                                    <m:t>𝑗</m:t>
                                  </m:r>
                                  <m:r>
                                    <a:rPr lang="sr-Latn-RS" i="1"/>
                                    <m:t>,</m:t>
                                  </m:r>
                                  <m:r>
                                    <a:rPr lang="sr-Latn-RS" i="1"/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sr-Latn-RS" i="1"/>
                        <m:t>, </m:t>
                      </m:r>
                      <m:r>
                        <a:rPr lang="sr-Latn-RS" i="1"/>
                        <m:t>𝑧𝑎</m:t>
                      </m:r>
                      <m:r>
                        <a:rPr lang="sr-Latn-RS" i="1"/>
                        <m:t> </m:t>
                      </m:r>
                      <m:r>
                        <a:rPr lang="sr-Latn-RS" i="1"/>
                        <m:t>𝑗</m:t>
                      </m:r>
                      <m:r>
                        <a:rPr lang="sr-Latn-RS" i="1"/>
                        <m:t>=0,1,2,..7 ;</m:t>
                      </m:r>
                      <m:r>
                        <a:rPr lang="sr-Latn-RS" i="1"/>
                        <m:t>𝑘</m:t>
                      </m:r>
                      <m:r>
                        <a:rPr lang="sr-Latn-RS" i="1"/>
                        <m:t>=0,1,2,..7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sr-Latn-RS" dirty="0"/>
              </a:p>
              <a:p>
                <a:endParaRPr lang="sr-Latn-RS" sz="22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2371EE9-5047-4B64-A57A-DEFDE1E3E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53" y="2876504"/>
                <a:ext cx="6270237" cy="1067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3A832A9-D1B4-47ED-A9E5-15D3FAAA8E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97" y="3944203"/>
            <a:ext cx="3333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0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JPEG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Zig-zag transformacija</a:t>
            </a:r>
          </a:p>
          <a:p>
            <a:pPr>
              <a:buFont typeface="Courier New" panose="02070309020205020404" pitchFamily="49" charset="0"/>
              <a:buChar char="o"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RLE kodiranje </a:t>
            </a:r>
            <a:r>
              <a:rPr lang="sr-Latn-RS" sz="2200" i="1" dirty="0"/>
              <a:t>(Run Length Encoding) 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Hafmanov algoritam generiše najefikasnije binarno kodno stablo za datu distribuciju pojavljivanja. Najčešći slučajevi se predstavljaju kraćim kodnim rečima. Generisani kodovi su prefiksni kodovi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33078-27E1-4580-B4CB-8FE0726C3B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868" y="2093914"/>
            <a:ext cx="1530833" cy="13743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1F4516-A2D1-4323-90A9-8335FF22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56786"/>
              </p:ext>
            </p:extLst>
          </p:nvPr>
        </p:nvGraphicFramePr>
        <p:xfrm>
          <a:off x="5884731" y="3716427"/>
          <a:ext cx="3899108" cy="932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554">
                  <a:extLst>
                    <a:ext uri="{9D8B030D-6E8A-4147-A177-3AD203B41FA5}">
                      <a16:colId xmlns:a16="http://schemas.microsoft.com/office/drawing/2014/main" val="3752909628"/>
                    </a:ext>
                  </a:extLst>
                </a:gridCol>
                <a:gridCol w="1949554">
                  <a:extLst>
                    <a:ext uri="{9D8B030D-6E8A-4147-A177-3AD203B41FA5}">
                      <a16:colId xmlns:a16="http://schemas.microsoft.com/office/drawing/2014/main" val="2541084778"/>
                    </a:ext>
                  </a:extLst>
                </a:gridCol>
              </a:tblGrid>
              <a:tr h="466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sr-Latn-RS" sz="1200" dirty="0">
                          <a:effectLst/>
                        </a:rPr>
                        <a:t>Symbol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sr-Latn-RS" sz="1200" dirty="0">
                          <a:effectLst/>
                        </a:rPr>
                        <a:t>Symbol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196108489"/>
                  </a:ext>
                </a:extLst>
              </a:tr>
              <a:tr h="466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sr-Latn-RS" sz="1200" b="0">
                          <a:solidFill>
                            <a:schemeClr val="tx1"/>
                          </a:solidFill>
                          <a:effectLst/>
                        </a:rPr>
                        <a:t>(RUNLENGTH, SIZE)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sr-Latn-RS" sz="1200" b="0" dirty="0">
                          <a:solidFill>
                            <a:schemeClr val="tx1"/>
                          </a:solidFill>
                          <a:effectLst/>
                        </a:rPr>
                        <a:t>(AMPLITUDE)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91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7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12C-0764-4966-9A84-AD7126ED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steganografija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50FD-65A0-4978-A563-719BEE6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200" dirty="0"/>
              <a:t>T</a:t>
            </a:r>
            <a:r>
              <a:rPr lang="sr-Latn-RS" sz="2200" dirty="0"/>
              <a:t>ehnika skrivanja tajnih podataka unutar običnih, dostupnih fajlova ili poruka, kako bi se izbegla njihova detekcija</a:t>
            </a: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Prva </a:t>
            </a:r>
            <a:r>
              <a:rPr lang="en-US" sz="2200" dirty="0" err="1"/>
              <a:t>upotreba</a:t>
            </a:r>
            <a:r>
              <a:rPr lang="en-US" sz="2200" dirty="0"/>
              <a:t> </a:t>
            </a:r>
            <a:r>
              <a:rPr lang="en-US" sz="2200" dirty="0" err="1"/>
              <a:t>termina</a:t>
            </a:r>
            <a:r>
              <a:rPr lang="en-US" sz="2200" dirty="0"/>
              <a:t> – 1499. </a:t>
            </a:r>
            <a:r>
              <a:rPr lang="en-US" sz="2200" dirty="0" err="1"/>
              <a:t>godine</a:t>
            </a: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Prva </a:t>
            </a:r>
            <a:r>
              <a:rPr lang="en-US" sz="2200" dirty="0" err="1"/>
              <a:t>upotreba</a:t>
            </a:r>
            <a:r>
              <a:rPr lang="en-US" sz="2200" dirty="0"/>
              <a:t> </a:t>
            </a:r>
            <a:r>
              <a:rPr lang="en-US" sz="2200" dirty="0" err="1"/>
              <a:t>metoda</a:t>
            </a:r>
            <a:r>
              <a:rPr lang="en-US" sz="2200" dirty="0"/>
              <a:t> – </a:t>
            </a:r>
            <a:r>
              <a:rPr lang="en-US" sz="2200" dirty="0" err="1"/>
              <a:t>Grci</a:t>
            </a:r>
            <a:r>
              <a:rPr lang="sr-Latn-RS" sz="2200" dirty="0"/>
              <a:t>. 440. godina p.n.e.</a:t>
            </a:r>
            <a:r>
              <a:rPr lang="en-US" sz="2200" dirty="0"/>
              <a:t> – </a:t>
            </a:r>
            <a:r>
              <a:rPr lang="en-US" sz="2200" dirty="0" err="1"/>
              <a:t>poruke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glavama</a:t>
            </a:r>
            <a:r>
              <a:rPr lang="en-US" sz="2200" dirty="0"/>
              <a:t> </a:t>
            </a:r>
            <a:r>
              <a:rPr lang="en-US" sz="2200" dirty="0" err="1"/>
              <a:t>sluga</a:t>
            </a: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err="1"/>
              <a:t>Upotreba</a:t>
            </a:r>
            <a:r>
              <a:rPr lang="en-US" sz="2200" dirty="0"/>
              <a:t> u </a:t>
            </a:r>
            <a:r>
              <a:rPr lang="en-US" sz="2200" dirty="0" err="1"/>
              <a:t>Drugom</a:t>
            </a:r>
            <a:r>
              <a:rPr lang="en-US" sz="2200" dirty="0"/>
              <a:t> </a:t>
            </a:r>
            <a:r>
              <a:rPr lang="en-US" sz="2200" dirty="0" err="1"/>
              <a:t>svetskom</a:t>
            </a:r>
            <a:r>
              <a:rPr lang="en-US" sz="2200" dirty="0"/>
              <a:t> </a:t>
            </a:r>
            <a:r>
              <a:rPr lang="en-US" sz="2200" dirty="0" err="1"/>
              <a:t>ratu</a:t>
            </a: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201168" lvl="1" indent="0">
              <a:buNone/>
            </a:pPr>
            <a:r>
              <a:rPr lang="en-US" i="1" dirty="0"/>
              <a:t>            </a:t>
            </a:r>
            <a:r>
              <a:rPr lang="sr-Latn-RS" sz="2000" i="1" dirty="0"/>
              <a:t>“Apparently neutral’s protest is thoroughly discounted and ignored. Isman hard hit. Blockade issue</a:t>
            </a:r>
            <a:r>
              <a:rPr lang="en-US" sz="2000" i="1" dirty="0"/>
              <a:t> </a:t>
            </a:r>
            <a:r>
              <a:rPr lang="sr-Latn-RS" sz="2000" i="1" dirty="0"/>
              <a:t>affects pretext for embargo on by-products, ejecting suets and vegetable oils”.</a:t>
            </a:r>
            <a:endParaRPr lang="en-US" sz="2000" i="1" dirty="0"/>
          </a:p>
          <a:p>
            <a:pPr marL="201168" lvl="1" indent="0" algn="ctr">
              <a:buNone/>
            </a:pPr>
            <a:endParaRPr lang="sr-Latn-RS" i="1" dirty="0"/>
          </a:p>
          <a:p>
            <a:pPr marL="201168" lvl="1" indent="0" algn="ctr">
              <a:buNone/>
            </a:pPr>
            <a:r>
              <a:rPr lang="sr-Latn-RS" sz="2000" i="1" dirty="0"/>
              <a:t>“Pershing sails from NY June 1.“</a:t>
            </a:r>
            <a:endParaRPr lang="en-US" sz="2000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3369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Predložena rešenja u radovima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Uklanjanje i ubacivanje AC koeficijenata nakon kvantizacije, a čije su vrednosti -1 i 1</a:t>
            </a:r>
            <a:r>
              <a:rPr lang="en-US" sz="2200" dirty="0"/>
              <a:t> [12]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Metoda nad kvantizovanim DCT koeficijentima YUV prostora boja</a:t>
            </a:r>
            <a:r>
              <a:rPr lang="en-US" sz="2200" dirty="0"/>
              <a:t> [13]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Tehnike reparacije</a:t>
            </a:r>
            <a:r>
              <a:rPr lang="en-US" sz="2200" dirty="0"/>
              <a:t> [14]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Menjanje četvrtog bita DCT koeficijenta uz ispravke nad drugim, trećim i/ili petim bitom</a:t>
            </a:r>
            <a:r>
              <a:rPr lang="en-US" sz="2200" dirty="0"/>
              <a:t> [9]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Sakrivanje u kvantizovane koeficijente jednake nuli</a:t>
            </a:r>
            <a:r>
              <a:rPr lang="en-US" sz="2200" dirty="0"/>
              <a:t> [16]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Akcenat je na načinu skrivanja poruke: kompresija uklanjanjem „slabih“ reči i kompresija Hafmanovim algoritmom</a:t>
            </a:r>
            <a:r>
              <a:rPr lang="en-US" sz="2200" dirty="0"/>
              <a:t> [17]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Modifikacija tabele kvantizacije</a:t>
            </a:r>
            <a:r>
              <a:rPr lang="en-US" sz="2200" dirty="0"/>
              <a:t> [18]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1520734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Enkripcija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en-US" sz="2200" dirty="0"/>
              <a:t>D</a:t>
            </a:r>
            <a:r>
              <a:rPr lang="sr-Latn-RS" sz="2200" dirty="0"/>
              <a:t>obra praksa je enkriptovati poruku pre ugradnje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Idealno je da primalac i pošiljalac imaju tajni ključ pre početka ugradnje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AES, 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BB552-D098-4C8C-BAC9-3FA99F7E80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3641035"/>
            <a:ext cx="3734463" cy="251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F47E8-4AC2-4E17-BF12-97A2EC971E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41035"/>
            <a:ext cx="3734463" cy="25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4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4922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Ugradnja bitova enkriptovane i kompresovane poruke u određene elemente blokova kvantizovanih DCT koeficijenata, kompresija i čuvanje u novom formatu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6ADA3-CF47-483B-8F7A-C95B3433D4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92" y="3616491"/>
            <a:ext cx="2628900" cy="262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C4F19-C7D9-4A5A-AD38-0C108221FB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65" y="3616491"/>
            <a:ext cx="2628265" cy="2620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EB9A5-5063-47AE-B8FD-35968A93E8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11" y="2067091"/>
            <a:ext cx="3990975" cy="41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A0BD7C-5635-4165-90B5-470AF9AC2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33" y="294447"/>
            <a:ext cx="3686175" cy="5924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463760-56E9-47E7-8EA3-C191BB9A3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704" y="1061209"/>
            <a:ext cx="2390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5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67BF04-B48B-4FF9-8789-32F5F0B779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3" y="824740"/>
            <a:ext cx="2190750" cy="472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9ADA7A-E322-4308-95ED-5AA2090F27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76" y="934277"/>
            <a:ext cx="2190750" cy="4505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D18F9F-4F8B-4796-8236-1DC9F997AB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44" y="49696"/>
            <a:ext cx="4545495" cy="62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5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Ne postoji univerzalna steganografska metoda sa stoprocentnim uspehom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Uvek se pravi kompromis između neprimetnosti, kapaciteta i robusnosti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Steganografija i stegoanaliza se uporedo razvijaju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Od cilja primene steganografije zavisiće kojoj će se osobini posvetiti veća pažnja</a:t>
            </a:r>
          </a:p>
        </p:txBody>
      </p:sp>
    </p:spTree>
    <p:extLst>
      <p:ext uri="{BB962C8B-B14F-4D97-AF65-F5344CB8AC3E}">
        <p14:creationId xmlns:p14="http://schemas.microsoft.com/office/powerpoint/2010/main" val="1122047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317E0-5FE5-42F3-9574-3A7B008445C5}"/>
              </a:ext>
            </a:extLst>
          </p:cNvPr>
          <p:cNvSpPr txBox="1"/>
          <p:nvPr/>
        </p:nvSpPr>
        <p:spPr>
          <a:xfrm>
            <a:off x="1656521" y="3013501"/>
            <a:ext cx="8878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6000" dirty="0">
                <a:solidFill>
                  <a:schemeClr val="accent2">
                    <a:lumMod val="75000"/>
                  </a:schemeClr>
                </a:solidFill>
              </a:rPr>
              <a:t>HVALA NA PAŽNJI!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8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12C-0764-4966-9A84-AD7126ED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D50FD-65A0-4978-A563-719BEE681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endParaRPr lang="sr-Latn-RS" sz="2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r-Latn-RS" sz="2200" dirty="0"/>
                  <a:t> </a:t>
                </a:r>
                <a:r>
                  <a:rPr lang="en-US" sz="2200" dirty="0" err="1"/>
                  <a:t>Nosilac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poruke</a:t>
                </a:r>
                <a:r>
                  <a:rPr lang="en-US" sz="2200" dirty="0"/>
                  <a:t> (cover), </a:t>
                </a:r>
                <a:r>
                  <a:rPr lang="sr-Latn-RS" sz="2200" dirty="0"/>
                  <a:t>tajni ključ, tajna poruka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r-Latn-RS" sz="2200" dirty="0"/>
                  <a:t> A i B žele da komuniciraju – komunikacioni kanal osluškuje 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r-Latn-RS" sz="2200" dirty="0"/>
                  <a:t> Standardna definicija – tehnika ugradnje nepoznata osobi 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r-Latn-RS" sz="2200" dirty="0"/>
                  <a:t> Kirhofov princip – samo tajni ključ nepoznat</a:t>
                </a:r>
              </a:p>
              <a:p>
                <a:pPr marL="201168" lvl="1" indent="0" algn="ctr">
                  <a:buNone/>
                </a:pPr>
                <a:r>
                  <a:rPr lang="sr-Latn-RS" sz="2800" dirty="0"/>
                  <a:t> </a:t>
                </a:r>
                <a:r>
                  <a:rPr lang="sr-Latn-RS" sz="2200" i="1" dirty="0"/>
                  <a:t>Emb</a:t>
                </a:r>
                <a:r>
                  <a:rPr lang="sr-Latn-RS" sz="2200" dirty="0"/>
                  <a:t>: CxKxM </a:t>
                </a:r>
                <a:r>
                  <a:rPr lang="sr-Latn-RS" sz="2200" dirty="0">
                    <a:sym typeface="Wingdings" panose="05000000000000000000" pitchFamily="2" charset="2"/>
                  </a:rPr>
                  <a:t></a:t>
                </a:r>
                <a:r>
                  <a:rPr lang="sr-Latn-RS" sz="2200" dirty="0"/>
                  <a:t> C’           </a:t>
                </a:r>
                <a:r>
                  <a:rPr lang="sr-Latn-RS" sz="2200" i="1" dirty="0"/>
                  <a:t>Ext</a:t>
                </a:r>
                <a:r>
                  <a:rPr lang="sr-Latn-RS" sz="2200" dirty="0"/>
                  <a:t>: C’ </a:t>
                </a:r>
                <a:r>
                  <a:rPr lang="sr-Latn-RS" sz="2200" dirty="0">
                    <a:sym typeface="Wingdings" panose="05000000000000000000" pitchFamily="2" charset="2"/>
                  </a:rPr>
                  <a:t></a:t>
                </a:r>
                <a:r>
                  <a:rPr lang="sr-Latn-RS" sz="2200" dirty="0"/>
                  <a:t> M</a:t>
                </a:r>
              </a:p>
              <a:p>
                <a:pPr marL="201168" lvl="1" indent="0" algn="ctr">
                  <a:buNone/>
                </a:pPr>
                <a:r>
                  <a:rPr lang="sr-Latn-RS" sz="2200" i="1" dirty="0"/>
                  <a:t>Ext</a:t>
                </a:r>
                <a:r>
                  <a:rPr lang="sr-Latn-RS" sz="2200" dirty="0"/>
                  <a:t>( </a:t>
                </a:r>
                <a:r>
                  <a:rPr lang="sr-Latn-RS" sz="2200" i="1" dirty="0"/>
                  <a:t>Emb</a:t>
                </a:r>
                <a:r>
                  <a:rPr lang="sr-Latn-RS" sz="2200" dirty="0"/>
                  <a:t>( c,k,m ) ) = m,  </a:t>
                </a:r>
                <a14:m>
                  <m:oMath xmlns:m="http://schemas.openxmlformats.org/officeDocument/2006/math">
                    <m:r>
                      <a:rPr lang="sr-Latn-RS" sz="2200" i="1"/>
                      <m:t>∀</m:t>
                    </m:r>
                    <m:r>
                      <m:rPr>
                        <m:sty m:val="p"/>
                      </m:rPr>
                      <a:rPr lang="sr-Latn-RS" sz="2200"/>
                      <m:t>c</m:t>
                    </m:r>
                    <m:r>
                      <a:rPr lang="sr-Latn-RS" sz="2200"/>
                      <m:t> ∈</m:t>
                    </m:r>
                    <m:r>
                      <m:rPr>
                        <m:sty m:val="p"/>
                      </m:rPr>
                      <a:rPr lang="sr-Latn-RS" sz="2200"/>
                      <m:t>C</m:t>
                    </m:r>
                    <m:r>
                      <a:rPr lang="sr-Latn-RS" sz="2200"/>
                      <m:t>, ∀</m:t>
                    </m:r>
                    <m:r>
                      <m:rPr>
                        <m:sty m:val="p"/>
                      </m:rPr>
                      <a:rPr lang="sr-Latn-RS" sz="2200"/>
                      <m:t>k</m:t>
                    </m:r>
                    <m:r>
                      <a:rPr lang="sr-Latn-RS" sz="2200"/>
                      <m:t> ∈</m:t>
                    </m:r>
                    <m:r>
                      <m:rPr>
                        <m:sty m:val="p"/>
                      </m:rPr>
                      <a:rPr lang="sr-Latn-RS" sz="2200"/>
                      <m:t>K</m:t>
                    </m:r>
                    <m:r>
                      <a:rPr lang="sr-Latn-RS" sz="2200"/>
                      <m:t>, ∀</m:t>
                    </m:r>
                    <m:r>
                      <m:rPr>
                        <m:sty m:val="p"/>
                      </m:rPr>
                      <a:rPr lang="sr-Latn-RS" sz="2200"/>
                      <m:t>m</m:t>
                    </m:r>
                    <m:r>
                      <a:rPr lang="sr-Latn-RS" sz="2200"/>
                      <m:t> ∈</m:t>
                    </m:r>
                    <m:r>
                      <m:rPr>
                        <m:sty m:val="p"/>
                      </m:rPr>
                      <a:rPr lang="sr-Latn-RS" sz="2200"/>
                      <m:t>M</m:t>
                    </m:r>
                  </m:oMath>
                </a14:m>
                <a:r>
                  <a:rPr lang="sr-Latn-RS" sz="2200" dirty="0"/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sr-Latn-R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D50FD-65A0-4978-A563-719BEE681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984ECA-0EB6-4F0C-9610-B1012A23C1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81" y="4704522"/>
            <a:ext cx="6816283" cy="15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3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12C-0764-4966-9A84-AD7126ED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Srodne oblasti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50FD-65A0-4978-A563-719BEE6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400" dirty="0"/>
              <a:t> Stegoanaliza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sr-Latn-RS" sz="2400" dirty="0"/>
              <a:t>Kriptografija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400" dirty="0"/>
              <a:t> Watermarking</a:t>
            </a:r>
            <a:endParaRPr lang="sr-Latn-RS" sz="2800" dirty="0"/>
          </a:p>
          <a:p>
            <a:pPr marL="201168" lvl="1" indent="0">
              <a:buNone/>
            </a:pP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266524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Zahtevi steganografije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sr-Latn-RS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Neprimetnost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Kapacitet ugradnje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Robusnost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</a:t>
            </a:r>
            <a:r>
              <a:rPr lang="sr-Latn-RS" sz="2200" dirty="0"/>
              <a:t>Kompleksnost i troškovi</a:t>
            </a:r>
          </a:p>
          <a:p>
            <a:pPr marL="0" indent="0">
              <a:buNone/>
            </a:pPr>
            <a:endParaRPr lang="sr-Latn-RS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Mora se postići kompromis</a:t>
            </a:r>
          </a:p>
        </p:txBody>
      </p:sp>
    </p:spTree>
    <p:extLst>
      <p:ext uri="{BB962C8B-B14F-4D97-AF65-F5344CB8AC3E}">
        <p14:creationId xmlns:p14="http://schemas.microsoft.com/office/powerpoint/2010/main" val="217760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Klasifikacija steganografskih metoda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Tehnička, lingvistička, digitalna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Po tipu objekta nosioca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Tekstualna steganografija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Steganografija slika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Audio/video steganografija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Mrežna steganografija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Po domenima ugradnje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Metode zasnovane na originalnom domenu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Metode zasnovane na domenu transformacije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Metode zasnovane na domenu kompresije</a:t>
            </a:r>
          </a:p>
        </p:txBody>
      </p:sp>
    </p:spTree>
    <p:extLst>
      <p:ext uri="{BB962C8B-B14F-4D97-AF65-F5344CB8AC3E}">
        <p14:creationId xmlns:p14="http://schemas.microsoft.com/office/powerpoint/2010/main" val="229353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Steganografija slika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Digitalna slika je predstavljena matricom numeričkih vrednosti koje predstavljaju intenzitete za različite tačke koje se zovu pikseli.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Dubina bita – 8bitne ili 24bitne šeme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0F43B-380F-468C-B162-182D50CC2C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52" y="3021496"/>
            <a:ext cx="6806275" cy="31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6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Steganografija slika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Kompresija – </a:t>
            </a:r>
            <a:r>
              <a:rPr lang="sr-Latn-RS" sz="2200" i="1" dirty="0"/>
              <a:t>lossy </a:t>
            </a:r>
            <a:r>
              <a:rPr lang="sr-Latn-RS" sz="2200" dirty="0"/>
              <a:t> i </a:t>
            </a:r>
            <a:r>
              <a:rPr lang="sr-Latn-RS" sz="2200" i="1" dirty="0"/>
              <a:t>lossless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Slika nosilac – bitan je odabir i njena tajnost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Subjektivni testovi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PSNR </a:t>
            </a:r>
            <a:r>
              <a:rPr lang="sr-Latn-RS" sz="2200" i="1" dirty="0"/>
              <a:t>(Peak Signal-to-Noise Ratio)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610E9-4583-4A87-9E4C-25205C2935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13" y="4545496"/>
            <a:ext cx="4494144" cy="71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4F897-863F-474E-96D1-53BAECECC9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19" y="4691270"/>
            <a:ext cx="3393468" cy="5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8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Tehnike steganografije slika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2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90C53-D580-490D-84C5-2B0860A54B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33" y="1845734"/>
            <a:ext cx="7470733" cy="44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00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801</TotalTime>
  <Words>1184</Words>
  <Application>Microsoft Office PowerPoint</Application>
  <PresentationFormat>Widescreen</PresentationFormat>
  <Paragraphs>191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Cambria Math</vt:lpstr>
      <vt:lpstr>Courier New</vt:lpstr>
      <vt:lpstr>Symbol</vt:lpstr>
      <vt:lpstr>Retrospect</vt:lpstr>
      <vt:lpstr>Steganografija slika – sakrivanje podataka metodom diskretne kosinusne transformacije</vt:lpstr>
      <vt:lpstr>Šta predstavlja steganografija?</vt:lpstr>
      <vt:lpstr>Elementi procesa steganografije</vt:lpstr>
      <vt:lpstr>Srodne oblasti</vt:lpstr>
      <vt:lpstr>Zahtevi steganografije</vt:lpstr>
      <vt:lpstr>Klasifikacija steganografskih metoda</vt:lpstr>
      <vt:lpstr>Steganografija slika</vt:lpstr>
      <vt:lpstr>Steganografija slika</vt:lpstr>
      <vt:lpstr>Tehnike steganografije slika</vt:lpstr>
      <vt:lpstr>Tehnike steganografije slika</vt:lpstr>
      <vt:lpstr>LSB (Least Significant Bit)</vt:lpstr>
      <vt:lpstr>DCT (Discrete Cosine Transform)</vt:lpstr>
      <vt:lpstr>DFT, DWT, IWT</vt:lpstr>
      <vt:lpstr>Postojeći softver</vt:lpstr>
      <vt:lpstr>JPEG </vt:lpstr>
      <vt:lpstr>JPEG</vt:lpstr>
      <vt:lpstr>JPEG</vt:lpstr>
      <vt:lpstr>JPEG</vt:lpstr>
      <vt:lpstr>JPEG</vt:lpstr>
      <vt:lpstr>Predložena rešenja u radovima</vt:lpstr>
      <vt:lpstr>Enkripcija</vt:lpstr>
      <vt:lpstr>Implementacija</vt:lpstr>
      <vt:lpstr>PowerPoint Presentation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</dc:creator>
  <cp:lastModifiedBy>Masa</cp:lastModifiedBy>
  <cp:revision>274</cp:revision>
  <dcterms:created xsi:type="dcterms:W3CDTF">2020-03-25T21:51:36Z</dcterms:created>
  <dcterms:modified xsi:type="dcterms:W3CDTF">2020-10-04T15:58:55Z</dcterms:modified>
</cp:coreProperties>
</file>