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88" r:id="rId4"/>
    <p:sldId id="28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44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5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84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1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67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73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65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75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3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6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3D95-C4DE-4E89-AAC6-32FCF56CD876}" type="datetimeFigureOut">
              <a:rPr lang="hr-HR" smtClean="0"/>
              <a:t>14.2.2019.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FB98-5387-4B47-A769-151C9E0360D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0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4B89F-693E-42F5-BF1B-EE372814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ED8AB-D888-4A1A-B2C2-613B125C45AE}"/>
              </a:ext>
            </a:extLst>
          </p:cNvPr>
          <p:cNvSpPr txBox="1"/>
          <p:nvPr/>
        </p:nvSpPr>
        <p:spPr>
          <a:xfrm>
            <a:off x="2011680" y="1118354"/>
            <a:ext cx="909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Registar</a:t>
            </a:r>
            <a:r>
              <a:rPr lang="en-US" sz="4400" b="1" dirty="0"/>
              <a:t> </a:t>
            </a:r>
            <a:r>
              <a:rPr lang="hr-HR" sz="4400" b="1" dirty="0"/>
              <a:t>dobrovoljnih darivatelja krvi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E351B-601B-4876-9287-7051C1A90C18}"/>
              </a:ext>
            </a:extLst>
          </p:cNvPr>
          <p:cNvSpPr txBox="1"/>
          <p:nvPr/>
        </p:nvSpPr>
        <p:spPr>
          <a:xfrm>
            <a:off x="647700" y="5739646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Predmet: Projektiranje informacijskih sustava</a:t>
            </a:r>
          </a:p>
          <a:p>
            <a:r>
              <a:rPr lang="hr-HR" sz="2800" b="1" dirty="0"/>
              <a:t>Studenti:</a:t>
            </a:r>
            <a:r>
              <a:rPr lang="en-US" sz="2800" b="1" dirty="0"/>
              <a:t> </a:t>
            </a:r>
            <a:r>
              <a:rPr lang="hr-HR" sz="2800" b="1" dirty="0"/>
              <a:t>Anđela Bošnjak,</a:t>
            </a:r>
            <a:r>
              <a:rPr lang="en-US" sz="2800" b="1" dirty="0"/>
              <a:t> </a:t>
            </a:r>
            <a:r>
              <a:rPr lang="hr-HR" sz="2800" b="1" dirty="0"/>
              <a:t>Sanja Marić,</a:t>
            </a:r>
            <a:r>
              <a:rPr lang="en-US" sz="2800" b="1" dirty="0"/>
              <a:t> </a:t>
            </a:r>
            <a:r>
              <a:rPr lang="hr-HR" sz="2800" b="1" dirty="0"/>
              <a:t>Marija Klarić i Marijana Omazić</a:t>
            </a:r>
          </a:p>
        </p:txBody>
      </p:sp>
    </p:spTree>
    <p:extLst>
      <p:ext uri="{BB962C8B-B14F-4D97-AF65-F5344CB8AC3E}">
        <p14:creationId xmlns:p14="http://schemas.microsoft.com/office/powerpoint/2010/main" val="2152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351FB-0A1D-4D9C-AB8D-21CA6D51967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0"/>
            <a:ext cx="6612858" cy="685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D5DA7-905F-4153-897A-FEC2B5A546AD}"/>
              </a:ext>
            </a:extLst>
          </p:cNvPr>
          <p:cNvSpPr txBox="1"/>
          <p:nvPr/>
        </p:nvSpPr>
        <p:spPr>
          <a:xfrm>
            <a:off x="6745357" y="540010"/>
            <a:ext cx="341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aktivnosti</a:t>
            </a:r>
          </a:p>
        </p:txBody>
      </p:sp>
    </p:spTree>
    <p:extLst>
      <p:ext uri="{BB962C8B-B14F-4D97-AF65-F5344CB8AC3E}">
        <p14:creationId xmlns:p14="http://schemas.microsoft.com/office/powerpoint/2010/main" val="182921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14E52-E220-4328-9AD3-B718432F9FB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708792"/>
            <a:ext cx="7063432" cy="4333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A0F90-111F-4B9F-BD18-E9715CBBB10A}"/>
              </a:ext>
            </a:extLst>
          </p:cNvPr>
          <p:cNvSpPr txBox="1"/>
          <p:nvPr/>
        </p:nvSpPr>
        <p:spPr>
          <a:xfrm>
            <a:off x="954155" y="615577"/>
            <a:ext cx="762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kompnente – Transfuziološke ustanove</a:t>
            </a:r>
          </a:p>
        </p:txBody>
      </p:sp>
    </p:spTree>
    <p:extLst>
      <p:ext uri="{BB962C8B-B14F-4D97-AF65-F5344CB8AC3E}">
        <p14:creationId xmlns:p14="http://schemas.microsoft.com/office/powerpoint/2010/main" val="411390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E9E0B-4090-44D9-A4C5-019F3441EE0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1606437"/>
            <a:ext cx="6957414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28637-360B-42B7-B17E-8A19F5C632E1}"/>
              </a:ext>
            </a:extLst>
          </p:cNvPr>
          <p:cNvSpPr txBox="1"/>
          <p:nvPr/>
        </p:nvSpPr>
        <p:spPr>
          <a:xfrm>
            <a:off x="523449" y="528815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komponenti - Darivatelj</a:t>
            </a:r>
          </a:p>
        </p:txBody>
      </p:sp>
    </p:spTree>
    <p:extLst>
      <p:ext uri="{BB962C8B-B14F-4D97-AF65-F5344CB8AC3E}">
        <p14:creationId xmlns:p14="http://schemas.microsoft.com/office/powerpoint/2010/main" val="283114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ADC53-19D3-4C24-ABFE-89B9FEC8A1B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650"/>
            <a:ext cx="7248939" cy="5075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523449" y="528815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komponenti - </a:t>
            </a:r>
            <a:r>
              <a:rPr lang="en-US" sz="2800" b="1" dirty="0"/>
              <a:t>Admin</a:t>
            </a:r>
            <a:endParaRPr lang="hr-HR" sz="2800" b="1" dirty="0"/>
          </a:p>
        </p:txBody>
      </p:sp>
    </p:spTree>
    <p:extLst>
      <p:ext uri="{BB962C8B-B14F-4D97-AF65-F5344CB8AC3E}">
        <p14:creationId xmlns:p14="http://schemas.microsoft.com/office/powerpoint/2010/main" val="388718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37748-DFD3-4777-8DBA-0B85202EFDF9}"/>
              </a:ext>
            </a:extLst>
          </p:cNvPr>
          <p:cNvSpPr txBox="1"/>
          <p:nvPr/>
        </p:nvSpPr>
        <p:spPr>
          <a:xfrm>
            <a:off x="523449" y="528815"/>
            <a:ext cx="591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Izgled sustava </a:t>
            </a: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50559D64-EF1A-4393-AEBA-D31C38C39B60}"/>
              </a:ext>
            </a:extLst>
          </p:cNvPr>
          <p:cNvGrpSpPr/>
          <p:nvPr/>
        </p:nvGrpSpPr>
        <p:grpSpPr>
          <a:xfrm>
            <a:off x="167784" y="580520"/>
            <a:ext cx="3548847" cy="3746349"/>
            <a:chOff x="3214090" y="517832"/>
            <a:chExt cx="4952245" cy="4952245"/>
          </a:xfrm>
        </p:grpSpPr>
        <p:pic>
          <p:nvPicPr>
            <p:cNvPr id="10" name="Grafika 9" descr="Monitor">
              <a:extLst>
                <a:ext uri="{FF2B5EF4-FFF2-40B4-BE49-F238E27FC236}">
                  <a16:creationId xmlns:a16="http://schemas.microsoft.com/office/drawing/2014/main" id="{74730D8A-370D-4759-A992-10515D99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14090" y="517832"/>
              <a:ext cx="4952245" cy="4952245"/>
            </a:xfrm>
            <a:prstGeom prst="rect">
              <a:avLst/>
            </a:prstGeom>
          </p:spPr>
        </p:pic>
        <p:pic>
          <p:nvPicPr>
            <p:cNvPr id="11" name="Slika 10">
              <a:extLst>
                <a:ext uri="{FF2B5EF4-FFF2-40B4-BE49-F238E27FC236}">
                  <a16:creationId xmlns:a16="http://schemas.microsoft.com/office/drawing/2014/main" id="{F47EB12F-6F89-4193-9245-1948A2C0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055" y="1586429"/>
              <a:ext cx="3470314" cy="2225407"/>
            </a:xfrm>
            <a:prstGeom prst="rect">
              <a:avLst/>
            </a:prstGeom>
          </p:spPr>
        </p:pic>
      </p:grpSp>
      <p:pic>
        <p:nvPicPr>
          <p:cNvPr id="16" name="Grafika 15" descr="Monitor">
            <a:extLst>
              <a:ext uri="{FF2B5EF4-FFF2-40B4-BE49-F238E27FC236}">
                <a16:creationId xmlns:a16="http://schemas.microsoft.com/office/drawing/2014/main" id="{ACA436BB-D36F-44CC-92BB-814B3C505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8497" y="578463"/>
            <a:ext cx="3548847" cy="3746349"/>
          </a:xfrm>
          <a:prstGeom prst="rect">
            <a:avLst/>
          </a:prstGeom>
        </p:spPr>
      </p:pic>
      <p:pic>
        <p:nvPicPr>
          <p:cNvPr id="18" name="Grafika 17" descr="Monitor">
            <a:extLst>
              <a:ext uri="{FF2B5EF4-FFF2-40B4-BE49-F238E27FC236}">
                <a16:creationId xmlns:a16="http://schemas.microsoft.com/office/drawing/2014/main" id="{F5AE8506-0E25-4601-BA93-6F0064952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028" y="578463"/>
            <a:ext cx="3548847" cy="3746349"/>
          </a:xfrm>
          <a:prstGeom prst="rect">
            <a:avLst/>
          </a:prstGeom>
        </p:spPr>
      </p:pic>
      <p:pic>
        <p:nvPicPr>
          <p:cNvPr id="20" name="Grafika 19" descr="Monitor">
            <a:extLst>
              <a:ext uri="{FF2B5EF4-FFF2-40B4-BE49-F238E27FC236}">
                <a16:creationId xmlns:a16="http://schemas.microsoft.com/office/drawing/2014/main" id="{36C0ECEA-12C7-478D-A50C-AD05BA986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560" y="3419104"/>
            <a:ext cx="3548847" cy="3746349"/>
          </a:xfrm>
          <a:prstGeom prst="rect">
            <a:avLst/>
          </a:prstGeom>
        </p:spPr>
      </p:pic>
      <p:pic>
        <p:nvPicPr>
          <p:cNvPr id="22" name="Grafika 21" descr="Monitor">
            <a:extLst>
              <a:ext uri="{FF2B5EF4-FFF2-40B4-BE49-F238E27FC236}">
                <a16:creationId xmlns:a16="http://schemas.microsoft.com/office/drawing/2014/main" id="{7B9E96A8-A6BC-4DA3-AC81-300D20FBF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8481" y="3417047"/>
            <a:ext cx="3548847" cy="3746349"/>
          </a:xfrm>
          <a:prstGeom prst="rect">
            <a:avLst/>
          </a:prstGeom>
        </p:spPr>
      </p:pic>
      <p:pic>
        <p:nvPicPr>
          <p:cNvPr id="23" name="Grafika 22" descr="Monitor">
            <a:extLst>
              <a:ext uri="{FF2B5EF4-FFF2-40B4-BE49-F238E27FC236}">
                <a16:creationId xmlns:a16="http://schemas.microsoft.com/office/drawing/2014/main" id="{867C7987-7417-4B56-9E6C-3B112DBE8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12" y="3414990"/>
            <a:ext cx="3548847" cy="37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id="{1280DB67-6906-47C8-8B07-21ED4BDE0829}"/>
              </a:ext>
            </a:extLst>
          </p:cNvPr>
          <p:cNvSpPr txBox="1"/>
          <p:nvPr/>
        </p:nvSpPr>
        <p:spPr>
          <a:xfrm>
            <a:off x="3429888" y="3043250"/>
            <a:ext cx="5338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b="1" dirty="0"/>
              <a:t>HVALA NA PAŽNJI !!!</a:t>
            </a:r>
          </a:p>
        </p:txBody>
      </p:sp>
    </p:spTree>
    <p:extLst>
      <p:ext uri="{BB962C8B-B14F-4D97-AF65-F5344CB8AC3E}">
        <p14:creationId xmlns:p14="http://schemas.microsoft.com/office/powerpoint/2010/main" val="309965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O</a:t>
            </a:r>
            <a:r>
              <a:rPr lang="hr-HR" sz="4400" b="1" dirty="0" err="1"/>
              <a:t>pis</a:t>
            </a:r>
            <a:r>
              <a:rPr lang="hr-HR" sz="4400" b="1" dirty="0"/>
              <a:t> sustava</a:t>
            </a:r>
            <a:endParaRPr lang="en-US" sz="4400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Tekst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opisa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O</a:t>
            </a:r>
            <a:r>
              <a:rPr lang="hr-HR" sz="4400" b="1" dirty="0" err="1"/>
              <a:t>pis</a:t>
            </a:r>
            <a:r>
              <a:rPr lang="hr-HR" sz="4400" b="1" dirty="0"/>
              <a:t> sustava</a:t>
            </a:r>
            <a:endParaRPr lang="en-US" sz="4400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81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0" y="0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1121-114E-4E46-98F2-C8BC9CC38337}"/>
              </a:ext>
            </a:extLst>
          </p:cNvPr>
          <p:cNvSpPr txBox="1"/>
          <p:nvPr/>
        </p:nvSpPr>
        <p:spPr>
          <a:xfrm>
            <a:off x="890397" y="635485"/>
            <a:ext cx="6455833" cy="1497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0351F65F-4241-4E43-9D9F-B27C8346EDA1}"/>
              </a:ext>
            </a:extLst>
          </p:cNvPr>
          <p:cNvSpPr txBox="1"/>
          <p:nvPr/>
        </p:nvSpPr>
        <p:spPr>
          <a:xfrm>
            <a:off x="890388" y="787652"/>
            <a:ext cx="550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Korištene tehnologije</a:t>
            </a:r>
          </a:p>
        </p:txBody>
      </p:sp>
    </p:spTree>
    <p:extLst>
      <p:ext uri="{BB962C8B-B14F-4D97-AF65-F5344CB8AC3E}">
        <p14:creationId xmlns:p14="http://schemas.microsoft.com/office/powerpoint/2010/main" val="162593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93A23-E4BF-4CE3-BFE5-C037515D2F7B}"/>
              </a:ext>
            </a:extLst>
          </p:cNvPr>
          <p:cNvSpPr txBox="1"/>
          <p:nvPr/>
        </p:nvSpPr>
        <p:spPr>
          <a:xfrm>
            <a:off x="805542" y="442913"/>
            <a:ext cx="6382657" cy="5786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800" b="1" dirty="0"/>
              <a:t>Korisnici sustava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Darivatelj</a:t>
            </a:r>
            <a:r>
              <a:rPr lang="hr-HR" dirty="0"/>
              <a:t> – individualni korisnik koji nakon uspješnog popunjavanja upitnika ima mogućnost registrirati se kao dobrovoljni darivatelj krvi nakon prijave u sustav ima mogućnosti: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 uvid u svoj profil;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 ažuriranje osobnih podataka kao i lozinku;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 uvid u povijest svojih darivanja;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pretraživanje transfiziološke ustanove po mjestu;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primanju obavijesti o mogućnosti ponovnog darivanja.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Transfuziološke ustanove</a:t>
            </a:r>
            <a:r>
              <a:rPr lang="hr-HR" dirty="0"/>
              <a:t> – drugi tip korisnika koji nakon registracije i prijave u sustav ima uvid u sve registrirane darivatelje i njihove podatke (npr. krvna grupa, br. tel...)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 mogu kontaktirati darivatelja ukoliko je potrebno;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uvid u sva dosadašnja darivanja u svojoj ustanovi;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uvid u zalihe krvi; 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r-HR" dirty="0"/>
              <a:t>uvid u svoj profil (ažuriranje svojih informacija)).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b="1" dirty="0"/>
              <a:t>Administrator</a:t>
            </a:r>
            <a:r>
              <a:rPr lang="hr-HR" dirty="0"/>
              <a:t> – ima uvid i kontrolu nad cijelim sustavom (CRUD).</a:t>
            </a:r>
          </a:p>
        </p:txBody>
      </p:sp>
    </p:spTree>
    <p:extLst>
      <p:ext uri="{BB962C8B-B14F-4D97-AF65-F5344CB8AC3E}">
        <p14:creationId xmlns:p14="http://schemas.microsoft.com/office/powerpoint/2010/main" val="27815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D032F-9246-4319-BC79-4EBC6C714FB8}"/>
              </a:ext>
            </a:extLst>
          </p:cNvPr>
          <p:cNvSpPr txBox="1"/>
          <p:nvPr/>
        </p:nvSpPr>
        <p:spPr>
          <a:xfrm>
            <a:off x="805542" y="557213"/>
            <a:ext cx="6382657" cy="5496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hr-HR" sz="2800" b="1" dirty="0"/>
              <a:t>Funkcionalni zahtijevi sustava: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hr-HR" dirty="0"/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prijavu i odjavu na sustav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unos i izmjenu podataka (npr. prilikom ažuriranja osobnih podataka)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Sustav treba zapamtiti registracijske podatke (ime, korisničko ime, email, lozinku..)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Razlikovati prijavu korisnika (administrator, tranfuziološke ustanove, darivatelji) preko korisničkog imena ili emaila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Upozoriti korisnika ako postoji neka greška (netočan unos i slično)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Prikazati obavijest nakon izvršenog zadatka (npr. nakon uspješne registracije)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</a:t>
            </a:r>
            <a:r>
              <a:rPr lang="hr-HR" i="1" dirty="0"/>
              <a:t>administratoru</a:t>
            </a:r>
            <a:r>
              <a:rPr lang="hr-HR" dirty="0"/>
              <a:t> funkcije: dodavanje, brisanje, pregled, uređivanje ddarivatelja i transfuzioloških ustanova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</a:t>
            </a:r>
            <a:r>
              <a:rPr lang="hr-HR" i="1" dirty="0"/>
              <a:t>darivatelju</a:t>
            </a:r>
            <a:r>
              <a:rPr lang="hr-HR" dirty="0"/>
              <a:t> funkcije: slanje zahtjeva, pregled tranfuzioloških ustanova, pregled povijesti darivanje</a:t>
            </a:r>
          </a:p>
          <a:p>
            <a:pPr marL="2857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</a:t>
            </a:r>
            <a:r>
              <a:rPr lang="hr-HR" i="1" dirty="0"/>
              <a:t>transfiziološkim ustanovama </a:t>
            </a:r>
            <a:r>
              <a:rPr lang="hr-HR" dirty="0"/>
              <a:t>funckije: pregled zaliha krvi, prijavljenih korisnika, zahtjeva i svih darivanja, dodavanje novog darivanja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4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3A30D-8EB4-47FF-979C-0055F0D209D2}"/>
              </a:ext>
            </a:extLst>
          </p:cNvPr>
          <p:cNvSpPr txBox="1"/>
          <p:nvPr/>
        </p:nvSpPr>
        <p:spPr>
          <a:xfrm>
            <a:off x="587565" y="1001161"/>
            <a:ext cx="6188766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Nefunkcionalni zahtijevi sustava:</a:t>
            </a:r>
          </a:p>
          <a:p>
            <a:endParaRPr lang="hr-H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Jednostavnost prilikom upotrebe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Jednostavan dizajn pogodan za sve vrste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Jednostavnost kontrola kako bi se izbjegle nepotrebne poteškoće prilikom korištenja sistema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Dostupnost – mogućnost korištenja sustava u bilo koje vrijeme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Omogućiti konzistentan način rada sa sustavom u svrhu olakšanja korištenja; ekrani sustava bi se trebali moći upotrebljavati na sličan način kroz cijeli sustav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dirty="0"/>
              <a:t>Sustav bi se u budućnosti trebao moći nadograditi eventualnim dodatnim funkcionalnostima.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942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E8932-60F7-4DF6-B1A6-C5F9288EC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" y="1656407"/>
            <a:ext cx="8917689" cy="37238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C310A-5CC7-44A6-9155-D3613156A32E}"/>
              </a:ext>
            </a:extLst>
          </p:cNvPr>
          <p:cNvSpPr txBox="1"/>
          <p:nvPr/>
        </p:nvSpPr>
        <p:spPr>
          <a:xfrm>
            <a:off x="490330" y="768626"/>
            <a:ext cx="438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ER model </a:t>
            </a:r>
            <a:endParaRPr lang="hr-HR" sz="2800" b="1" dirty="0"/>
          </a:p>
        </p:txBody>
      </p:sp>
    </p:spTree>
    <p:extLst>
      <p:ext uri="{BB962C8B-B14F-4D97-AF65-F5344CB8AC3E}">
        <p14:creationId xmlns:p14="http://schemas.microsoft.com/office/powerpoint/2010/main" val="225380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E685B-1842-437E-8EE0-0D965BD4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7726"/>
          <a:stretch/>
        </p:blipFill>
        <p:spPr>
          <a:xfrm>
            <a:off x="-7" y="-8"/>
            <a:ext cx="12192000" cy="685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EAFD-5AF7-4F88-A644-D2561204B6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8588" b="-1"/>
          <a:stretch/>
        </p:blipFill>
        <p:spPr>
          <a:xfrm>
            <a:off x="7689829" y="-20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2BD23-4B5E-4D3B-937A-61A65D7989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7" r="2" b="5244"/>
          <a:stretch/>
        </p:blipFill>
        <p:spPr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79C0E-A7A8-47A6-BF9B-57822AD9DFC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" y="-2066"/>
            <a:ext cx="6205954" cy="6860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3C1E96-57A3-4A08-9D26-32AECF4AD3A9}"/>
              </a:ext>
            </a:extLst>
          </p:cNvPr>
          <p:cNvSpPr txBox="1"/>
          <p:nvPr/>
        </p:nvSpPr>
        <p:spPr>
          <a:xfrm>
            <a:off x="6168231" y="479475"/>
            <a:ext cx="463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b="1" dirty="0"/>
              <a:t>Dijagram slučajeva korištenja</a:t>
            </a:r>
          </a:p>
        </p:txBody>
      </p:sp>
    </p:spTree>
    <p:extLst>
      <p:ext uri="{BB962C8B-B14F-4D97-AF65-F5344CB8AC3E}">
        <p14:creationId xmlns:p14="http://schemas.microsoft.com/office/powerpoint/2010/main" val="341541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390</Words>
  <Application>Microsoft Office PowerPoint</Application>
  <PresentationFormat>Široki zaslon</PresentationFormat>
  <Paragraphs>48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fsr1492RR</dc:creator>
  <cp:lastModifiedBy>korisnik</cp:lastModifiedBy>
  <cp:revision>10</cp:revision>
  <dcterms:created xsi:type="dcterms:W3CDTF">2019-02-13T22:03:10Z</dcterms:created>
  <dcterms:modified xsi:type="dcterms:W3CDTF">2019-02-14T09:51:17Z</dcterms:modified>
</cp:coreProperties>
</file>