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76" r:id="rId4"/>
    <p:sldId id="286" r:id="rId5"/>
    <p:sldId id="275" r:id="rId6"/>
    <p:sldId id="289" r:id="rId7"/>
    <p:sldId id="277" r:id="rId8"/>
    <p:sldId id="290" r:id="rId9"/>
    <p:sldId id="278" r:id="rId10"/>
    <p:sldId id="279" r:id="rId11"/>
    <p:sldId id="280" r:id="rId12"/>
    <p:sldId id="291" r:id="rId13"/>
    <p:sldId id="295" r:id="rId14"/>
    <p:sldId id="281" r:id="rId15"/>
    <p:sldId id="282" r:id="rId16"/>
    <p:sldId id="283" r:id="rId17"/>
    <p:sldId id="284" r:id="rId18"/>
    <p:sldId id="287" r:id="rId19"/>
    <p:sldId id="292" r:id="rId20"/>
    <p:sldId id="294" r:id="rId21"/>
    <p:sldId id="293" r:id="rId22"/>
    <p:sldId id="296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44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57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4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1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7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65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75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39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6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3D95-C4DE-4E89-AAC6-32FCF56CD876}" type="datetimeFigureOut">
              <a:rPr lang="hr-HR" smtClean="0"/>
              <a:t>17.2.2019.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07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4B89F-693E-42F5-BF1B-EE372814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ED8AB-D888-4A1A-B2C2-613B125C45AE}"/>
              </a:ext>
            </a:extLst>
          </p:cNvPr>
          <p:cNvSpPr txBox="1"/>
          <p:nvPr/>
        </p:nvSpPr>
        <p:spPr>
          <a:xfrm>
            <a:off x="647700" y="708338"/>
            <a:ext cx="11097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 Registar</a:t>
            </a:r>
            <a:r>
              <a:rPr lang="en-US" sz="4400" b="1" dirty="0"/>
              <a:t> </a:t>
            </a:r>
            <a:r>
              <a:rPr lang="hr-BA" sz="4400" b="1" dirty="0"/>
              <a:t>     </a:t>
            </a:r>
            <a:r>
              <a:rPr lang="hr-HR" sz="4400" b="1" dirty="0"/>
              <a:t>dobrovoljnih  darivatelja        krvi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E351B-601B-4876-9287-7051C1A90C18}"/>
              </a:ext>
            </a:extLst>
          </p:cNvPr>
          <p:cNvSpPr txBox="1"/>
          <p:nvPr/>
        </p:nvSpPr>
        <p:spPr>
          <a:xfrm>
            <a:off x="647700" y="5739646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Kolegij: Projektiranje informacijskih sustava</a:t>
            </a:r>
          </a:p>
          <a:p>
            <a:r>
              <a:rPr lang="hr-HR" sz="2800" b="1" dirty="0"/>
              <a:t>Studenti:</a:t>
            </a:r>
            <a:r>
              <a:rPr lang="en-US" sz="2800" b="1" dirty="0"/>
              <a:t> </a:t>
            </a:r>
            <a:r>
              <a:rPr lang="hr-HR" sz="2800" b="1" dirty="0"/>
              <a:t>Anđela Bošnjak,</a:t>
            </a:r>
            <a:r>
              <a:rPr lang="en-US" sz="2800" b="1" dirty="0"/>
              <a:t> </a:t>
            </a:r>
            <a:r>
              <a:rPr lang="hr-HR" sz="2800" b="1" dirty="0"/>
              <a:t>Sanja Marić,</a:t>
            </a:r>
            <a:r>
              <a:rPr lang="en-US" sz="2800" b="1" dirty="0"/>
              <a:t> </a:t>
            </a:r>
            <a:r>
              <a:rPr lang="hr-HR" sz="2800" b="1" dirty="0"/>
              <a:t>Marija Klarić i Marijana Omazić</a:t>
            </a:r>
          </a:p>
        </p:txBody>
      </p:sp>
    </p:spTree>
    <p:extLst>
      <p:ext uri="{BB962C8B-B14F-4D97-AF65-F5344CB8AC3E}">
        <p14:creationId xmlns:p14="http://schemas.microsoft.com/office/powerpoint/2010/main" val="21527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E8932-60F7-4DF6-B1A6-C5F9288EC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" y="1656407"/>
            <a:ext cx="8917689" cy="37238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FC310A-5CC7-44A6-9155-D3613156A32E}"/>
              </a:ext>
            </a:extLst>
          </p:cNvPr>
          <p:cNvSpPr txBox="1"/>
          <p:nvPr/>
        </p:nvSpPr>
        <p:spPr>
          <a:xfrm>
            <a:off x="490330" y="768626"/>
            <a:ext cx="4386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ER model </a:t>
            </a:r>
            <a:endParaRPr lang="hr-HR" sz="4000" b="1" dirty="0"/>
          </a:p>
        </p:txBody>
      </p:sp>
    </p:spTree>
    <p:extLst>
      <p:ext uri="{BB962C8B-B14F-4D97-AF65-F5344CB8AC3E}">
        <p14:creationId xmlns:p14="http://schemas.microsoft.com/office/powerpoint/2010/main" val="225380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669758" y="380577"/>
            <a:ext cx="7884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slučajeva korištenja – </a:t>
            </a:r>
          </a:p>
          <a:p>
            <a:r>
              <a:rPr lang="hr-HR" sz="4000" b="1" dirty="0" err="1"/>
              <a:t>Transfuziološke</a:t>
            </a:r>
            <a:r>
              <a:rPr lang="hr-HR" sz="4000" b="1" dirty="0"/>
              <a:t> ustanove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EF403A2-16A2-4091-80C9-E57DB9794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58" y="1996457"/>
            <a:ext cx="7472019" cy="46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506140" y="412124"/>
            <a:ext cx="764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slučajeva korištenja – Darivatelj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733FA3D-4522-4EF2-9EC9-6CB9E40B7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40" y="2321959"/>
            <a:ext cx="8362405" cy="34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8450645" y="412124"/>
            <a:ext cx="3653309" cy="2691533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506140" y="412124"/>
            <a:ext cx="7642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slučajeva korištenja – Administrator 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8095F0E-EE6A-4268-A1D0-78914CF3C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30" y="2362885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351FB-0A1D-4D9C-AB8D-21CA6D5196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0"/>
            <a:ext cx="6612858" cy="685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D5DA7-905F-4153-897A-FEC2B5A546AD}"/>
              </a:ext>
            </a:extLst>
          </p:cNvPr>
          <p:cNvSpPr txBox="1"/>
          <p:nvPr/>
        </p:nvSpPr>
        <p:spPr>
          <a:xfrm>
            <a:off x="7070252" y="448570"/>
            <a:ext cx="4664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aktivnosti</a:t>
            </a:r>
          </a:p>
        </p:txBody>
      </p:sp>
    </p:spTree>
    <p:extLst>
      <p:ext uri="{BB962C8B-B14F-4D97-AF65-F5344CB8AC3E}">
        <p14:creationId xmlns:p14="http://schemas.microsoft.com/office/powerpoint/2010/main" val="182921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14E52-E220-4328-9AD3-B718432F9F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1" y="2051087"/>
            <a:ext cx="7063432" cy="4333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A0F90-111F-4B9F-BD18-E9715CBBB10A}"/>
              </a:ext>
            </a:extLst>
          </p:cNvPr>
          <p:cNvSpPr txBox="1"/>
          <p:nvPr/>
        </p:nvSpPr>
        <p:spPr>
          <a:xfrm>
            <a:off x="771275" y="473337"/>
            <a:ext cx="7997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kompnente – Transfuziološke ustanove</a:t>
            </a:r>
          </a:p>
        </p:txBody>
      </p:sp>
    </p:spTree>
    <p:extLst>
      <p:ext uri="{BB962C8B-B14F-4D97-AF65-F5344CB8AC3E}">
        <p14:creationId xmlns:p14="http://schemas.microsoft.com/office/powerpoint/2010/main" val="411390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E9E0B-4090-44D9-A4C5-019F3441EE0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9" y="2068102"/>
            <a:ext cx="6957414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28637-360B-42B7-B17E-8A19F5C632E1}"/>
              </a:ext>
            </a:extLst>
          </p:cNvPr>
          <p:cNvSpPr txBox="1"/>
          <p:nvPr/>
        </p:nvSpPr>
        <p:spPr>
          <a:xfrm>
            <a:off x="523449" y="528815"/>
            <a:ext cx="5910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komponenti – Darivatelj </a:t>
            </a:r>
          </a:p>
        </p:txBody>
      </p:sp>
    </p:spTree>
    <p:extLst>
      <p:ext uri="{BB962C8B-B14F-4D97-AF65-F5344CB8AC3E}">
        <p14:creationId xmlns:p14="http://schemas.microsoft.com/office/powerpoint/2010/main" val="283114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ADC53-19D3-4C24-ABFE-89B9FEC8A1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656407"/>
            <a:ext cx="7248939" cy="507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640064" y="331944"/>
            <a:ext cx="5910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Dijagram komponenti -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88718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2042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517488" y="355400"/>
            <a:ext cx="8012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Izgled sustava – kroz par glavnih dijelova sustava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DE65674E-DFD8-4489-916A-777133682B83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80694" y="2411703"/>
            <a:chExt cx="6178267" cy="4690585"/>
          </a:xfrm>
        </p:grpSpPr>
        <p:pic>
          <p:nvPicPr>
            <p:cNvPr id="10" name="Grafika 9" descr="Monitor">
              <a:extLst>
                <a:ext uri="{FF2B5EF4-FFF2-40B4-BE49-F238E27FC236}">
                  <a16:creationId xmlns:a16="http://schemas.microsoft.com/office/drawing/2014/main" id="{74730D8A-370D-4759-A992-10515D99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80694" y="2411703"/>
              <a:ext cx="6178267" cy="469058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75" y="3425042"/>
              <a:ext cx="4313565" cy="2045035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E626FD06-4939-4DFC-930E-54364CCAF45B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8" name="Grafika 7" descr="Monitor">
              <a:extLst>
                <a:ext uri="{FF2B5EF4-FFF2-40B4-BE49-F238E27FC236}">
                  <a16:creationId xmlns:a16="http://schemas.microsoft.com/office/drawing/2014/main" id="{9051A9E8-1BD7-4305-8F48-24D64E46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F27F8E81-1086-446C-ACA3-7EE817226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909" y="2722489"/>
              <a:ext cx="3853052" cy="2133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3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4998E2A4-8C03-43E7-8416-473542117594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0" name="Grafika 9" descr="Monitor">
              <a:extLst>
                <a:ext uri="{FF2B5EF4-FFF2-40B4-BE49-F238E27FC236}">
                  <a16:creationId xmlns:a16="http://schemas.microsoft.com/office/drawing/2014/main" id="{84B88C16-1E78-4A27-8616-8E947BB1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15" name="Picture 9">
              <a:extLst>
                <a:ext uri="{FF2B5EF4-FFF2-40B4-BE49-F238E27FC236}">
                  <a16:creationId xmlns:a16="http://schemas.microsoft.com/office/drawing/2014/main" id="{1B8A47AA-BBB6-4750-B247-22242742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1" y="2712721"/>
              <a:ext cx="3821959" cy="2052320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FC6475A3-98FB-4AC6-9CCC-9C45E114486C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3" name="Grafika 12" descr="Monitor">
              <a:extLst>
                <a:ext uri="{FF2B5EF4-FFF2-40B4-BE49-F238E27FC236}">
                  <a16:creationId xmlns:a16="http://schemas.microsoft.com/office/drawing/2014/main" id="{464B6DDD-071F-4995-98A6-F2FA11DA2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BD29E23-6610-43E6-B489-282B1E463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743" y="2712721"/>
              <a:ext cx="3851217" cy="2153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00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770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r-BA" sz="4000" b="1" dirty="0"/>
              <a:t>Opis sustava</a:t>
            </a:r>
            <a:endParaRPr lang="en-US" sz="4000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921" y="1656407"/>
            <a:ext cx="771098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Web aplikacija prvenstveno namijenjena za dvije vrste korisnika: </a:t>
            </a:r>
            <a:r>
              <a:rPr lang="hr-BA" sz="2000" i="1" dirty="0"/>
              <a:t>Darivatelje </a:t>
            </a:r>
            <a:r>
              <a:rPr lang="hr-BA" sz="2000" dirty="0"/>
              <a:t> i </a:t>
            </a:r>
            <a:r>
              <a:rPr lang="hr-BA" sz="2000" i="1" dirty="0" err="1"/>
              <a:t>Transfuziološke</a:t>
            </a:r>
            <a:r>
              <a:rPr lang="hr-BA" sz="2000" i="1" dirty="0"/>
              <a:t> ustanove</a:t>
            </a:r>
            <a:endParaRPr lang="hr-BA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Moderniziran način pohrane podataka vezano za registar (zalihe krvi, povijest dolazaka, razlozi (ne)mogućnosti davanja krvi…)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Nudi sjedinjenje svih </a:t>
            </a:r>
            <a:r>
              <a:rPr lang="hr-BA" sz="2000" dirty="0" err="1"/>
              <a:t>transfuzioloških</a:t>
            </a:r>
            <a:r>
              <a:rPr lang="hr-BA" sz="2000" dirty="0"/>
              <a:t> ustanova na razini jedne države.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000" dirty="0"/>
          </a:p>
          <a:p>
            <a:pPr>
              <a:lnSpc>
                <a:spcPct val="150000"/>
              </a:lnSpc>
            </a:pPr>
            <a:endParaRPr lang="hr-BA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55811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301CCF50-5261-4EDE-B372-24E18968B4E2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2" name="Grafika 11" descr="Monitor">
              <a:extLst>
                <a:ext uri="{FF2B5EF4-FFF2-40B4-BE49-F238E27FC236}">
                  <a16:creationId xmlns:a16="http://schemas.microsoft.com/office/drawing/2014/main" id="{4B47394B-67C6-4A74-AFE4-BAD28A117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3" name="Slika 2">
              <a:extLst>
                <a:ext uri="{FF2B5EF4-FFF2-40B4-BE49-F238E27FC236}">
                  <a16:creationId xmlns:a16="http://schemas.microsoft.com/office/drawing/2014/main" id="{77F85EC7-AE90-461A-98D7-749FF1F25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26" y="2715571"/>
              <a:ext cx="3821984" cy="2041250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8C7FB2-263C-475B-975B-74E0276713C0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5" name="Grafika 14" descr="Monitor">
              <a:extLst>
                <a:ext uri="{FF2B5EF4-FFF2-40B4-BE49-F238E27FC236}">
                  <a16:creationId xmlns:a16="http://schemas.microsoft.com/office/drawing/2014/main" id="{B65DF0A3-E7FE-4EC5-83E1-7B5E814C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7" name="Slika 16">
              <a:extLst>
                <a:ext uri="{FF2B5EF4-FFF2-40B4-BE49-F238E27FC236}">
                  <a16:creationId xmlns:a16="http://schemas.microsoft.com/office/drawing/2014/main" id="{C94CC608-9A45-4958-9E3D-C14F2210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113" y="2715570"/>
              <a:ext cx="3900647" cy="2120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70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FFBDF431-838C-479D-90EC-808ED54FFB1E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2" name="Grafika 11" descr="Monitor">
              <a:extLst>
                <a:ext uri="{FF2B5EF4-FFF2-40B4-BE49-F238E27FC236}">
                  <a16:creationId xmlns:a16="http://schemas.microsoft.com/office/drawing/2014/main" id="{29377149-38CA-4E97-B07C-5EBD3796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3" name="Slika 2">
              <a:extLst>
                <a:ext uri="{FF2B5EF4-FFF2-40B4-BE49-F238E27FC236}">
                  <a16:creationId xmlns:a16="http://schemas.microsoft.com/office/drawing/2014/main" id="{E93E6A8A-8F47-4BE0-9F06-ED14B6A2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8" y="2720282"/>
              <a:ext cx="3820251" cy="202443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092EAED2-F12D-456E-AD0B-CDB1DF767CDC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5" name="Grafika 14" descr="Monitor">
              <a:extLst>
                <a:ext uri="{FF2B5EF4-FFF2-40B4-BE49-F238E27FC236}">
                  <a16:creationId xmlns:a16="http://schemas.microsoft.com/office/drawing/2014/main" id="{2B2FF1CC-7BD7-4660-973E-7BD6E5AF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17" name="Slika 16">
              <a:extLst>
                <a:ext uri="{FF2B5EF4-FFF2-40B4-BE49-F238E27FC236}">
                  <a16:creationId xmlns:a16="http://schemas.microsoft.com/office/drawing/2014/main" id="{D78C6F39-C88E-4314-8127-A6BA89CFF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604" y="2733610"/>
              <a:ext cx="3855835" cy="210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11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6D8EA8F6-3150-424C-A0C6-9099B54028B5}"/>
              </a:ext>
            </a:extLst>
          </p:cNvPr>
          <p:cNvGrpSpPr/>
          <p:nvPr/>
        </p:nvGrpSpPr>
        <p:grpSpPr>
          <a:xfrm>
            <a:off x="4523668" y="1731313"/>
            <a:ext cx="5512933" cy="4690585"/>
            <a:chOff x="4523668" y="1731313"/>
            <a:chExt cx="5512933" cy="4690585"/>
          </a:xfrm>
        </p:grpSpPr>
        <p:pic>
          <p:nvPicPr>
            <p:cNvPr id="15" name="Grafika 14" descr="Monitor">
              <a:extLst>
                <a:ext uri="{FF2B5EF4-FFF2-40B4-BE49-F238E27FC236}">
                  <a16:creationId xmlns:a16="http://schemas.microsoft.com/office/drawing/2014/main" id="{2B2FF1CC-7BD7-4660-973E-7BD6E5AF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3668" y="1731313"/>
              <a:ext cx="5512933" cy="4690585"/>
            </a:xfrm>
            <a:prstGeom prst="rect">
              <a:avLst/>
            </a:prstGeom>
          </p:spPr>
        </p:pic>
        <p:pic>
          <p:nvPicPr>
            <p:cNvPr id="3" name="Slika 2">
              <a:extLst>
                <a:ext uri="{FF2B5EF4-FFF2-40B4-BE49-F238E27FC236}">
                  <a16:creationId xmlns:a16="http://schemas.microsoft.com/office/drawing/2014/main" id="{8ACB9243-4306-4C9B-9C3C-279B998A4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663" y="2736374"/>
              <a:ext cx="3843297" cy="2099786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AD52F04E-11A1-4BA6-8BA7-BCA164B04633}"/>
              </a:ext>
            </a:extLst>
          </p:cNvPr>
          <p:cNvGrpSpPr/>
          <p:nvPr/>
        </p:nvGrpSpPr>
        <p:grpSpPr>
          <a:xfrm>
            <a:off x="-201800" y="1736855"/>
            <a:ext cx="5481955" cy="4562345"/>
            <a:chOff x="-201800" y="1736855"/>
            <a:chExt cx="5481955" cy="4562345"/>
          </a:xfrm>
        </p:grpSpPr>
        <p:pic>
          <p:nvPicPr>
            <p:cNvPr id="12" name="Grafika 11" descr="Monitor">
              <a:extLst>
                <a:ext uri="{FF2B5EF4-FFF2-40B4-BE49-F238E27FC236}">
                  <a16:creationId xmlns:a16="http://schemas.microsoft.com/office/drawing/2014/main" id="{29377149-38CA-4E97-B07C-5EBD3796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01800" y="1736855"/>
              <a:ext cx="5481955" cy="4562345"/>
            </a:xfrm>
            <a:prstGeom prst="rect">
              <a:avLst/>
            </a:prstGeom>
          </p:spPr>
        </p:pic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222E0B36-A4DA-4706-A958-1F24CB45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53" y="2726214"/>
              <a:ext cx="3813367" cy="202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13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1" name="TekstniOkvir 20">
            <a:extLst>
              <a:ext uri="{FF2B5EF4-FFF2-40B4-BE49-F238E27FC236}">
                <a16:creationId xmlns:a16="http://schemas.microsoft.com/office/drawing/2014/main" id="{1280DB67-6906-47C8-8B07-21ED4BDE0829}"/>
              </a:ext>
            </a:extLst>
          </p:cNvPr>
          <p:cNvSpPr txBox="1"/>
          <p:nvPr/>
        </p:nvSpPr>
        <p:spPr>
          <a:xfrm>
            <a:off x="3429888" y="3043250"/>
            <a:ext cx="5338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HVALA NA PAŽNJI !!!</a:t>
            </a:r>
          </a:p>
        </p:txBody>
      </p:sp>
    </p:spTree>
    <p:extLst>
      <p:ext uri="{BB962C8B-B14F-4D97-AF65-F5344CB8AC3E}">
        <p14:creationId xmlns:p14="http://schemas.microsoft.com/office/powerpoint/2010/main" val="30996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691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r-HR" sz="4300" b="1" dirty="0"/>
              <a:t>Cilj sustava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263" y="1910687"/>
            <a:ext cx="787475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Osigurati jednostavnije pronalaženje odgovarajućih darivatelja krvi za one kojima je potrebna</a:t>
            </a:r>
            <a:endParaRPr lang="hr-BA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Olakšano pronalaženje ustanova koje nude </a:t>
            </a:r>
            <a:r>
              <a:rPr lang="hr-BA" sz="2000" dirty="0" err="1"/>
              <a:t>transfuziološke</a:t>
            </a:r>
            <a:r>
              <a:rPr lang="hr-BA" sz="2000" dirty="0"/>
              <a:t> usluge svim korisnicima koji žele postati dobrovoljni darivatelji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BA" sz="2000" dirty="0"/>
              <a:t>Informirati ljude o darivanju krvi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8276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0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0351F65F-4241-4E43-9D9F-B27C8346EDA1}"/>
              </a:ext>
            </a:extLst>
          </p:cNvPr>
          <p:cNvSpPr txBox="1"/>
          <p:nvPr/>
        </p:nvSpPr>
        <p:spPr>
          <a:xfrm>
            <a:off x="890388" y="787652"/>
            <a:ext cx="5504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Korištene tehnologije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954" y="2020378"/>
            <a:ext cx="6387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000" dirty="0" err="1"/>
              <a:t>Fronted</a:t>
            </a:r>
            <a:endParaRPr lang="hr-BA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r-BA" sz="2000" dirty="0"/>
              <a:t>HTML, CSS, </a:t>
            </a:r>
            <a:r>
              <a:rPr lang="hr-BA" sz="2000" dirty="0" err="1"/>
              <a:t>JavaScript</a:t>
            </a:r>
            <a:r>
              <a:rPr lang="hr-BA" sz="2000" dirty="0"/>
              <a:t>, </a:t>
            </a:r>
            <a:r>
              <a:rPr lang="hr-BA" sz="2000" dirty="0" err="1"/>
              <a:t>jQuery</a:t>
            </a:r>
            <a:endParaRPr lang="hr-BA" sz="2000" dirty="0"/>
          </a:p>
          <a:p>
            <a:pPr lvl="1"/>
            <a:endParaRPr lang="hr-B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000" dirty="0" err="1"/>
              <a:t>Backend</a:t>
            </a:r>
            <a:endParaRPr lang="hr-BA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r-BA" sz="2000" dirty="0" err="1"/>
              <a:t>Laravel</a:t>
            </a:r>
            <a:r>
              <a:rPr lang="hr-BA" sz="2000" dirty="0"/>
              <a:t> – PHP </a:t>
            </a:r>
            <a:r>
              <a:rPr lang="hr-BA" sz="2000" dirty="0" err="1"/>
              <a:t>framework</a:t>
            </a:r>
            <a:endParaRPr lang="hr-B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B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BA" sz="2000" dirty="0"/>
              <a:t>Baza podataka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r-BA" sz="2000" dirty="0"/>
              <a:t>MY SQL – alat </a:t>
            </a:r>
            <a:r>
              <a:rPr lang="hr-BA" sz="2000" dirty="0" err="1"/>
              <a:t>PhpMyAdmin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6259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93A23-E4BF-4CE3-BFE5-C037515D2F7B}"/>
              </a:ext>
            </a:extLst>
          </p:cNvPr>
          <p:cNvSpPr txBox="1"/>
          <p:nvPr/>
        </p:nvSpPr>
        <p:spPr>
          <a:xfrm>
            <a:off x="805542" y="442913"/>
            <a:ext cx="7403738" cy="630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4000" b="1" dirty="0"/>
              <a:t>Korisnici sustava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dirty="0"/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b="1" dirty="0"/>
              <a:t>Darivatelj</a:t>
            </a:r>
            <a:r>
              <a:rPr lang="hr-HR" sz="2000" dirty="0"/>
              <a:t> – individualni korisnik koji nakon uspješnog popunjavanja upitnika ima mogućnost registrirati se kao dobrovoljni darivatelj krvi, te nakon prijave u sustav ima mogućnosti: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uvid u svoj profil;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ažuriranje osobnih podataka kao i lozinku;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uvid u povijest svojih darivanja;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pretraživanje transfiziološke ustanove po mjestu;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primanju obavijesti o mogućnosti ponovnog darivanja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5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2" y="-2055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Rectangle 6"/>
          <p:cNvSpPr/>
          <p:nvPr/>
        </p:nvSpPr>
        <p:spPr>
          <a:xfrm>
            <a:off x="613894" y="550606"/>
            <a:ext cx="7402346" cy="358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b="1" dirty="0" err="1"/>
              <a:t>Transfuziološke</a:t>
            </a:r>
            <a:r>
              <a:rPr lang="hr-HR" sz="2000" b="1" dirty="0"/>
              <a:t> ustanove</a:t>
            </a:r>
            <a:r>
              <a:rPr lang="hr-HR" sz="2000" dirty="0"/>
              <a:t> – drugi tip korisnika koji nakon registracije i prijave u sustav ima uvid u sve registrirane darivatelje i njihove podatke (npr. krvna grupa, br. tel...)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 mogu kontaktirati darivatelja ukoliko je potrebno;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uvid u sva dosadašnja darivanja u svojoj ustanovi;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uvid u zalihe krvi; </a:t>
            </a:r>
          </a:p>
          <a:p>
            <a:pPr marL="800100" lvl="1" indent="-285750" defTabSz="91440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sz="2000" dirty="0"/>
              <a:t>uvid u svoj profil (ažuriranje svojih informacija)).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924" y="4952975"/>
            <a:ext cx="7492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b="1" dirty="0"/>
              <a:t>Administrator</a:t>
            </a:r>
            <a:r>
              <a:rPr lang="hr-HR" sz="2000" dirty="0"/>
              <a:t> – ima uvid i kontrolu nad cijelim sustavom (CRUD).</a:t>
            </a:r>
          </a:p>
        </p:txBody>
      </p:sp>
    </p:spTree>
    <p:extLst>
      <p:ext uri="{BB962C8B-B14F-4D97-AF65-F5344CB8AC3E}">
        <p14:creationId xmlns:p14="http://schemas.microsoft.com/office/powerpoint/2010/main" val="376147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D032F-9246-4319-BC79-4EBC6C714FB8}"/>
              </a:ext>
            </a:extLst>
          </p:cNvPr>
          <p:cNvSpPr txBox="1"/>
          <p:nvPr/>
        </p:nvSpPr>
        <p:spPr>
          <a:xfrm>
            <a:off x="805542" y="296215"/>
            <a:ext cx="7210698" cy="6426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sz="28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4000" b="1" dirty="0"/>
              <a:t>Funkcionalni zahtjevi sustava: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BA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prijavu i odjavu na sustav;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unos i izmjenu podataka (npr. prilikom ažuriranja osobnih podataka);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Sustav treba zapamtiti registracijske podatke (ime, korisničko ime, email, lozinku..);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Razlikovati prijavu korisnika (administrator, tranfuziološke ustanove, darivatelji) preko korisničkog imena ili e-maila;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96244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497982" y="1473007"/>
            <a:ext cx="728457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Upozoriti korisnika ako postoji neka greška (netočan unos i slično);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Prikazati obavijest nakon izvršenog zadatka (npr. nakon uspješne registracije);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</a:t>
            </a:r>
            <a:r>
              <a:rPr lang="hr-HR" sz="2000" i="1" dirty="0"/>
              <a:t>administratoru</a:t>
            </a:r>
            <a:r>
              <a:rPr lang="hr-HR" sz="2000" dirty="0"/>
              <a:t> funkcije: dodavanje, brisanje, pregled, uređivanje darivatelja i </a:t>
            </a:r>
            <a:r>
              <a:rPr lang="hr-HR" sz="2000" dirty="0" err="1"/>
              <a:t>transfuzioloških</a:t>
            </a:r>
            <a:r>
              <a:rPr lang="hr-HR" sz="2000" dirty="0"/>
              <a:t> ustanova;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</a:t>
            </a:r>
            <a:r>
              <a:rPr lang="hr-HR" sz="2000" i="1" dirty="0"/>
              <a:t>darivatelju</a:t>
            </a:r>
            <a:r>
              <a:rPr lang="hr-HR" sz="2000" dirty="0"/>
              <a:t> funkcije: slanje zahtjeva, pregled </a:t>
            </a:r>
            <a:r>
              <a:rPr lang="hr-HR" sz="2000" dirty="0" err="1"/>
              <a:t>tranfuzioloških</a:t>
            </a:r>
            <a:r>
              <a:rPr lang="hr-HR" sz="2000" dirty="0"/>
              <a:t> ustanova, pregled povijesti darivanje;</a:t>
            </a:r>
          </a:p>
          <a:p>
            <a:pPr marL="57150" lvl="0" defTabSz="91440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</a:t>
            </a:r>
            <a:r>
              <a:rPr lang="hr-HR" sz="2000" i="1" dirty="0"/>
              <a:t>transfiziološkim ustanovama </a:t>
            </a:r>
            <a:r>
              <a:rPr lang="hr-HR" sz="2000" dirty="0"/>
              <a:t>funkcije: pregled zaliha krvi, prijavljenih korisnika, zahtjeva i svih darivanja, dodavanje; novog darivanja </a:t>
            </a:r>
          </a:p>
        </p:txBody>
      </p:sp>
    </p:spTree>
    <p:extLst>
      <p:ext uri="{BB962C8B-B14F-4D97-AF65-F5344CB8AC3E}">
        <p14:creationId xmlns:p14="http://schemas.microsoft.com/office/powerpoint/2010/main" val="197095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93A30D-8EB4-47FF-979C-0055F0D209D2}"/>
              </a:ext>
            </a:extLst>
          </p:cNvPr>
          <p:cNvSpPr txBox="1"/>
          <p:nvPr/>
        </p:nvSpPr>
        <p:spPr>
          <a:xfrm>
            <a:off x="708338" y="656822"/>
            <a:ext cx="709454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000" b="1" dirty="0"/>
              <a:t>Nefunkcionalni zahtjevi sustava:</a:t>
            </a:r>
          </a:p>
          <a:p>
            <a:endParaRPr lang="hr-HR" sz="2000" b="1" dirty="0"/>
          </a:p>
          <a:p>
            <a:endParaRPr lang="hr-H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Jednostavnost prilikom upotrebe;</a:t>
            </a:r>
          </a:p>
          <a:p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Jednostavan dizajn pogodan za sve vrste korisnika;</a:t>
            </a:r>
          </a:p>
          <a:p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Jednostavnost kontrola kako bi se izbjegle nepotrebne poteškoće prilikom korištenja sustava;</a:t>
            </a:r>
          </a:p>
          <a:p>
            <a:endParaRPr lang="hr-HR" sz="20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Dostupnost – mogućnost korištenja sustava u bilo koje vrijeme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Omogućiti konzistentan način rada sa sustavom u svrhu olakšanja korištenja; 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hr-HR" sz="2000" dirty="0"/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000" dirty="0"/>
              <a:t>Sustav bi se u budućnosti trebao moći nadograditi eventualnim dodatnim funkcionalnostima.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942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498</Words>
  <Application>Microsoft Office PowerPoint</Application>
  <PresentationFormat>Široki zaslon</PresentationFormat>
  <Paragraphs>81</Paragraphs>
  <Slides>23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fsr1492RR</dc:creator>
  <cp:lastModifiedBy>korisnik</cp:lastModifiedBy>
  <cp:revision>26</cp:revision>
  <dcterms:created xsi:type="dcterms:W3CDTF">2019-02-13T22:03:10Z</dcterms:created>
  <dcterms:modified xsi:type="dcterms:W3CDTF">2019-02-17T21:47:53Z</dcterms:modified>
</cp:coreProperties>
</file>