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A4840-93A1-4303-ACA5-D2663DB714D1}" type="datetimeFigureOut">
              <a:rPr lang="nl-NL" smtClean="0"/>
              <a:t>8-10-2018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4A8DF-C59C-44AF-A6D2-630B1FE728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73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Controller klasse vormt het hart van de applicatie, en is de gateway naar de </a:t>
            </a:r>
            <a:r>
              <a:rPr lang="nl-NL" dirty="0" err="1"/>
              <a:t>Maze</a:t>
            </a:r>
            <a:r>
              <a:rPr lang="nl-NL" dirty="0"/>
              <a:t> klasse, de koning van de modelklassen. De belangrijkste link in de modelklassen is die van </a:t>
            </a:r>
            <a:r>
              <a:rPr lang="nl-NL" dirty="0" err="1"/>
              <a:t>Tile</a:t>
            </a:r>
            <a:r>
              <a:rPr lang="nl-NL" dirty="0"/>
              <a:t> naar </a:t>
            </a:r>
            <a:r>
              <a:rPr lang="nl-NL" dirty="0" err="1"/>
              <a:t>Movable</a:t>
            </a:r>
            <a:r>
              <a:rPr lang="nl-NL" dirty="0"/>
              <a:t>. Deze link geeft aan dat iedere </a:t>
            </a:r>
            <a:r>
              <a:rPr lang="nl-NL" dirty="0" err="1"/>
              <a:t>Tile</a:t>
            </a:r>
            <a:r>
              <a:rPr lang="nl-NL" dirty="0"/>
              <a:t> een </a:t>
            </a:r>
            <a:r>
              <a:rPr lang="nl-NL" dirty="0" err="1"/>
              <a:t>Movable</a:t>
            </a:r>
            <a:r>
              <a:rPr lang="nl-NL" dirty="0"/>
              <a:t> KAN hebben. Er zijn 3 hoofddomeinklassen: </a:t>
            </a:r>
            <a:r>
              <a:rPr lang="nl-NL" dirty="0" err="1"/>
              <a:t>Maze</a:t>
            </a:r>
            <a:r>
              <a:rPr lang="nl-NL" dirty="0"/>
              <a:t>, </a:t>
            </a:r>
            <a:r>
              <a:rPr lang="nl-NL" dirty="0" err="1"/>
              <a:t>Tile</a:t>
            </a:r>
            <a:r>
              <a:rPr lang="nl-NL" dirty="0"/>
              <a:t> en </a:t>
            </a:r>
            <a:r>
              <a:rPr lang="nl-NL" dirty="0" err="1"/>
              <a:t>Movable</a:t>
            </a:r>
            <a:r>
              <a:rPr lang="nl-NL" dirty="0"/>
              <a:t>. </a:t>
            </a:r>
            <a:r>
              <a:rPr lang="nl-NL" dirty="0" err="1"/>
              <a:t>Tile</a:t>
            </a:r>
            <a:r>
              <a:rPr lang="nl-NL" dirty="0"/>
              <a:t> en </a:t>
            </a:r>
            <a:r>
              <a:rPr lang="nl-NL" dirty="0" err="1"/>
              <a:t>Movable</a:t>
            </a:r>
            <a:r>
              <a:rPr lang="nl-NL" dirty="0"/>
              <a:t> zijn abstract.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A8DF-C59C-44AF-A6D2-630B1FE728B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39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Quadruple</a:t>
            </a:r>
            <a:r>
              <a:rPr lang="nl-NL" dirty="0"/>
              <a:t> </a:t>
            </a:r>
            <a:r>
              <a:rPr lang="nl-NL" dirty="0" err="1"/>
              <a:t>linked</a:t>
            </a:r>
            <a:r>
              <a:rPr lang="nl-NL" dirty="0"/>
              <a:t> list.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A8DF-C59C-44AF-A6D2-630B1FE728B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550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Inheritence</a:t>
            </a:r>
            <a:r>
              <a:rPr lang="en-GB" dirty="0"/>
              <a:t> met tiles. Elke tile heft </a:t>
            </a:r>
            <a:r>
              <a:rPr lang="en-GB" dirty="0" err="1"/>
              <a:t>apparte</a:t>
            </a:r>
            <a:r>
              <a:rPr lang="en-GB" dirty="0"/>
              <a:t> </a:t>
            </a:r>
            <a:r>
              <a:rPr lang="en-GB" dirty="0" err="1"/>
              <a:t>functionaliteit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weergave</a:t>
            </a:r>
            <a:r>
              <a:rPr lang="en-GB" dirty="0"/>
              <a:t> maar </a:t>
            </a:r>
            <a:r>
              <a:rPr lang="en-GB" dirty="0" err="1"/>
              <a:t>ze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allemaal</a:t>
            </a:r>
            <a:r>
              <a:rPr lang="en-GB" dirty="0"/>
              <a:t> de </a:t>
            </a:r>
            <a:r>
              <a:rPr lang="en-GB" dirty="0" err="1"/>
              <a:t>basisfunctionaliteit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4A8DF-C59C-44AF-A6D2-630B1FE728B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7238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Bij</a:t>
            </a:r>
            <a:r>
              <a:rPr lang="en-GB" dirty="0"/>
              <a:t> Movable </a:t>
            </a:r>
            <a:r>
              <a:rPr lang="en-GB" dirty="0" err="1"/>
              <a:t>gebruiken</a:t>
            </a:r>
            <a:r>
              <a:rPr lang="en-GB" dirty="0"/>
              <a:t> </a:t>
            </a:r>
            <a:r>
              <a:rPr lang="en-GB" dirty="0" err="1"/>
              <a:t>wij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polymorfisme</a:t>
            </a:r>
            <a:r>
              <a:rPr lang="en-GB" dirty="0"/>
              <a:t>, de crate, de player </a:t>
            </a:r>
            <a:r>
              <a:rPr lang="en-GB" dirty="0" err="1"/>
              <a:t>en</a:t>
            </a:r>
            <a:r>
              <a:rPr lang="en-GB" dirty="0"/>
              <a:t> de sleeper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functionaliteit</a:t>
            </a:r>
            <a:r>
              <a:rPr lang="en-GB" dirty="0"/>
              <a:t> maar </a:t>
            </a:r>
            <a:r>
              <a:rPr lang="en-GB" dirty="0" err="1"/>
              <a:t>hun</a:t>
            </a:r>
            <a:r>
              <a:rPr lang="en-GB" dirty="0"/>
              <a:t> </a:t>
            </a:r>
            <a:r>
              <a:rPr lang="en-GB" dirty="0" err="1"/>
              <a:t>basisfuncties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geerfd</a:t>
            </a:r>
            <a:r>
              <a:rPr lang="en-GB" dirty="0"/>
              <a:t> van de Movable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4A8DF-C59C-44AF-A6D2-630B1FE728B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5526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4A8DF-C59C-44AF-A6D2-630B1FE728B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8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40251-6118-40B6-BF2D-B2BEF111A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Sokoban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B2F6FA-0E33-412D-8E55-2FFD1A3CF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NL" cap="none" dirty="0">
                <a:latin typeface="Calibri" panose="020F0502020204030204" pitchFamily="34" charset="0"/>
                <a:cs typeface="Calibri" panose="020F0502020204030204" pitchFamily="34" charset="0"/>
              </a:rPr>
              <a:t>Door Marijn Oomens &amp; Gijs Verwiel</a:t>
            </a:r>
          </a:p>
        </p:txBody>
      </p:sp>
    </p:spTree>
    <p:extLst>
      <p:ext uri="{BB962C8B-B14F-4D97-AF65-F5344CB8AC3E}">
        <p14:creationId xmlns:p14="http://schemas.microsoft.com/office/powerpoint/2010/main" val="304002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510E77-3DB8-48D6-882A-B2852DC8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nl-NL" sz="3200">
                <a:solidFill>
                  <a:srgbClr val="FFFFFF"/>
                </a:solidFill>
              </a:rPr>
              <a:t>Architectuur</a:t>
            </a:r>
            <a:br>
              <a:rPr lang="nl-NL" sz="3200">
                <a:solidFill>
                  <a:srgbClr val="FFFFFF"/>
                </a:solidFill>
              </a:rPr>
            </a:br>
            <a:r>
              <a:rPr lang="nl-NL" sz="3200">
                <a:solidFill>
                  <a:srgbClr val="FFFFFF"/>
                </a:solidFill>
              </a:rPr>
              <a:t>structuur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A58D1B-DD2C-415F-B1D2-F60CC65EC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nl-NL" sz="1400" dirty="0">
                <a:solidFill>
                  <a:srgbClr val="FFFFFF"/>
                </a:solidFill>
              </a:rPr>
              <a:t>Views</a:t>
            </a:r>
          </a:p>
          <a:p>
            <a:r>
              <a:rPr lang="nl-NL" sz="1400" dirty="0">
                <a:solidFill>
                  <a:srgbClr val="FFFFFF"/>
                </a:solidFill>
              </a:rPr>
              <a:t>Proces</a:t>
            </a:r>
          </a:p>
          <a:p>
            <a:r>
              <a:rPr lang="nl-NL" sz="1400" dirty="0">
                <a:solidFill>
                  <a:srgbClr val="FFFFFF"/>
                </a:solidFill>
              </a:rPr>
              <a:t>Modelklassen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Afbeelding 3">
            <a:extLst>
              <a:ext uri="{FF2B5EF4-FFF2-40B4-BE49-F238E27FC236}">
                <a16:creationId xmlns:a16="http://schemas.microsoft.com/office/drawing/2014/main" id="{76AF1021-3A94-49A6-9C49-FB8E1D405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992" y="643467"/>
            <a:ext cx="6491617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80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524D9C8-03AC-45E0-A1B3-96109D98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nl-NL" sz="3000">
                <a:solidFill>
                  <a:srgbClr val="FFFFFF"/>
                </a:solidFill>
              </a:rPr>
              <a:t>Datastructuur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6A361A-4492-490A-99D7-0B0238D3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nl-NL" sz="1400" dirty="0">
                <a:solidFill>
                  <a:srgbClr val="FFFFFF"/>
                </a:solidFill>
              </a:rPr>
              <a:t>Iedere </a:t>
            </a:r>
            <a:r>
              <a:rPr lang="nl-NL" sz="1400" dirty="0" err="1">
                <a:solidFill>
                  <a:srgbClr val="FFFFFF"/>
                </a:solidFill>
              </a:rPr>
              <a:t>Tile</a:t>
            </a:r>
            <a:r>
              <a:rPr lang="nl-NL" sz="1400" dirty="0">
                <a:solidFill>
                  <a:srgbClr val="FFFFFF"/>
                </a:solidFill>
              </a:rPr>
              <a:t> heeft weet van maximaal 4 andere </a:t>
            </a:r>
            <a:r>
              <a:rPr lang="nl-NL" sz="1400" dirty="0" err="1">
                <a:solidFill>
                  <a:srgbClr val="FFFFFF"/>
                </a:solidFill>
              </a:rPr>
              <a:t>tiles</a:t>
            </a:r>
            <a:r>
              <a:rPr lang="nl-NL" sz="1400" dirty="0">
                <a:solidFill>
                  <a:srgbClr val="FFFFFF"/>
                </a:solidFill>
              </a:rPr>
              <a:t> om zich heen</a:t>
            </a:r>
          </a:p>
          <a:p>
            <a:r>
              <a:rPr lang="nl-NL" sz="1400" dirty="0">
                <a:solidFill>
                  <a:srgbClr val="FFFFFF"/>
                </a:solidFill>
              </a:rPr>
              <a:t>Ook weet een </a:t>
            </a:r>
            <a:r>
              <a:rPr lang="nl-NL" sz="1400" dirty="0" err="1">
                <a:solidFill>
                  <a:srgbClr val="FFFFFF"/>
                </a:solidFill>
              </a:rPr>
              <a:t>Tile</a:t>
            </a:r>
            <a:r>
              <a:rPr lang="nl-NL" sz="1400" dirty="0">
                <a:solidFill>
                  <a:srgbClr val="FFFFFF"/>
                </a:solidFill>
              </a:rPr>
              <a:t> of er een </a:t>
            </a:r>
            <a:r>
              <a:rPr lang="nl-NL" sz="1400" dirty="0" err="1">
                <a:solidFill>
                  <a:srgbClr val="FFFFFF"/>
                </a:solidFill>
              </a:rPr>
              <a:t>Movable</a:t>
            </a:r>
            <a:r>
              <a:rPr lang="nl-NL" sz="1400" dirty="0">
                <a:solidFill>
                  <a:srgbClr val="FFFFFF"/>
                </a:solidFill>
              </a:rPr>
              <a:t> object op hem staat (stond hier als </a:t>
            </a:r>
            <a:r>
              <a:rPr lang="nl-NL" sz="1400" dirty="0" err="1">
                <a:solidFill>
                  <a:srgbClr val="FFFFFF"/>
                </a:solidFill>
              </a:rPr>
              <a:t>association</a:t>
            </a:r>
            <a:r>
              <a:rPr lang="nl-NL" sz="1400" dirty="0">
                <a:solidFill>
                  <a:srgbClr val="FFFFFF"/>
                </a:solidFill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Afbeelding 3">
            <a:extLst>
              <a:ext uri="{FF2B5EF4-FFF2-40B4-BE49-F238E27FC236}">
                <a16:creationId xmlns:a16="http://schemas.microsoft.com/office/drawing/2014/main" id="{64732FE9-3C4D-442C-9B89-E26EA63CE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24" y="643467"/>
            <a:ext cx="3685553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2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1963406-4755-40D5-9DAD-42693206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nl-NL" sz="3000">
                <a:solidFill>
                  <a:srgbClr val="FFFFFF"/>
                </a:solidFill>
              </a:rPr>
              <a:t>Datastructuur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797A63-E6B0-415D-B2AF-445288D9D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nl-NL" sz="1400" dirty="0" err="1">
                <a:solidFill>
                  <a:srgbClr val="FFFFFF"/>
                </a:solidFill>
              </a:rPr>
              <a:t>Maze</a:t>
            </a:r>
            <a:r>
              <a:rPr lang="nl-NL" sz="1400" dirty="0">
                <a:solidFill>
                  <a:srgbClr val="FFFFFF"/>
                </a:solidFill>
              </a:rPr>
              <a:t> heeft een referentie naar </a:t>
            </a:r>
            <a:r>
              <a:rPr lang="nl-NL" sz="1400" dirty="0" err="1">
                <a:solidFill>
                  <a:srgbClr val="FFFFFF"/>
                </a:solidFill>
              </a:rPr>
              <a:t>OriginPoint</a:t>
            </a:r>
            <a:r>
              <a:rPr lang="nl-NL" sz="1400" dirty="0">
                <a:solidFill>
                  <a:srgbClr val="FFFFFF"/>
                </a:solidFill>
              </a:rPr>
              <a:t> (een </a:t>
            </a:r>
            <a:r>
              <a:rPr lang="nl-NL" sz="1400" dirty="0" err="1">
                <a:solidFill>
                  <a:srgbClr val="FFFFFF"/>
                </a:solidFill>
              </a:rPr>
              <a:t>Tile</a:t>
            </a:r>
            <a:r>
              <a:rPr lang="nl-NL" sz="1400" dirty="0">
                <a:solidFill>
                  <a:srgbClr val="FFFFFF"/>
                </a:solidFill>
              </a:rPr>
              <a:t>)</a:t>
            </a:r>
          </a:p>
          <a:p>
            <a:r>
              <a:rPr lang="nl-NL" sz="1400" dirty="0">
                <a:solidFill>
                  <a:srgbClr val="FFFFFF"/>
                </a:solidFill>
              </a:rPr>
              <a:t>Alle </a:t>
            </a:r>
            <a:r>
              <a:rPr lang="nl-NL" sz="1400" dirty="0" err="1">
                <a:solidFill>
                  <a:srgbClr val="FFFFFF"/>
                </a:solidFill>
              </a:rPr>
              <a:t>Tiles</a:t>
            </a:r>
            <a:r>
              <a:rPr lang="nl-NL" sz="1400" dirty="0">
                <a:solidFill>
                  <a:srgbClr val="FFFFFF"/>
                </a:solidFill>
              </a:rPr>
              <a:t> hebben connecties</a:t>
            </a:r>
          </a:p>
          <a:p>
            <a:r>
              <a:rPr lang="nl-NL" sz="1400" dirty="0">
                <a:solidFill>
                  <a:srgbClr val="FFFFFF"/>
                </a:solidFill>
              </a:rPr>
              <a:t>Hiernaast zijn er </a:t>
            </a:r>
            <a:r>
              <a:rPr lang="nl-NL" sz="1400" dirty="0" err="1">
                <a:solidFill>
                  <a:srgbClr val="FFFFFF"/>
                </a:solidFill>
              </a:rPr>
              <a:t>Tiles</a:t>
            </a:r>
            <a:r>
              <a:rPr lang="nl-NL" sz="1400" dirty="0">
                <a:solidFill>
                  <a:srgbClr val="FFFFFF"/>
                </a:solidFill>
              </a:rPr>
              <a:t> weggelaten (abstractie). Elk level heeft een andere hoeveelheid </a:t>
            </a:r>
            <a:r>
              <a:rPr lang="nl-NL" sz="1400" dirty="0" err="1">
                <a:solidFill>
                  <a:srgbClr val="FFFFFF"/>
                </a:solidFill>
              </a:rPr>
              <a:t>Tiles</a:t>
            </a:r>
            <a:r>
              <a:rPr lang="nl-NL" sz="1400" dirty="0">
                <a:solidFill>
                  <a:srgbClr val="FFFFFF"/>
                </a:solidFill>
              </a:rPr>
              <a:t>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018B1FD5-8366-4D78-95B0-6A53828E8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132" y="643467"/>
            <a:ext cx="5681336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26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718F4E-ED39-4B1B-A9A8-6F9176AD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nl-NL" sz="3200">
                <a:solidFill>
                  <a:srgbClr val="FFFFFF"/>
                </a:solidFill>
              </a:rPr>
              <a:t>polymorfisme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92967E-9127-41FE-94E2-15F269BC9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nl-NL" sz="1400" dirty="0" err="1">
                <a:solidFill>
                  <a:srgbClr val="FFFFFF"/>
                </a:solidFill>
              </a:rPr>
              <a:t>Tile</a:t>
            </a:r>
            <a:r>
              <a:rPr lang="nl-NL" sz="1400" dirty="0">
                <a:solidFill>
                  <a:srgbClr val="FFFFFF"/>
                </a:solidFill>
              </a:rPr>
              <a:t> (abstracte klasse)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Afbeelding 3">
            <a:extLst>
              <a:ext uri="{FF2B5EF4-FFF2-40B4-BE49-F238E27FC236}">
                <a16:creationId xmlns:a16="http://schemas.microsoft.com/office/drawing/2014/main" id="{C79B1F5D-2219-4291-84B0-8C28C4839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78" y="945781"/>
            <a:ext cx="6844045" cy="496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60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718F4E-ED39-4B1B-A9A8-6F9176AD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nl-NL" sz="3200">
                <a:solidFill>
                  <a:srgbClr val="FFFFFF"/>
                </a:solidFill>
              </a:rPr>
              <a:t>polymorfisme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92967E-9127-41FE-94E2-15F269BC9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nl-NL" sz="1400" dirty="0" err="1">
                <a:solidFill>
                  <a:srgbClr val="FFFFFF"/>
                </a:solidFill>
              </a:rPr>
              <a:t>Movable</a:t>
            </a:r>
            <a:r>
              <a:rPr lang="nl-NL" sz="1400" dirty="0">
                <a:solidFill>
                  <a:srgbClr val="FFFFFF"/>
                </a:solidFill>
              </a:rPr>
              <a:t> (abstracte klasse)</a:t>
            </a:r>
          </a:p>
          <a:p>
            <a:pPr marL="0" indent="0">
              <a:buNone/>
            </a:pPr>
            <a:endParaRPr lang="nl-NL" sz="1400" dirty="0">
              <a:solidFill>
                <a:srgbClr val="FFFFFF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BF1A4CF2-868F-46B8-8EB0-A93DF5600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07" y="643467"/>
            <a:ext cx="6361786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79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603112-6BBE-4811-8554-E7C63711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nl-NL" sz="3200">
                <a:solidFill>
                  <a:srgbClr val="FFFFFF"/>
                </a:solidFill>
              </a:rPr>
              <a:t>Sequence</a:t>
            </a:r>
            <a:br>
              <a:rPr lang="nl-NL" sz="3200" dirty="0">
                <a:solidFill>
                  <a:srgbClr val="FFFFFF"/>
                </a:solidFill>
              </a:rPr>
            </a:br>
            <a:r>
              <a:rPr lang="nl-NL" sz="3200" dirty="0">
                <a:solidFill>
                  <a:srgbClr val="FFFFFF"/>
                </a:solidFill>
              </a:rPr>
              <a:t>Diagram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D4CC2-51A2-4829-90C4-822429BB9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nl-NL" sz="1400" dirty="0">
                <a:solidFill>
                  <a:srgbClr val="FFFFFF"/>
                </a:solidFill>
              </a:rPr>
              <a:t>Spelverloop</a:t>
            </a:r>
          </a:p>
          <a:p>
            <a:r>
              <a:rPr lang="nl-NL" sz="1400" dirty="0">
                <a:solidFill>
                  <a:srgbClr val="FFFFFF"/>
                </a:solidFill>
              </a:rPr>
              <a:t>Loop sterk vereenvoudigd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51553257-C072-47DC-9319-D71C9BAA6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240" y="922896"/>
            <a:ext cx="7509722" cy="461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06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213</Words>
  <Application>Microsoft Office PowerPoint</Application>
  <PresentationFormat>Widescreen</PresentationFormat>
  <Paragraphs>29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Sokoban</vt:lpstr>
      <vt:lpstr>Architectuur structuur</vt:lpstr>
      <vt:lpstr>Datastructuur</vt:lpstr>
      <vt:lpstr>Datastructuur</vt:lpstr>
      <vt:lpstr>polymorfisme</vt:lpstr>
      <vt:lpstr>polymorfisme</vt:lpstr>
      <vt:lpstr>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Sokoban</dc:title>
  <dc:creator>Gijs Verwiel</dc:creator>
  <cp:lastModifiedBy>Marijn Oomens</cp:lastModifiedBy>
  <cp:revision>2</cp:revision>
  <dcterms:created xsi:type="dcterms:W3CDTF">2018-10-07T17:47:22Z</dcterms:created>
  <dcterms:modified xsi:type="dcterms:W3CDTF">2018-10-08T16:39:21Z</dcterms:modified>
</cp:coreProperties>
</file>