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57" r:id="rId3"/>
    <p:sldId id="269" r:id="rId4"/>
    <p:sldId id="271" r:id="rId5"/>
    <p:sldId id="279" r:id="rId6"/>
    <p:sldId id="272" r:id="rId7"/>
    <p:sldId id="274" r:id="rId8"/>
    <p:sldId id="280" r:id="rId9"/>
    <p:sldId id="273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F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5"/>
    <p:restoredTop sz="94633"/>
  </p:normalViewPr>
  <p:slideViewPr>
    <p:cSldViewPr snapToGrid="0" snapToObjects="1">
      <p:cViewPr varScale="1">
        <p:scale>
          <a:sx n="116" d="100"/>
          <a:sy n="11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9/28/22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148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9/28/22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158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9/28/22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038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9/28/22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11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9/28/22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212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9/28/22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37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9/28/22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608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9/28/22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443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9/28/22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909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9/28/22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102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9/28/22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340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B6A1-ADBF-4C49-8E6F-5630C98585D2}" type="datetimeFigureOut">
              <a:rPr lang="en-US" smtClean="0"/>
              <a:t>9/28/22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79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make/manual/html_node/Automatic-Variabl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598246"/>
            <a:ext cx="3309314" cy="3626217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nl-NL" dirty="0">
                <a:solidFill>
                  <a:srgbClr val="FFFFFF"/>
                </a:solidFill>
              </a:rPr>
              <a:t>C/C++ </a:t>
            </a:r>
            <a:r>
              <a:rPr lang="nl-NL" dirty="0" err="1">
                <a:solidFill>
                  <a:srgbClr val="FFFFFF"/>
                </a:solidFill>
              </a:rPr>
              <a:t>Build</a:t>
            </a:r>
            <a:r>
              <a:rPr lang="nl-NL" dirty="0">
                <a:solidFill>
                  <a:srgbClr val="FFFFFF"/>
                </a:solidFill>
              </a:rPr>
              <a:t>, </a:t>
            </a:r>
            <a:r>
              <a:rPr lang="nl-NL" dirty="0" err="1">
                <a:solidFill>
                  <a:srgbClr val="FFFFFF"/>
                </a:solidFill>
              </a:rPr>
              <a:t>Makefiles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4214649"/>
            <a:ext cx="3309312" cy="2167102"/>
          </a:xfrm>
        </p:spPr>
        <p:txBody>
          <a:bodyPr>
            <a:noAutofit/>
          </a:bodyPr>
          <a:lstStyle/>
          <a:p>
            <a:pPr algn="r"/>
            <a:r>
              <a:rPr lang="nl-NL" sz="3600" dirty="0">
                <a:solidFill>
                  <a:srgbClr val="FFFF00"/>
                </a:solidFill>
              </a:rPr>
              <a:t>Part 2 : </a:t>
            </a:r>
            <a:r>
              <a:rPr lang="nl-NL" sz="3600" dirty="0" err="1">
                <a:solidFill>
                  <a:srgbClr val="FFFF00"/>
                </a:solidFill>
              </a:rPr>
              <a:t>Makefiles</a:t>
            </a:r>
            <a:endParaRPr lang="nl-NL" sz="3600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491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193" y="2580155"/>
            <a:ext cx="4248100" cy="275593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4057" y="1267063"/>
            <a:ext cx="276361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7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62627B-D73B-F049-B065-74D1B3DB6607}"/>
              </a:ext>
            </a:extLst>
          </p:cNvPr>
          <p:cNvSpPr/>
          <p:nvPr/>
        </p:nvSpPr>
        <p:spPr>
          <a:xfrm>
            <a:off x="108441" y="6044557"/>
            <a:ext cx="397705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nl-NL" dirty="0">
                <a:solidFill>
                  <a:srgbClr val="FFFFFF"/>
                </a:solidFill>
              </a:rPr>
              <a:t>t-sem3-cb/</a:t>
            </a:r>
            <a:r>
              <a:rPr lang="nl-NL" dirty="0" err="1">
                <a:solidFill>
                  <a:srgbClr val="FFFFFF"/>
                </a:solidFill>
              </a:rPr>
              <a:t>sd</a:t>
            </a:r>
            <a:r>
              <a:rPr lang="nl-NL" dirty="0">
                <a:solidFill>
                  <a:srgbClr val="FFFFFF"/>
                </a:solidFill>
              </a:rPr>
              <a:t>/workshops/</a:t>
            </a:r>
            <a:r>
              <a:rPr lang="nl-NL" dirty="0" err="1">
                <a:solidFill>
                  <a:srgbClr val="FFFFFF"/>
                </a:solidFill>
              </a:rPr>
              <a:t>buildAndMake</a:t>
            </a:r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>
                <a:solidFill>
                  <a:schemeClr val="accent1"/>
                </a:solidFill>
              </a:rPr>
              <a:t>Makefile:Example</a:t>
            </a:r>
            <a:r>
              <a:rPr lang="nl-NL" dirty="0">
                <a:solidFill>
                  <a:schemeClr val="accent1"/>
                </a:solidFill>
              </a:rPr>
              <a:t> automatic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600" dirty="0"/>
              <a:t>program: file1.o file2.o file3.o</a:t>
            </a:r>
          </a:p>
          <a:p>
            <a:pPr marL="0" indent="0">
              <a:buNone/>
            </a:pPr>
            <a:r>
              <a:rPr lang="nl-NL" sz="2600" dirty="0"/>
              <a:t>		$(CC) $(CCFLAGS) </a:t>
            </a:r>
            <a:r>
              <a:rPr lang="mr-IN" sz="2600" dirty="0"/>
              <a:t>–</a:t>
            </a:r>
            <a:r>
              <a:rPr lang="nl-NL" sz="2600" dirty="0"/>
              <a:t>o $@ $ˆ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Or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sz="2400" dirty="0"/>
              <a:t>SOURCES = file1.c file2.c file3.c</a:t>
            </a:r>
          </a:p>
          <a:p>
            <a:pPr marL="0" indent="0">
              <a:buNone/>
            </a:pPr>
            <a:r>
              <a:rPr lang="nl-NL" sz="2400" dirty="0"/>
              <a:t>program : $(</a:t>
            </a:r>
            <a:r>
              <a:rPr lang="nl-NL" sz="2400" dirty="0" err="1"/>
              <a:t>SOURCES:.c</a:t>
            </a:r>
            <a:r>
              <a:rPr lang="nl-NL" sz="2400" dirty="0"/>
              <a:t>=.o)</a:t>
            </a:r>
          </a:p>
          <a:p>
            <a:pPr marL="0" indent="0">
              <a:buNone/>
            </a:pPr>
            <a:r>
              <a:rPr lang="nl-NL" sz="2400" dirty="0"/>
              <a:t>			$(CC)  $(CCFLAGS) </a:t>
            </a:r>
            <a:r>
              <a:rPr lang="mr-IN" sz="2400" dirty="0"/>
              <a:t>–</a:t>
            </a:r>
            <a:r>
              <a:rPr lang="nl-NL" sz="2400" dirty="0"/>
              <a:t>o $@ $ˆ</a:t>
            </a:r>
          </a:p>
          <a:p>
            <a:pPr marL="0" indent="0">
              <a:buNone/>
            </a:pPr>
            <a:r>
              <a:rPr lang="nl-NL" dirty="0"/>
              <a:t>    </a:t>
            </a:r>
          </a:p>
          <a:p>
            <a:pPr marL="0" indent="0">
              <a:buNone/>
            </a:pP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555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1"/>
                </a:solidFill>
              </a:rPr>
              <a:t>Makefile</a:t>
            </a:r>
            <a:r>
              <a:rPr lang="nl-NL" dirty="0">
                <a:solidFill>
                  <a:schemeClr val="accent1"/>
                </a:solidFill>
              </a:rPr>
              <a:t> </a:t>
            </a:r>
            <a:r>
              <a:rPr lang="nl-NL" dirty="0" err="1">
                <a:solidFill>
                  <a:schemeClr val="accent1"/>
                </a:solidFill>
              </a:rPr>
              <a:t>exercises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Extend your makefile so that you create target library libfiles.a</a:t>
            </a:r>
          </a:p>
          <a:p>
            <a:pPr marL="0" indent="0">
              <a:buNone/>
            </a:pPr>
            <a:endParaRPr lang="x-none" dirty="0"/>
          </a:p>
          <a:p>
            <a:pPr marL="0" indent="0">
              <a:buNone/>
            </a:pPr>
            <a:r>
              <a:rPr lang="x-none" dirty="0"/>
              <a:t>Use your knowledge from the previous examples and maybe even automatic variables.</a:t>
            </a:r>
          </a:p>
          <a:p>
            <a:pPr marL="0" indent="0">
              <a:buNone/>
            </a:pPr>
            <a:endParaRPr lang="x-none" dirty="0"/>
          </a:p>
          <a:p>
            <a:pPr marL="0" indent="0">
              <a:buNone/>
            </a:pPr>
            <a:r>
              <a:rPr lang="x-none" dirty="0"/>
              <a:t>Try to effect/change several .c files by using Linux </a:t>
            </a:r>
            <a:r>
              <a:rPr lang="x-none" i="1" dirty="0"/>
              <a:t>touch</a:t>
            </a:r>
            <a:r>
              <a:rPr lang="x-none" dirty="0"/>
              <a:t> command and rebuild. Is everything being rebuilt? Are your dependencies correct?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8832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1"/>
                </a:solidFill>
              </a:rPr>
              <a:t>Makefile</a:t>
            </a:r>
            <a:r>
              <a:rPr lang="nl-NL" dirty="0">
                <a:solidFill>
                  <a:schemeClr val="accent1"/>
                </a:solidFill>
              </a:rPr>
              <a:t> </a:t>
            </a:r>
            <a:r>
              <a:rPr lang="nl-NL" dirty="0" err="1">
                <a:solidFill>
                  <a:schemeClr val="accent1"/>
                </a:solidFill>
              </a:rPr>
              <a:t>exercise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previously</a:t>
            </a:r>
            <a:r>
              <a:rPr lang="nl-NL" dirty="0"/>
              <a:t> </a:t>
            </a:r>
            <a:r>
              <a:rPr lang="nl-NL" dirty="0" err="1"/>
              <a:t>created</a:t>
            </a:r>
            <a:r>
              <a:rPr lang="nl-NL" dirty="0"/>
              <a:t> target </a:t>
            </a:r>
            <a:r>
              <a:rPr lang="nl-NL" dirty="0" err="1"/>
              <a:t>library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program </a:t>
            </a:r>
            <a:r>
              <a:rPr lang="nl-NL" dirty="0" err="1"/>
              <a:t>executable</a:t>
            </a:r>
            <a:r>
              <a:rPr lang="nl-NL" dirty="0"/>
              <a:t>, </a:t>
            </a:r>
            <a:r>
              <a:rPr lang="nl-NL" dirty="0" err="1"/>
              <a:t>similarly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the linker </a:t>
            </a:r>
            <a:r>
              <a:rPr lang="nl-NL" dirty="0" err="1"/>
              <a:t>exercise</a:t>
            </a:r>
            <a:endParaRPr lang="nl-NL" dirty="0"/>
          </a:p>
          <a:p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, last but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least</a:t>
            </a:r>
            <a:r>
              <a:rPr lang="nl-NL" dirty="0"/>
              <a:t>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i="1" dirty="0">
                <a:solidFill>
                  <a:schemeClr val="accent3"/>
                </a:solidFill>
              </a:rPr>
              <a:t>clean</a:t>
            </a:r>
            <a:r>
              <a:rPr lang="nl-NL" dirty="0">
                <a:solidFill>
                  <a:schemeClr val="accent3"/>
                </a:solidFill>
              </a:rPr>
              <a:t> </a:t>
            </a:r>
            <a:r>
              <a:rPr lang="nl-NL" dirty="0"/>
              <a:t>target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.o, .a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executable</a:t>
            </a:r>
            <a:r>
              <a:rPr lang="nl-NL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66626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-development-proces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42" r="-28242"/>
          <a:stretch>
            <a:fillRect/>
          </a:stretch>
        </p:blipFill>
        <p:spPr>
          <a:xfrm>
            <a:off x="457200" y="550334"/>
            <a:ext cx="8229600" cy="5575830"/>
          </a:xfrm>
        </p:spPr>
      </p:pic>
      <p:sp>
        <p:nvSpPr>
          <p:cNvPr id="5" name="Rectangle 4"/>
          <p:cNvSpPr/>
          <p:nvPr/>
        </p:nvSpPr>
        <p:spPr>
          <a:xfrm>
            <a:off x="7253158" y="6474140"/>
            <a:ext cx="1764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800" dirty="0" err="1"/>
              <a:t>https</a:t>
            </a:r>
            <a:r>
              <a:rPr lang="nl-NL" sz="800" dirty="0"/>
              <a:t>://</a:t>
            </a:r>
            <a:r>
              <a:rPr lang="nl-NL" sz="800" dirty="0" err="1"/>
              <a:t>tibbo.com</a:t>
            </a:r>
            <a:r>
              <a:rPr lang="nl-NL" sz="800" dirty="0"/>
              <a:t>/</a:t>
            </a:r>
            <a:r>
              <a:rPr lang="nl-NL" sz="800" dirty="0" err="1"/>
              <a:t>linux</a:t>
            </a:r>
            <a:r>
              <a:rPr lang="nl-NL" sz="800" dirty="0"/>
              <a:t>/native-</a:t>
            </a:r>
            <a:r>
              <a:rPr lang="nl-NL" sz="800" dirty="0" err="1"/>
              <a:t>c.html</a:t>
            </a: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228912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1"/>
                </a:solidFill>
              </a:rPr>
              <a:t>Make/</a:t>
            </a:r>
            <a:r>
              <a:rPr lang="nl-NL" dirty="0" err="1">
                <a:solidFill>
                  <a:schemeClr val="accent1"/>
                </a:solidFill>
              </a:rPr>
              <a:t>Makefile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Is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make </a:t>
            </a:r>
            <a:r>
              <a:rPr lang="nl-NL" dirty="0" err="1"/>
              <a:t>your</a:t>
            </a:r>
            <a:r>
              <a:rPr lang="nl-NL" dirty="0"/>
              <a:t> life </a:t>
            </a:r>
            <a:r>
              <a:rPr lang="nl-NL" dirty="0" err="1"/>
              <a:t>easier</a:t>
            </a:r>
            <a:r>
              <a:rPr lang="nl-NL" dirty="0"/>
              <a:t>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receipt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cook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i="1" dirty="0"/>
              <a:t>make</a:t>
            </a:r>
            <a:r>
              <a:rPr lang="nl-NL" dirty="0"/>
              <a:t> </a:t>
            </a:r>
            <a:r>
              <a:rPr lang="nl-NL" dirty="0" err="1"/>
              <a:t>cooks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</a:t>
            </a:r>
            <a:endParaRPr lang="nl-NL" dirty="0"/>
          </a:p>
          <a:p>
            <a:r>
              <a:rPr lang="nl-NL" dirty="0" err="1"/>
              <a:t>Another</a:t>
            </a:r>
            <a:r>
              <a:rPr lang="nl-NL" dirty="0"/>
              <a:t> </a:t>
            </a:r>
            <a:r>
              <a:rPr lang="nl-NL" dirty="0" err="1"/>
              <a:t>very</a:t>
            </a:r>
            <a:r>
              <a:rPr lang="nl-NL" dirty="0"/>
              <a:t> important feature: </a:t>
            </a:r>
            <a:r>
              <a:rPr lang="nl-NL" i="1" dirty="0"/>
              <a:t>make </a:t>
            </a:r>
            <a:r>
              <a:rPr lang="nl-NL" dirty="0" err="1"/>
              <a:t>keeps</a:t>
            </a:r>
            <a:r>
              <a:rPr lang="nl-NL" dirty="0"/>
              <a:t> track of the changes in </a:t>
            </a:r>
            <a:r>
              <a:rPr lang="nl-NL" dirty="0" err="1"/>
              <a:t>your</a:t>
            </a:r>
            <a:r>
              <a:rPr lang="nl-NL" dirty="0"/>
              <a:t> files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builds</a:t>
            </a:r>
            <a:r>
              <a:rPr lang="nl-NL" dirty="0"/>
              <a:t> </a:t>
            </a:r>
            <a:r>
              <a:rPr lang="nl-NL" dirty="0" err="1"/>
              <a:t>what’s</a:t>
            </a:r>
            <a:r>
              <a:rPr lang="nl-NL" dirty="0"/>
              <a:t> </a:t>
            </a:r>
            <a:r>
              <a:rPr lang="nl-NL" dirty="0" err="1"/>
              <a:t>necessary</a:t>
            </a:r>
            <a:r>
              <a:rPr lang="nl-NL" dirty="0"/>
              <a:t> (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Makefile</a:t>
            </a:r>
            <a:r>
              <a:rPr lang="nl-NL" dirty="0"/>
              <a:t> is correct of course)</a:t>
            </a:r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share the </a:t>
            </a:r>
            <a:r>
              <a:rPr lang="nl-NL" i="1" dirty="0"/>
              <a:t>make</a:t>
            </a:r>
            <a:r>
              <a:rPr lang="nl-NL" dirty="0"/>
              <a:t> environment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people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384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rgbClr val="4F81BD"/>
                </a:solidFill>
              </a:rPr>
              <a:t>Makefile</a:t>
            </a:r>
            <a:endParaRPr lang="nl-NL" dirty="0">
              <a:solidFill>
                <a:srgbClr val="4F81BD"/>
              </a:solidFill>
            </a:endParaRPr>
          </a:p>
        </p:txBody>
      </p:sp>
      <p:pic>
        <p:nvPicPr>
          <p:cNvPr id="6" name="Content Placeholder 5" descr="makefile_tutorial_1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708" r="-48708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6444151" y="6411662"/>
            <a:ext cx="2534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dirty="0" err="1"/>
              <a:t>https</a:t>
            </a:r>
            <a:r>
              <a:rPr lang="nl-NL" sz="800" dirty="0"/>
              <a:t>://</a:t>
            </a:r>
            <a:r>
              <a:rPr lang="nl-NL" sz="800" dirty="0" err="1"/>
              <a:t>malithjayaweera.com</a:t>
            </a:r>
            <a:r>
              <a:rPr lang="nl-NL" sz="800" dirty="0"/>
              <a:t>/2020/05/</a:t>
            </a:r>
            <a:r>
              <a:rPr lang="nl-NL" sz="800" dirty="0" err="1"/>
              <a:t>create-makefile</a:t>
            </a:r>
            <a:r>
              <a:rPr lang="nl-NL" sz="800" dirty="0"/>
              <a:t>/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57200" y="4931833"/>
            <a:ext cx="2825750" cy="889000"/>
          </a:xfrm>
          <a:prstGeom prst="straightConnector1">
            <a:avLst/>
          </a:prstGeom>
          <a:ln>
            <a:solidFill>
              <a:srgbClr val="39FFD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0410750">
            <a:off x="1480804" y="5019924"/>
            <a:ext cx="584114" cy="369332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39FFDF"/>
                </a:solidFill>
              </a:rPr>
              <a:t>tabs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6BD1CE-B19F-AC4D-A914-3AF5F22CF916}"/>
              </a:ext>
            </a:extLst>
          </p:cNvPr>
          <p:cNvCxnSpPr/>
          <p:nvPr/>
        </p:nvCxnSpPr>
        <p:spPr>
          <a:xfrm>
            <a:off x="3404681" y="2619983"/>
            <a:ext cx="0" cy="97277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7CEA71-29DF-AE4A-90B9-51218AB38BDF}"/>
              </a:ext>
            </a:extLst>
          </p:cNvPr>
          <p:cNvCxnSpPr/>
          <p:nvPr/>
        </p:nvCxnSpPr>
        <p:spPr>
          <a:xfrm>
            <a:off x="3430778" y="4834556"/>
            <a:ext cx="0" cy="97277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D654FF-D104-384C-96B9-BBF2B97461F9}"/>
              </a:ext>
            </a:extLst>
          </p:cNvPr>
          <p:cNvCxnSpPr/>
          <p:nvPr/>
        </p:nvCxnSpPr>
        <p:spPr>
          <a:xfrm>
            <a:off x="3430778" y="5204590"/>
            <a:ext cx="0" cy="97277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95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1119-D204-2C41-874B-FD2D64CD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1"/>
                </a:solidFill>
              </a:rPr>
              <a:t>Makefile</a:t>
            </a:r>
            <a:r>
              <a:rPr lang="en-GB" dirty="0">
                <a:solidFill>
                  <a:schemeClr val="accent1"/>
                </a:solidFill>
              </a:rPr>
              <a:t> Rule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E8DE7E-899B-B54D-AD18-BB4381B4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FEA4C1-DCB5-8644-9199-097C02AA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87" y="2099163"/>
            <a:ext cx="5442927" cy="272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3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1"/>
                </a:solidFill>
              </a:rPr>
              <a:t>Makefile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>
                <a:solidFill>
                  <a:schemeClr val="accent3"/>
                </a:solidFill>
              </a:rPr>
              <a:t>makefiles</a:t>
            </a:r>
            <a:r>
              <a:rPr lang="nl-NL" dirty="0">
                <a:solidFill>
                  <a:schemeClr val="accent3"/>
                </a:solidFill>
              </a:rPr>
              <a:t> </a:t>
            </a:r>
            <a:r>
              <a:rPr lang="nl-NL" dirty="0"/>
              <a:t>directory</a:t>
            </a:r>
          </a:p>
          <a:p>
            <a:r>
              <a:rPr lang="nl-NL" sz="2800" dirty="0" err="1"/>
              <a:t>Create</a:t>
            </a:r>
            <a:r>
              <a:rPr lang="nl-NL" sz="2800" dirty="0"/>
              <a:t> a </a:t>
            </a:r>
            <a:r>
              <a:rPr lang="nl-NL" sz="2800" dirty="0" err="1"/>
              <a:t>Makefile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create</a:t>
            </a:r>
            <a:r>
              <a:rPr lang="nl-NL" sz="2800" dirty="0"/>
              <a:t> a </a:t>
            </a:r>
            <a:r>
              <a:rPr lang="nl-NL" sz="2800" i="1" dirty="0"/>
              <a:t>program </a:t>
            </a:r>
            <a:r>
              <a:rPr lang="nl-NL" sz="2800" dirty="0" err="1"/>
              <a:t>executable</a:t>
            </a:r>
            <a:r>
              <a:rPr lang="nl-NL" sz="2800" dirty="0"/>
              <a:t> </a:t>
            </a:r>
            <a:r>
              <a:rPr lang="nl-NL" sz="2800" dirty="0" err="1"/>
              <a:t>very</a:t>
            </a:r>
            <a:r>
              <a:rPr lang="nl-NL" sz="2800" dirty="0"/>
              <a:t> </a:t>
            </a:r>
            <a:r>
              <a:rPr lang="nl-NL" sz="2800" dirty="0" err="1"/>
              <a:t>similarly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the first </a:t>
            </a:r>
            <a:r>
              <a:rPr lang="nl-NL" sz="2800" dirty="0" err="1"/>
              <a:t>Makefile</a:t>
            </a:r>
            <a:r>
              <a:rPr lang="nl-NL" sz="2800" dirty="0"/>
              <a:t> </a:t>
            </a:r>
            <a:r>
              <a:rPr lang="nl-NL" sz="2800" dirty="0" err="1"/>
              <a:t>from</a:t>
            </a:r>
            <a:r>
              <a:rPr lang="nl-NL" sz="2800" dirty="0"/>
              <a:t> the </a:t>
            </a:r>
            <a:r>
              <a:rPr lang="nl-NL" sz="2800" dirty="0" err="1"/>
              <a:t>previous</a:t>
            </a:r>
            <a:r>
              <a:rPr lang="nl-NL" sz="2800" dirty="0"/>
              <a:t> </a:t>
            </a:r>
            <a:r>
              <a:rPr lang="nl-NL" sz="2800" dirty="0" err="1"/>
              <a:t>example</a:t>
            </a:r>
            <a:r>
              <a:rPr lang="nl-NL" sz="2800" dirty="0"/>
              <a:t> (</a:t>
            </a:r>
            <a:r>
              <a:rPr lang="nl-NL" sz="2800" dirty="0" err="1"/>
              <a:t>it</a:t>
            </a:r>
            <a:r>
              <a:rPr lang="nl-NL" sz="2800" dirty="0"/>
              <a:t> </a:t>
            </a:r>
            <a:r>
              <a:rPr lang="nl-NL" sz="2800" dirty="0" err="1"/>
              <a:t>should</a:t>
            </a:r>
            <a:r>
              <a:rPr lang="nl-NL" sz="2800" dirty="0"/>
              <a:t> </a:t>
            </a:r>
            <a:r>
              <a:rPr lang="nl-NL" sz="2800" dirty="0" err="1"/>
              <a:t>use</a:t>
            </a:r>
            <a:r>
              <a:rPr lang="nl-NL" sz="2800" dirty="0"/>
              <a:t> </a:t>
            </a:r>
            <a:r>
              <a:rPr lang="nl-NL" sz="2800" dirty="0" err="1"/>
              <a:t>gcc</a:t>
            </a:r>
            <a:r>
              <a:rPr lang="nl-NL" sz="2800" dirty="0"/>
              <a:t> compiler </a:t>
            </a:r>
            <a:r>
              <a:rPr lang="nl-NL" sz="2800" dirty="0" err="1"/>
              <a:t>and</a:t>
            </a:r>
            <a:r>
              <a:rPr lang="nl-NL" sz="2800" dirty="0"/>
              <a:t> </a:t>
            </a:r>
            <a:r>
              <a:rPr lang="nl-NL" sz="2800" dirty="0" err="1"/>
              <a:t>compile</a:t>
            </a:r>
            <a:r>
              <a:rPr lang="nl-NL" sz="2800" dirty="0"/>
              <a:t> C </a:t>
            </a:r>
            <a:r>
              <a:rPr lang="nl-NL" sz="2800" dirty="0" err="1"/>
              <a:t>main.c</a:t>
            </a:r>
            <a:r>
              <a:rPr lang="nl-NL" sz="2800" dirty="0"/>
              <a:t> file </a:t>
            </a:r>
            <a:r>
              <a:rPr lang="nl-NL" sz="2800" dirty="0" err="1"/>
              <a:t>instead</a:t>
            </a:r>
            <a:r>
              <a:rPr lang="nl-NL" sz="2800" dirty="0"/>
              <a:t> of C++ </a:t>
            </a:r>
            <a:r>
              <a:rPr lang="nl-NL" sz="2800" dirty="0" err="1"/>
              <a:t>main.cc</a:t>
            </a:r>
            <a:r>
              <a:rPr lang="nl-NL" sz="2800" dirty="0"/>
              <a:t>). For the CC_FLAGS </a:t>
            </a:r>
            <a:r>
              <a:rPr lang="nl-NL" sz="2800" dirty="0" err="1"/>
              <a:t>choose</a:t>
            </a:r>
            <a:r>
              <a:rPr lang="nl-NL" sz="2800" dirty="0"/>
              <a:t> </a:t>
            </a:r>
            <a:r>
              <a:rPr lang="mr-IN" sz="2800" dirty="0"/>
              <a:t>–</a:t>
            </a:r>
            <a:r>
              <a:rPr lang="nl-NL" sz="2800" dirty="0"/>
              <a:t>g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be</a:t>
            </a:r>
            <a:r>
              <a:rPr lang="nl-NL" sz="2800" dirty="0"/>
              <a:t> </a:t>
            </a:r>
            <a:r>
              <a:rPr lang="nl-NL" sz="2800" dirty="0" err="1"/>
              <a:t>able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debug</a:t>
            </a:r>
            <a:r>
              <a:rPr lang="nl-NL" sz="2800" dirty="0"/>
              <a:t> </a:t>
            </a:r>
            <a:r>
              <a:rPr lang="nl-NL" sz="2800" dirty="0" err="1"/>
              <a:t>it</a:t>
            </a:r>
            <a:r>
              <a:rPr lang="nl-NL" sz="2800" dirty="0"/>
              <a:t> later on. Run </a:t>
            </a:r>
            <a:r>
              <a:rPr lang="nl-NL" sz="2800" dirty="0" err="1"/>
              <a:t>it</a:t>
            </a:r>
            <a:r>
              <a:rPr lang="nl-NL" sz="2800" dirty="0"/>
              <a:t>:</a:t>
            </a:r>
            <a:endParaRPr lang="nl-NL" sz="2800" i="1" dirty="0"/>
          </a:p>
          <a:p>
            <a:pPr marL="457200" lvl="1" indent="0">
              <a:buNone/>
            </a:pPr>
            <a:r>
              <a:rPr lang="nl-NL" dirty="0">
                <a:solidFill>
                  <a:schemeClr val="accent6"/>
                </a:solidFill>
              </a:rPr>
              <a:t>		</a:t>
            </a:r>
            <a:r>
              <a:rPr lang="x-none" sz="2000" dirty="0">
                <a:solidFill>
                  <a:schemeClr val="accent6"/>
                </a:solidFill>
              </a:rPr>
              <a:t>make</a:t>
            </a:r>
            <a:endParaRPr lang="nl-NL" sz="20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nl-NL" sz="2000" dirty="0"/>
              <a:t>		</a:t>
            </a:r>
            <a:r>
              <a:rPr lang="nl-NL" sz="2000" dirty="0" err="1"/>
              <a:t>and</a:t>
            </a:r>
            <a:r>
              <a:rPr lang="nl-NL" sz="2000" dirty="0"/>
              <a:t> run </a:t>
            </a:r>
            <a:r>
              <a:rPr lang="nl-NL" sz="2000" dirty="0" err="1"/>
              <a:t>your</a:t>
            </a:r>
            <a:r>
              <a:rPr lang="nl-NL" sz="2000" dirty="0"/>
              <a:t> </a:t>
            </a:r>
            <a:r>
              <a:rPr lang="nl-NL" sz="2000" dirty="0" err="1"/>
              <a:t>executable</a:t>
            </a:r>
            <a:r>
              <a:rPr lang="nl-NL" sz="2000" dirty="0"/>
              <a:t>.</a:t>
            </a:r>
            <a:endParaRPr lang="x-none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907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1"/>
                </a:solidFill>
              </a:rPr>
              <a:t>Makefile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/>
              <a:t>Extend your makefile so that you create program by compiling main_ext.c file1.c file2.c file3.c.</a:t>
            </a:r>
            <a:endParaRPr lang="nl-NL" i="1" dirty="0"/>
          </a:p>
          <a:p>
            <a:pPr marL="457200" lvl="1" indent="0">
              <a:buNone/>
            </a:pPr>
            <a:r>
              <a:rPr lang="nl-NL" dirty="0">
                <a:solidFill>
                  <a:schemeClr val="accent6"/>
                </a:solidFill>
              </a:rPr>
              <a:t>		</a:t>
            </a:r>
            <a:r>
              <a:rPr lang="x-none" sz="2000" dirty="0">
                <a:solidFill>
                  <a:schemeClr val="accent6"/>
                </a:solidFill>
              </a:rPr>
              <a:t>make</a:t>
            </a:r>
            <a:endParaRPr lang="nl-NL" sz="20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nl-NL" sz="2000" dirty="0"/>
              <a:t>		</a:t>
            </a:r>
            <a:r>
              <a:rPr lang="nl-NL" sz="2000" dirty="0" err="1"/>
              <a:t>and</a:t>
            </a:r>
            <a:r>
              <a:rPr lang="nl-NL" sz="2000" dirty="0"/>
              <a:t> run </a:t>
            </a:r>
            <a:r>
              <a:rPr lang="nl-NL" sz="2000" dirty="0" err="1"/>
              <a:t>your</a:t>
            </a:r>
            <a:r>
              <a:rPr lang="nl-NL" sz="2000" dirty="0"/>
              <a:t> </a:t>
            </a:r>
            <a:r>
              <a:rPr lang="nl-NL" sz="2000" dirty="0" err="1"/>
              <a:t>executable</a:t>
            </a:r>
            <a:r>
              <a:rPr lang="nl-NL" sz="2000" dirty="0"/>
              <a:t>.</a:t>
            </a:r>
            <a:endParaRPr lang="x-none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126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5326-E058-8548-B82B-21BD76D0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AF11-AA74-2443-B00E-ED76C1E78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SOURCES variables and use it in the rules</a:t>
            </a:r>
          </a:p>
          <a:p>
            <a:r>
              <a:rPr lang="en-GB" dirty="0"/>
              <a:t>SOURCES will contain all C files necessary for the build</a:t>
            </a:r>
          </a:p>
        </p:txBody>
      </p:sp>
    </p:spTree>
    <p:extLst>
      <p:ext uri="{BB962C8B-B14F-4D97-AF65-F5344CB8AC3E}">
        <p14:creationId xmlns:p14="http://schemas.microsoft.com/office/powerpoint/2010/main" val="349764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1"/>
                </a:solidFill>
              </a:rPr>
              <a:t>Makefile</a:t>
            </a:r>
            <a:r>
              <a:rPr lang="nl-NL" dirty="0">
                <a:solidFill>
                  <a:schemeClr val="accent1"/>
                </a:solidFill>
              </a:rPr>
              <a:t>: Automatic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$@		: 	target of the </a:t>
            </a:r>
            <a:r>
              <a:rPr lang="nl-NL" dirty="0" err="1"/>
              <a:t>rule</a:t>
            </a:r>
            <a:endParaRPr lang="nl-NL" dirty="0"/>
          </a:p>
          <a:p>
            <a:r>
              <a:rPr lang="nl-NL" dirty="0"/>
              <a:t>$&lt; 		:  	the first </a:t>
            </a:r>
            <a:r>
              <a:rPr lang="nl-NL" dirty="0" err="1"/>
              <a:t>dependency</a:t>
            </a:r>
            <a:endParaRPr lang="nl-NL" dirty="0"/>
          </a:p>
          <a:p>
            <a:r>
              <a:rPr lang="nl-NL" dirty="0"/>
              <a:t>$ˆ		: 	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endParaRPr lang="nl-NL" dirty="0"/>
          </a:p>
          <a:p>
            <a:r>
              <a:rPr lang="nl-NL" dirty="0"/>
              <a:t>$?		: 	</a:t>
            </a:r>
            <a:r>
              <a:rPr lang="nl-NL" dirty="0" err="1"/>
              <a:t>all</a:t>
            </a:r>
            <a:r>
              <a:rPr lang="nl-NL" dirty="0"/>
              <a:t> of the </a:t>
            </a:r>
            <a:r>
              <a:rPr lang="nl-NL" dirty="0" err="1"/>
              <a:t>dependencies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newer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the target</a:t>
            </a:r>
          </a:p>
          <a:p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more: </a:t>
            </a:r>
            <a:r>
              <a:rPr lang="nl-NL" dirty="0">
                <a:hlinkClick r:id="rId2"/>
              </a:rPr>
              <a:t>https://www.gnu.org/software/make/manual/html_node/Automatic-Variables.html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467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463</Words>
  <Application>Microsoft Macintosh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C/C++ Build, Makefiles</vt:lpstr>
      <vt:lpstr>PowerPoint Presentation</vt:lpstr>
      <vt:lpstr>Make/Makefile</vt:lpstr>
      <vt:lpstr>Makefile</vt:lpstr>
      <vt:lpstr>Makefile Rule</vt:lpstr>
      <vt:lpstr>Makefile</vt:lpstr>
      <vt:lpstr>Makefile</vt:lpstr>
      <vt:lpstr>Variables</vt:lpstr>
      <vt:lpstr>Makefile: Automatic variables</vt:lpstr>
      <vt:lpstr>Makefile:Example automatic variables</vt:lpstr>
      <vt:lpstr>Makefile exercises</vt:lpstr>
      <vt:lpstr>Makefile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Build, Makefiles</dc:title>
  <dc:creator>FHICT</dc:creator>
  <cp:lastModifiedBy>Frenken-Liskova,Renáta R.</cp:lastModifiedBy>
  <cp:revision>37</cp:revision>
  <dcterms:created xsi:type="dcterms:W3CDTF">2021-10-20T09:58:14Z</dcterms:created>
  <dcterms:modified xsi:type="dcterms:W3CDTF">2022-09-28T15:13:45Z</dcterms:modified>
</cp:coreProperties>
</file>