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embeddedFontLst>
    <p:embeddedFont>
      <p:font typeface="Berlin Sans FB" panose="020E0602020502020306" pitchFamily="34" charset="0"/>
      <p:regular r:id="rId13"/>
      <p:bold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70855-E3A2-4DFA-B57A-6B4B5046B459}" type="datetimeFigureOut">
              <a:rPr lang="nl-BE" smtClean="0"/>
              <a:t>31/01/2017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B1C80-FCBB-4B8A-BA88-C00E1DFCB9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438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reflectie (optie)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B1C80-FCBB-4B8A-BA88-C00E1DFCB9B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196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461-BC7C-40EC-B350-9C3CCEB905F1}" type="datetimeFigureOut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DDC3-2E5F-4B48-8D0F-288C2AB66A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87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461-BC7C-40EC-B350-9C3CCEB905F1}" type="datetimeFigureOut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DDC3-2E5F-4B48-8D0F-288C2AB66A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615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461-BC7C-40EC-B350-9C3CCEB905F1}" type="datetimeFigureOut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DDC3-2E5F-4B48-8D0F-288C2AB66A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82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461-BC7C-40EC-B350-9C3CCEB905F1}" type="datetimeFigureOut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DDC3-2E5F-4B48-8D0F-288C2AB66A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10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461-BC7C-40EC-B350-9C3CCEB905F1}" type="datetimeFigureOut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DDC3-2E5F-4B48-8D0F-288C2AB66A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035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461-BC7C-40EC-B350-9C3CCEB905F1}" type="datetimeFigureOut">
              <a:rPr lang="nl-BE" smtClean="0"/>
              <a:t>31/01/2017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DDC3-2E5F-4B48-8D0F-288C2AB66A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496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461-BC7C-40EC-B350-9C3CCEB905F1}" type="datetimeFigureOut">
              <a:rPr lang="nl-BE" smtClean="0"/>
              <a:t>31/01/2017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DDC3-2E5F-4B48-8D0F-288C2AB66A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045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461-BC7C-40EC-B350-9C3CCEB905F1}" type="datetimeFigureOut">
              <a:rPr lang="nl-BE" smtClean="0"/>
              <a:t>31/01/2017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DDC3-2E5F-4B48-8D0F-288C2AB66A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690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461-BC7C-40EC-B350-9C3CCEB905F1}" type="datetimeFigureOut">
              <a:rPr lang="nl-BE" smtClean="0"/>
              <a:t>31/01/2017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DDC3-2E5F-4B48-8D0F-288C2AB66A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071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461-BC7C-40EC-B350-9C3CCEB905F1}" type="datetimeFigureOut">
              <a:rPr lang="nl-BE" smtClean="0"/>
              <a:t>31/01/2017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DDC3-2E5F-4B48-8D0F-288C2AB66A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7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461-BC7C-40EC-B350-9C3CCEB905F1}" type="datetimeFigureOut">
              <a:rPr lang="nl-BE" smtClean="0"/>
              <a:t>31/01/2017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DDC3-2E5F-4B48-8D0F-288C2AB66A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874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1461-BC7C-40EC-B350-9C3CCEB905F1}" type="datetimeFigureOut">
              <a:rPr lang="nl-BE" smtClean="0"/>
              <a:t>31/01/2017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CDDC3-2E5F-4B48-8D0F-288C2AB66A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02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055" y="2545260"/>
            <a:ext cx="6731976" cy="1004155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Adapter pattern</a:t>
            </a:r>
            <a:endParaRPr lang="nl-BE" sz="6600" dirty="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86" y="1956652"/>
            <a:ext cx="2181369" cy="218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6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055" y="2545260"/>
            <a:ext cx="6731976" cy="1004155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Adapter pattern</a:t>
            </a:r>
            <a:endParaRPr lang="nl-BE" sz="6600" dirty="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86" y="1956652"/>
            <a:ext cx="2181369" cy="218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7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3432"/>
            <a:ext cx="3285995" cy="61875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Berlin Sans FB" panose="020E0602020502020306" pitchFamily="34" charset="0"/>
              </a:rPr>
              <a:t>Class adapter</a:t>
            </a:r>
            <a:endParaRPr lang="nl-BE" sz="4000" dirty="0">
              <a:latin typeface="Berlin Sans FB" panose="020E0602020502020306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42165" y="2246691"/>
            <a:ext cx="1753645" cy="646331"/>
            <a:chOff x="789139" y="1753644"/>
            <a:chExt cx="1753645" cy="1202498"/>
          </a:xfrm>
        </p:grpSpPr>
        <p:sp>
          <p:nvSpPr>
            <p:cNvPr id="4" name="Rectangle 3"/>
            <p:cNvSpPr/>
            <p:nvPr/>
          </p:nvSpPr>
          <p:spPr>
            <a:xfrm>
              <a:off x="789140" y="1753644"/>
              <a:ext cx="1753644" cy="12024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9139" y="1753644"/>
              <a:ext cx="17536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Berlin Sans FB" panose="020E0602020502020306" pitchFamily="34" charset="0"/>
                </a:rPr>
                <a:t>Client</a:t>
              </a:r>
              <a:endParaRPr lang="nl-BE" sz="2400" dirty="0"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44556" y="2071205"/>
            <a:ext cx="2160045" cy="989065"/>
            <a:chOff x="789138" y="2013132"/>
            <a:chExt cx="2160045" cy="1202497"/>
          </a:xfrm>
        </p:grpSpPr>
        <p:sp>
          <p:nvSpPr>
            <p:cNvPr id="12" name="Rectangle 11"/>
            <p:cNvSpPr/>
            <p:nvPr/>
          </p:nvSpPr>
          <p:spPr>
            <a:xfrm>
              <a:off x="789138" y="2013132"/>
              <a:ext cx="1753644" cy="12024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9139" y="2034383"/>
              <a:ext cx="1753645" cy="561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Berlin Sans FB" panose="020E0602020502020306" pitchFamily="34" charset="0"/>
                </a:rPr>
                <a:t>Target</a:t>
              </a:r>
              <a:endParaRPr lang="nl-BE" sz="2400" dirty="0">
                <a:latin typeface="Berlin Sans FB" panose="020E0602020502020306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5538" y="2778896"/>
              <a:ext cx="1753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erlin Sans FB" panose="020E0602020502020306" pitchFamily="34" charset="0"/>
                </a:rPr>
                <a:t>request</a:t>
              </a:r>
              <a:endParaRPr lang="nl-BE" dirty="0"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31473" y="2071205"/>
            <a:ext cx="1815011" cy="989066"/>
            <a:chOff x="789139" y="1753644"/>
            <a:chExt cx="1815011" cy="1202498"/>
          </a:xfrm>
        </p:grpSpPr>
        <p:sp>
          <p:nvSpPr>
            <p:cNvPr id="16" name="Rectangle 15"/>
            <p:cNvSpPr/>
            <p:nvPr/>
          </p:nvSpPr>
          <p:spPr>
            <a:xfrm>
              <a:off x="789140" y="1753644"/>
              <a:ext cx="1753644" cy="12024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9139" y="1753644"/>
              <a:ext cx="1753645" cy="561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Berlin Sans FB" panose="020E0602020502020306" pitchFamily="34" charset="0"/>
                </a:rPr>
                <a:t>Adaptee</a:t>
              </a:r>
              <a:endParaRPr lang="nl-BE" sz="2400" dirty="0">
                <a:latin typeface="Berlin Sans FB" panose="020E0602020502020306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0505" y="2502242"/>
              <a:ext cx="1753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erlin Sans FB" panose="020E0602020502020306" pitchFamily="34" charset="0"/>
                </a:rPr>
                <a:t>specific Request</a:t>
              </a:r>
              <a:endParaRPr lang="nl-BE" dirty="0"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39835" y="4396636"/>
            <a:ext cx="1753645" cy="923509"/>
            <a:chOff x="789139" y="1753644"/>
            <a:chExt cx="1753645" cy="1202498"/>
          </a:xfrm>
        </p:grpSpPr>
        <p:sp>
          <p:nvSpPr>
            <p:cNvPr id="20" name="Rectangle 19"/>
            <p:cNvSpPr/>
            <p:nvPr/>
          </p:nvSpPr>
          <p:spPr>
            <a:xfrm>
              <a:off x="789140" y="1753644"/>
              <a:ext cx="1753644" cy="12024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9139" y="1753644"/>
              <a:ext cx="1753645" cy="601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Berlin Sans FB" panose="020E0602020502020306" pitchFamily="34" charset="0"/>
                </a:rPr>
                <a:t>Adapter</a:t>
              </a:r>
              <a:endParaRPr lang="nl-BE" sz="2400" dirty="0">
                <a:latin typeface="Berlin Sans FB" panose="020E0602020502020306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50958" y="2393188"/>
              <a:ext cx="935678" cy="480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" panose="020E0602020502020306" pitchFamily="34" charset="0"/>
                </a:rPr>
                <a:t>request</a:t>
              </a:r>
              <a:endParaRPr lang="nl-BE" dirty="0">
                <a:latin typeface="Berlin Sans FB" panose="020E0602020502020306" pitchFamily="34" charset="0"/>
              </a:endParaRPr>
            </a:p>
          </p:txBody>
        </p:sp>
      </p:grpSp>
      <p:cxnSp>
        <p:nvCxnSpPr>
          <p:cNvPr id="28" name="Straight Arrow Connector 27"/>
          <p:cNvCxnSpPr>
            <a:stCxn id="4" idx="3"/>
            <a:endCxn id="12" idx="1"/>
          </p:cNvCxnSpPr>
          <p:nvPr/>
        </p:nvCxnSpPr>
        <p:spPr>
          <a:xfrm flipV="1">
            <a:off x="3695810" y="2565742"/>
            <a:ext cx="1948746" cy="4115"/>
          </a:xfrm>
          <a:prstGeom prst="straightConnector1">
            <a:avLst/>
          </a:prstGeom>
          <a:ln w="41275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2"/>
          </p:cNvCxnSpPr>
          <p:nvPr/>
        </p:nvCxnSpPr>
        <p:spPr>
          <a:xfrm flipV="1">
            <a:off x="8377382" y="3060271"/>
            <a:ext cx="1630914" cy="1336366"/>
          </a:xfrm>
          <a:prstGeom prst="straightConnector1">
            <a:avLst/>
          </a:prstGeom>
          <a:ln w="41275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2"/>
          </p:cNvCxnSpPr>
          <p:nvPr/>
        </p:nvCxnSpPr>
        <p:spPr>
          <a:xfrm flipH="1" flipV="1">
            <a:off x="6521378" y="3060270"/>
            <a:ext cx="1172513" cy="1336365"/>
          </a:xfrm>
          <a:prstGeom prst="straightConnector1">
            <a:avLst/>
          </a:prstGeom>
          <a:ln w="41275">
            <a:solidFill>
              <a:schemeClr val="accent4">
                <a:lumMod val="50000"/>
              </a:schemeClr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542" y="3689336"/>
            <a:ext cx="2271403" cy="227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9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3432"/>
            <a:ext cx="3285995" cy="61875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Berlin Sans FB" panose="020E0602020502020306" pitchFamily="34" charset="0"/>
              </a:rPr>
              <a:t>Object adapter</a:t>
            </a:r>
            <a:endParaRPr lang="nl-BE" sz="4000" dirty="0">
              <a:latin typeface="Berlin Sans FB" panose="020E0602020502020306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42165" y="2246691"/>
            <a:ext cx="1753645" cy="646331"/>
            <a:chOff x="789139" y="1753644"/>
            <a:chExt cx="1753645" cy="1202498"/>
          </a:xfrm>
        </p:grpSpPr>
        <p:sp>
          <p:nvSpPr>
            <p:cNvPr id="4" name="Rectangle 3"/>
            <p:cNvSpPr/>
            <p:nvPr/>
          </p:nvSpPr>
          <p:spPr>
            <a:xfrm>
              <a:off x="789140" y="1753644"/>
              <a:ext cx="1753644" cy="12024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9139" y="1753644"/>
              <a:ext cx="17536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Berlin Sans FB" panose="020E0602020502020306" pitchFamily="34" charset="0"/>
                </a:rPr>
                <a:t>Client</a:t>
              </a:r>
              <a:endParaRPr lang="nl-BE" sz="2400" dirty="0"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44556" y="2071205"/>
            <a:ext cx="2160045" cy="989065"/>
            <a:chOff x="789138" y="2013132"/>
            <a:chExt cx="2160045" cy="1202497"/>
          </a:xfrm>
        </p:grpSpPr>
        <p:sp>
          <p:nvSpPr>
            <p:cNvPr id="12" name="Rectangle 11"/>
            <p:cNvSpPr/>
            <p:nvPr/>
          </p:nvSpPr>
          <p:spPr>
            <a:xfrm>
              <a:off x="789138" y="2013132"/>
              <a:ext cx="1753644" cy="12024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9139" y="2034383"/>
              <a:ext cx="1753645" cy="898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Berlin Sans FB" panose="020E0602020502020306" pitchFamily="34" charset="0"/>
                </a:rPr>
                <a:t>Target</a:t>
              </a:r>
            </a:p>
            <a:p>
              <a:pPr algn="ctr"/>
              <a:r>
                <a:rPr lang="en-US" dirty="0" smtClean="0">
                  <a:latin typeface="Berlin Sans FB" panose="020E0602020502020306" pitchFamily="34" charset="0"/>
                </a:rPr>
                <a:t>&lt;interface&gt;</a:t>
              </a:r>
              <a:endParaRPr lang="nl-BE" dirty="0">
                <a:latin typeface="Berlin Sans FB" panose="020E0602020502020306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5538" y="2778896"/>
              <a:ext cx="1753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erlin Sans FB" panose="020E0602020502020306" pitchFamily="34" charset="0"/>
                </a:rPr>
                <a:t>request</a:t>
              </a:r>
              <a:endParaRPr lang="nl-BE" dirty="0"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72466" y="4300592"/>
            <a:ext cx="1815011" cy="989066"/>
            <a:chOff x="789139" y="1753644"/>
            <a:chExt cx="1815011" cy="1202498"/>
          </a:xfrm>
        </p:grpSpPr>
        <p:sp>
          <p:nvSpPr>
            <p:cNvPr id="16" name="Rectangle 15"/>
            <p:cNvSpPr/>
            <p:nvPr/>
          </p:nvSpPr>
          <p:spPr>
            <a:xfrm>
              <a:off x="789140" y="1753644"/>
              <a:ext cx="1753644" cy="12024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9139" y="1753644"/>
              <a:ext cx="1753645" cy="561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Berlin Sans FB" panose="020E0602020502020306" pitchFamily="34" charset="0"/>
                </a:rPr>
                <a:t>Adaptee</a:t>
              </a:r>
              <a:endParaRPr lang="nl-BE" sz="2400" dirty="0">
                <a:latin typeface="Berlin Sans FB" panose="020E0602020502020306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0505" y="2502242"/>
              <a:ext cx="1753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erlin Sans FB" panose="020E0602020502020306" pitchFamily="34" charset="0"/>
                </a:rPr>
                <a:t>specific Request</a:t>
              </a:r>
              <a:endParaRPr lang="nl-BE" dirty="0">
                <a:latin typeface="Berlin Sans FB" panose="020E0602020502020306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644556" y="4340904"/>
            <a:ext cx="2215463" cy="923509"/>
            <a:chOff x="789139" y="1753644"/>
            <a:chExt cx="2215463" cy="1202498"/>
          </a:xfrm>
        </p:grpSpPr>
        <p:sp>
          <p:nvSpPr>
            <p:cNvPr id="20" name="Rectangle 19"/>
            <p:cNvSpPr/>
            <p:nvPr/>
          </p:nvSpPr>
          <p:spPr>
            <a:xfrm>
              <a:off x="789140" y="1753644"/>
              <a:ext cx="1753644" cy="12024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9139" y="1753644"/>
              <a:ext cx="1753645" cy="601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Berlin Sans FB" panose="020E0602020502020306" pitchFamily="34" charset="0"/>
                </a:rPr>
                <a:t>Adapter</a:t>
              </a:r>
              <a:endParaRPr lang="nl-BE" sz="2400" dirty="0">
                <a:latin typeface="Berlin Sans FB" panose="020E0602020502020306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50957" y="2393188"/>
              <a:ext cx="1753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erlin Sans FB" panose="020E0602020502020306" pitchFamily="34" charset="0"/>
                </a:rPr>
                <a:t>request</a:t>
              </a:r>
              <a:endParaRPr lang="nl-BE" dirty="0">
                <a:latin typeface="Berlin Sans FB" panose="020E0602020502020306" pitchFamily="34" charset="0"/>
              </a:endParaRPr>
            </a:p>
          </p:txBody>
        </p:sp>
      </p:grpSp>
      <p:cxnSp>
        <p:nvCxnSpPr>
          <p:cNvPr id="28" name="Straight Arrow Connector 27"/>
          <p:cNvCxnSpPr>
            <a:stCxn id="4" idx="3"/>
            <a:endCxn id="12" idx="1"/>
          </p:cNvCxnSpPr>
          <p:nvPr/>
        </p:nvCxnSpPr>
        <p:spPr>
          <a:xfrm flipV="1">
            <a:off x="3695810" y="2565742"/>
            <a:ext cx="1948746" cy="4115"/>
          </a:xfrm>
          <a:prstGeom prst="straightConnector1">
            <a:avLst/>
          </a:prstGeom>
          <a:ln w="41275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3"/>
            <a:endCxn id="16" idx="1"/>
          </p:cNvCxnSpPr>
          <p:nvPr/>
        </p:nvCxnSpPr>
        <p:spPr>
          <a:xfrm flipV="1">
            <a:off x="7398201" y="4795125"/>
            <a:ext cx="1774266" cy="7534"/>
          </a:xfrm>
          <a:prstGeom prst="straightConnector1">
            <a:avLst/>
          </a:prstGeom>
          <a:ln w="41275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0"/>
            <a:endCxn id="12" idx="2"/>
          </p:cNvCxnSpPr>
          <p:nvPr/>
        </p:nvCxnSpPr>
        <p:spPr>
          <a:xfrm flipH="1" flipV="1">
            <a:off x="6521378" y="3060270"/>
            <a:ext cx="1" cy="1280634"/>
          </a:xfrm>
          <a:prstGeom prst="straightConnector1">
            <a:avLst/>
          </a:prstGeom>
          <a:ln w="41275">
            <a:solidFill>
              <a:schemeClr val="accent4">
                <a:lumMod val="50000"/>
              </a:schemeClr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43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69" y="1887595"/>
            <a:ext cx="4175492" cy="379223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480417" y="538940"/>
            <a:ext cx="3285995" cy="618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erlin Sans FB" panose="020E0602020502020306" pitchFamily="34" charset="0"/>
              </a:rPr>
              <a:t>Where is it </a:t>
            </a:r>
            <a:r>
              <a:rPr lang="en-US" sz="4000" dirty="0" smtClean="0">
                <a:latin typeface="Berlin Sans FB" panose="020E0602020502020306" pitchFamily="34" charset="0"/>
              </a:rPr>
              <a:t>used?</a:t>
            </a:r>
            <a:endParaRPr lang="nl-BE" sz="40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52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3432"/>
            <a:ext cx="3285995" cy="61875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erlin Sans FB" panose="020E0602020502020306" pitchFamily="34" charset="0"/>
              </a:rPr>
              <a:t>code example</a:t>
            </a:r>
            <a:endParaRPr lang="nl-BE" sz="4000" dirty="0">
              <a:latin typeface="Berlin Sans FB" panose="020E0602020502020306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782" y="1413163"/>
            <a:ext cx="3485603" cy="457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3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11" y="93798"/>
            <a:ext cx="4942115" cy="618754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Berlin Sans FB" panose="020E0602020502020306" pitchFamily="34" charset="0"/>
              </a:rPr>
              <a:t>CelciusReporter</a:t>
            </a:r>
            <a:r>
              <a:rPr lang="en-US" sz="2000" dirty="0">
                <a:latin typeface="Berlin Sans FB" panose="020E0602020502020306" pitchFamily="34" charset="0"/>
              </a:rPr>
              <a:t>.java</a:t>
            </a:r>
            <a:endParaRPr lang="nl-BE" sz="2000" dirty="0">
              <a:latin typeface="Berlin Sans FB" panose="020E06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257" y="979714"/>
            <a:ext cx="1145366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nl-BE" sz="2400" b="1" dirty="0">
                <a:latin typeface="Arial" panose="020B0604020202020204" pitchFamily="34" charset="0"/>
                <a:cs typeface="Arial" panose="020B0604020202020204" pitchFamily="34" charset="0"/>
              </a:rPr>
              <a:t>CelciusReporter</a:t>
            </a:r>
            <a:r>
              <a:rPr lang="nl-B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BE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 temperatureInC;</a:t>
            </a:r>
          </a:p>
          <a:p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BE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 CelciusReporter() {</a:t>
            </a:r>
          </a:p>
          <a:p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BE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BE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 getTemperature() {</a:t>
            </a:r>
          </a:p>
          <a:p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		return temperatureInC;</a:t>
            </a:r>
          </a:p>
          <a:p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BE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 void setTemperature(</a:t>
            </a:r>
            <a:r>
              <a:rPr lang="nl-BE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 temperatureInC) {</a:t>
            </a:r>
          </a:p>
          <a:p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nl-BE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.temperatureInC = temperatureInC;</a:t>
            </a:r>
          </a:p>
          <a:p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91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11" y="93798"/>
            <a:ext cx="4942115" cy="618754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Berlin Sans FB" panose="020E0602020502020306" pitchFamily="34" charset="0"/>
              </a:rPr>
              <a:t>TemperatureInfo</a:t>
            </a:r>
            <a:r>
              <a:rPr lang="en-US" sz="2000" dirty="0" smtClean="0">
                <a:latin typeface="Berlin Sans FB" panose="020E0602020502020306" pitchFamily="34" charset="0"/>
              </a:rPr>
              <a:t>.java</a:t>
            </a:r>
            <a:endParaRPr lang="nl-BE" sz="2000" dirty="0">
              <a:latin typeface="Berlin Sans FB" panose="020E06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257" y="979714"/>
            <a:ext cx="1145366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nl-BE" sz="2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nl-BE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TemperatureInfo</a:t>
            </a:r>
            <a:r>
              <a:rPr lang="nl-B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BE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double</a:t>
            </a:r>
            <a:r>
              <a:rPr lang="nl-BE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getTemperatureInF();</a:t>
            </a:r>
          </a:p>
          <a:p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BE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setTemperatureInF(</a:t>
            </a:r>
            <a:r>
              <a:rPr lang="nl-BE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 temperatureInF);</a:t>
            </a:r>
          </a:p>
          <a:p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BE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double </a:t>
            </a: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getTemperatureInC();</a:t>
            </a:r>
          </a:p>
          <a:p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BE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setTemperatureInC(</a:t>
            </a:r>
            <a:r>
              <a:rPr lang="nl-BE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 temperatureInC</a:t>
            </a:r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nl-BE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11" y="93798"/>
            <a:ext cx="5651485" cy="618754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Berlin Sans FB" panose="020E0602020502020306" pitchFamily="34" charset="0"/>
              </a:rPr>
              <a:t>TemperatureObjectReporter</a:t>
            </a:r>
            <a:r>
              <a:rPr lang="en-US" sz="2000" dirty="0" smtClean="0">
                <a:latin typeface="Berlin Sans FB" panose="020E0602020502020306" pitchFamily="34" charset="0"/>
              </a:rPr>
              <a:t>.java</a:t>
            </a:r>
            <a:endParaRPr lang="nl-BE" sz="2000" dirty="0">
              <a:latin typeface="Berlin Sans FB" panose="020E06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257" y="979714"/>
            <a:ext cx="114536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nl-BE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TemperatureObjectReporter</a:t>
            </a:r>
            <a:r>
              <a:rPr lang="nl-B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BE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r>
              <a:rPr lang="nl-B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TemperatureInfo {</a:t>
            </a:r>
          </a:p>
          <a:p>
            <a:endParaRPr lang="nl-BE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B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CelciusReporter </a:t>
            </a:r>
            <a:r>
              <a:rPr lang="nl-B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celciusReporter</a:t>
            </a:r>
            <a:r>
              <a:rPr lang="nl-B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nl-BE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BE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nl-B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TemperatureObjectReporter</a:t>
            </a:r>
            <a:r>
              <a:rPr lang="nl-BE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 { celciusReporter </a:t>
            </a:r>
            <a:r>
              <a:rPr lang="nl-B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new CelciusReporter</a:t>
            </a:r>
            <a:r>
              <a:rPr lang="nl-BE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}</a:t>
            </a:r>
            <a:endParaRPr lang="nl-BE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BE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@Override</a:t>
            </a:r>
          </a:p>
          <a:p>
            <a:r>
              <a:rPr lang="nl-B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BE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double </a:t>
            </a:r>
            <a:r>
              <a:rPr lang="nl-B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getTemperatureInC() </a:t>
            </a:r>
            <a:r>
              <a:rPr lang="nl-BE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 return </a:t>
            </a:r>
            <a:r>
              <a:rPr lang="nl-B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celciusReporter.getTemperature</a:t>
            </a:r>
            <a:r>
              <a:rPr lang="nl-BE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}</a:t>
            </a:r>
            <a:endParaRPr lang="nl-BE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BE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@Override</a:t>
            </a:r>
          </a:p>
          <a:p>
            <a:r>
              <a:rPr lang="nl-B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BE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double </a:t>
            </a:r>
            <a:r>
              <a:rPr lang="nl-B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getTemperatureInF</a:t>
            </a:r>
            <a:r>
              <a:rPr lang="nl-BE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	{return </a:t>
            </a:r>
            <a:r>
              <a:rPr lang="nl-B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cToF(</a:t>
            </a:r>
            <a:r>
              <a:rPr lang="nl-BE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celciusReporter.getTemperature</a:t>
            </a:r>
            <a:r>
              <a:rPr lang="nl-BE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()); }</a:t>
            </a:r>
            <a:endParaRPr lang="nl-BE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BE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@Override</a:t>
            </a:r>
          </a:p>
          <a:p>
            <a:r>
              <a:rPr lang="nl-B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BE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nl-B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setTemperatureInC(double temperatureInC</a:t>
            </a:r>
            <a:r>
              <a:rPr lang="nl-BE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 { celciusReporter.setTemperature(temperatureInC); }</a:t>
            </a:r>
            <a:endParaRPr lang="nl-BE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BE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@Override</a:t>
            </a:r>
          </a:p>
          <a:p>
            <a:r>
              <a:rPr lang="nl-B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BE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nl-B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setTemperatureInF(double temperatureInF) </a:t>
            </a:r>
            <a:r>
              <a:rPr lang="nl-BE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 celciusReporter.setTemperature(fToC(temperatureInF)); }</a:t>
            </a:r>
            <a:endParaRPr lang="nl-BE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BE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BE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double </a:t>
            </a:r>
            <a:r>
              <a:rPr lang="nl-B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fToC(double f) </a:t>
            </a:r>
            <a:r>
              <a:rPr lang="nl-BE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 return </a:t>
            </a:r>
            <a:r>
              <a:rPr lang="nl-B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((f - 32) * 5 / 9</a:t>
            </a:r>
            <a:r>
              <a:rPr lang="nl-BE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}</a:t>
            </a:r>
            <a:endParaRPr lang="nl-BE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BE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BE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double </a:t>
            </a:r>
            <a:r>
              <a:rPr lang="nl-B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cToF(double c) </a:t>
            </a:r>
            <a:r>
              <a:rPr lang="nl-BE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 return </a:t>
            </a:r>
            <a:r>
              <a:rPr lang="nl-B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((c * 9 / 5) + 32</a:t>
            </a:r>
            <a:r>
              <a:rPr lang="nl-BE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}</a:t>
            </a:r>
            <a:endParaRPr lang="nl-BE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BE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498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11" y="93798"/>
            <a:ext cx="5651485" cy="618754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Berlin Sans FB" panose="020E0602020502020306" pitchFamily="34" charset="0"/>
              </a:rPr>
              <a:t>AdapterDemo</a:t>
            </a:r>
            <a:r>
              <a:rPr lang="en-US" sz="2000" dirty="0" smtClean="0">
                <a:latin typeface="Berlin Sans FB" panose="020E0602020502020306" pitchFamily="34" charset="0"/>
              </a:rPr>
              <a:t>.java</a:t>
            </a:r>
            <a:endParaRPr lang="nl-BE" sz="2000" dirty="0">
              <a:latin typeface="Berlin Sans FB" panose="020E06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79714"/>
            <a:ext cx="797665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nl-BE" sz="2400" b="1" dirty="0">
                <a:latin typeface="Arial" panose="020B0604020202020204" pitchFamily="34" charset="0"/>
                <a:cs typeface="Arial" panose="020B0604020202020204" pitchFamily="34" charset="0"/>
              </a:rPr>
              <a:t>AdapterDemo</a:t>
            </a:r>
            <a:r>
              <a:rPr lang="nl-B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B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nl-B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BE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void </a:t>
            </a:r>
            <a:r>
              <a:rPr lang="nl-B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main(String[] args) {</a:t>
            </a:r>
          </a:p>
          <a:p>
            <a:endParaRPr lang="nl-BE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nl-BE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nl-B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("\nobject adapter test");</a:t>
            </a:r>
          </a:p>
          <a:p>
            <a:r>
              <a:rPr lang="nl-B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tempInfo = new </a:t>
            </a:r>
            <a:r>
              <a:rPr lang="nl-BE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TemperatureObjectReporter</a:t>
            </a:r>
            <a:r>
              <a:rPr lang="nl-B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nl-B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testTempInfo(</a:t>
            </a:r>
            <a:r>
              <a:rPr lang="nl-BE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tempInfo</a:t>
            </a:r>
            <a:r>
              <a:rPr lang="nl-B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nl-BE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endParaRPr lang="nl-BE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BE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void </a:t>
            </a:r>
            <a:r>
              <a:rPr lang="nl-B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testTempInfo(TemperatureInfo tempInfo) {</a:t>
            </a:r>
          </a:p>
          <a:p>
            <a:r>
              <a:rPr lang="nl-B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tempInfo.setTemperatureInC(0);</a:t>
            </a:r>
          </a:p>
          <a:p>
            <a:r>
              <a:rPr lang="nl-B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System.out.println("temp in C:" + </a:t>
            </a:r>
            <a:r>
              <a:rPr lang="nl-BE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tempInfo.getTemperatureInC</a:t>
            </a:r>
            <a:r>
              <a:rPr lang="nl-B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nl-B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System.out.println("temp in F:" + </a:t>
            </a:r>
            <a:r>
              <a:rPr lang="nl-BE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tempInfo.getTemperatureInF</a:t>
            </a:r>
            <a:r>
              <a:rPr lang="nl-B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endParaRPr lang="nl-BE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tempInfo.setTemperatureInF(85);</a:t>
            </a:r>
          </a:p>
          <a:p>
            <a:r>
              <a:rPr lang="nl-B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System.out.println("temp in C:" + </a:t>
            </a:r>
            <a:r>
              <a:rPr lang="nl-BE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tempInfo.getTemperatureInC</a:t>
            </a:r>
            <a:r>
              <a:rPr lang="nl-B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nl-B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System.out.println("temp in F:" + </a:t>
            </a:r>
            <a:r>
              <a:rPr lang="nl-BE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tempInfo.getTemperatureInF</a:t>
            </a:r>
            <a:r>
              <a:rPr lang="nl-B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r>
              <a:rPr lang="nl-B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endParaRPr lang="nl-BE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BE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85611" y="93798"/>
            <a:ext cx="2968656" cy="618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Berlin Sans FB" panose="020E0602020502020306" pitchFamily="34" charset="0"/>
              </a:rPr>
              <a:t>Console output:</a:t>
            </a:r>
            <a:endParaRPr lang="nl-BE" sz="2000" dirty="0">
              <a:latin typeface="Berlin Sans FB" panose="020E06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76655" y="921525"/>
            <a:ext cx="4306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adapter test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C:0.0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 in F:32.0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 in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C:29.4444444444443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 in F:85.0</a:t>
            </a:r>
            <a:endParaRPr lang="nl-BE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24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79</Words>
  <Application>Microsoft Office PowerPoint</Application>
  <PresentationFormat>Widescreen</PresentationFormat>
  <Paragraphs>101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Berlin Sans FB</vt:lpstr>
      <vt:lpstr>Calibri Light</vt:lpstr>
      <vt:lpstr>Calibri</vt:lpstr>
      <vt:lpstr>Arial</vt:lpstr>
      <vt:lpstr>Office Theme</vt:lpstr>
      <vt:lpstr>Adapter pattern</vt:lpstr>
      <vt:lpstr>Class adapter</vt:lpstr>
      <vt:lpstr>Object adapter</vt:lpstr>
      <vt:lpstr>PowerPoint Presentation</vt:lpstr>
      <vt:lpstr>code example</vt:lpstr>
      <vt:lpstr>CelciusReporter.java</vt:lpstr>
      <vt:lpstr>TemperatureInfo.java</vt:lpstr>
      <vt:lpstr>TemperatureObjectReporter.java</vt:lpstr>
      <vt:lpstr>AdapterDemo.java</vt:lpstr>
      <vt:lpstr>Adapter pattern</vt:lpstr>
    </vt:vector>
  </TitlesOfParts>
  <Company>Cegekanv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 pattern</dc:title>
  <dc:creator>Proost Dieter</dc:creator>
  <cp:lastModifiedBy>Proost Dieter</cp:lastModifiedBy>
  <cp:revision>29</cp:revision>
  <dcterms:created xsi:type="dcterms:W3CDTF">2017-01-31T14:22:07Z</dcterms:created>
  <dcterms:modified xsi:type="dcterms:W3CDTF">2017-01-31T22:20:55Z</dcterms:modified>
</cp:coreProperties>
</file>