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57" r:id="rId6"/>
    <p:sldId id="256" r:id="rId7"/>
    <p:sldId id="259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535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B3EBD-60E6-4D08-BB09-D69193B9D565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4A15-FB3D-4C79-9C02-C5E1F2C5E36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44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we are going to tell you something about the Decorator pattern. In order to clarify this pattern to you, we’ll go through a case with you. Imagine you want to start a new McDonalds, which creates hamburgers…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44A15-FB3D-4C79-9C02-C5E1F2C5E36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73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…will you create</a:t>
            </a:r>
            <a:r>
              <a:rPr lang="en-US" baseline="0" dirty="0" smtClean="0"/>
              <a:t> a new class for each of your hamburgers?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44A15-FB3D-4C79-9C02-C5E1F2C5E36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87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…will you create</a:t>
            </a:r>
            <a:r>
              <a:rPr lang="en-US" baseline="0" dirty="0" smtClean="0"/>
              <a:t> a single </a:t>
            </a:r>
            <a:r>
              <a:rPr lang="en-US" baseline="0" dirty="0" err="1" smtClean="0"/>
              <a:t>hamburgerclass</a:t>
            </a:r>
            <a:r>
              <a:rPr lang="en-US" baseline="0" dirty="0" smtClean="0"/>
              <a:t> with lots of Booleans (</a:t>
            </a:r>
            <a:r>
              <a:rPr lang="en-US" baseline="0" dirty="0" err="1" smtClean="0"/>
              <a:t>hasKetchup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hasCheese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hasVeggies</a:t>
            </a:r>
            <a:r>
              <a:rPr lang="en-US" baseline="0" dirty="0" smtClean="0"/>
              <a:t>, ….) ?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44A15-FB3D-4C79-9C02-C5E1F2C5E36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5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Fortunately,</a:t>
            </a:r>
            <a:r>
              <a:rPr lang="en-US" b="0" baseline="0" dirty="0" smtClean="0"/>
              <a:t> there is the decorator.</a:t>
            </a:r>
          </a:p>
          <a:p>
            <a:r>
              <a:rPr lang="en-US" b="0" baseline="0" dirty="0" smtClean="0"/>
              <a:t>-&gt; For our decorator, everything starts with an </a:t>
            </a:r>
            <a:r>
              <a:rPr lang="en-US" b="1" baseline="0" dirty="0" smtClean="0"/>
              <a:t>abstract class ‘Hamburger</a:t>
            </a:r>
            <a:r>
              <a:rPr lang="en-US" b="0" baseline="0" dirty="0" smtClean="0"/>
              <a:t>’, who has a cost and a description</a:t>
            </a:r>
          </a:p>
          <a:p>
            <a:r>
              <a:rPr lang="en-US" b="0" baseline="0" dirty="0" smtClean="0"/>
              <a:t>-&gt; You can extend the Hamburger to create no matter </a:t>
            </a:r>
            <a:r>
              <a:rPr lang="en-US" b="1" baseline="0" dirty="0" smtClean="0"/>
              <a:t>which concrete Hamburger </a:t>
            </a:r>
          </a:p>
          <a:p>
            <a:r>
              <a:rPr lang="en-US" b="0" baseline="0" dirty="0" smtClean="0"/>
              <a:t>-&gt; Then you want toppings. We’ll make them using an </a:t>
            </a:r>
            <a:r>
              <a:rPr lang="en-US" b="1" baseline="0" dirty="0" smtClean="0"/>
              <a:t>abstract toppings class</a:t>
            </a:r>
            <a:r>
              <a:rPr lang="en-US" b="0" baseline="0" dirty="0" smtClean="0"/>
              <a:t>, which has a hamburger field, because we want to know which hamburger should be topped</a:t>
            </a:r>
          </a:p>
          <a:p>
            <a:r>
              <a:rPr lang="en-US" b="0" baseline="0" dirty="0" smtClean="0"/>
              <a:t>-&gt; now we make the </a:t>
            </a:r>
            <a:r>
              <a:rPr lang="en-US" b="1" baseline="0" dirty="0" smtClean="0"/>
              <a:t>concrete toppings, </a:t>
            </a:r>
            <a:r>
              <a:rPr lang="en-US" b="0" baseline="0" dirty="0" smtClean="0"/>
              <a:t>who also overwrite cost and description()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As you can see on our </a:t>
            </a:r>
            <a:r>
              <a:rPr lang="en-US" b="0" baseline="0" dirty="0" err="1" smtClean="0"/>
              <a:t>powerpoint</a:t>
            </a:r>
            <a:r>
              <a:rPr lang="en-US" b="0" baseline="0" dirty="0" smtClean="0"/>
              <a:t>, we can let the magic happen at runtime in our </a:t>
            </a:r>
            <a:r>
              <a:rPr lang="en-US" b="1" baseline="0" dirty="0" smtClean="0"/>
              <a:t>main class</a:t>
            </a:r>
            <a:endParaRPr lang="en-US" b="0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Drawing -&gt; circles (with arrows!) and class diagram</a:t>
            </a:r>
            <a:endParaRPr lang="nl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44A15-FB3D-4C79-9C02-C5E1F2C5E36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981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baseline="0" dirty="0" smtClean="0"/>
              <a:t>Everything starts in an abstract class or interface, to which everything is connected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Secondly, we create some concrete components. Those were the hamburgers in our previous example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Now we want to give some extras to our </a:t>
            </a:r>
            <a:r>
              <a:rPr lang="en-US" b="0" baseline="0" dirty="0" err="1" smtClean="0"/>
              <a:t>ConcreteComponent</a:t>
            </a:r>
            <a:r>
              <a:rPr lang="en-US" b="0" baseline="0" dirty="0" smtClean="0"/>
              <a:t> /Hamburger. We tell each of our decorators to which </a:t>
            </a:r>
            <a:r>
              <a:rPr lang="en-US" b="0" baseline="0" dirty="0" err="1" smtClean="0"/>
              <a:t>concreteComponents</a:t>
            </a:r>
            <a:r>
              <a:rPr lang="en-US" b="0" baseline="0" dirty="0" smtClean="0"/>
              <a:t> they should be added </a:t>
            </a:r>
            <a:endParaRPr lang="nl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44A15-FB3D-4C79-9C02-C5E1F2C5E36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664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Inheritance is used solely for polymorphism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More negative: not always possible to use in real projects + many classes with little functionality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44A15-FB3D-4C79-9C02-C5E1F2C5E36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57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Class child : knows birthdate and number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Interface Calculator: has 1 method calculate(Child child)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create an allowance object, which implements Calculator and hold the sum of all our calculations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add different </a:t>
            </a:r>
            <a:r>
              <a:rPr lang="en-US" baseline="0" dirty="0" err="1" smtClean="0"/>
              <a:t>allowanceCalculators</a:t>
            </a:r>
            <a:r>
              <a:rPr lang="en-US" baseline="0" dirty="0" smtClean="0"/>
              <a:t> to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44A15-FB3D-4C79-9C02-C5E1F2C5E36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39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225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1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73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5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1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48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24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964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11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55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22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ED67-D06D-4506-9F17-8B7036824A59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B6DF-A50A-4322-A3EA-6519F485869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0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849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decorator pattern…</a:t>
            </a:r>
            <a:br>
              <a:rPr lang="en-US" dirty="0" smtClean="0"/>
            </a:br>
            <a:r>
              <a:rPr lang="en-US" dirty="0" smtClean="0"/>
              <a:t>nothing but a hamburger.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140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head first design patterns deco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533" y="1186353"/>
            <a:ext cx="6458851" cy="564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00959" y="594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Problems!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507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83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More problems…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9" t="-483" r="15394" b="-1447"/>
          <a:stretch/>
        </p:blipFill>
        <p:spPr>
          <a:xfrm rot="16200000">
            <a:off x="3171539" y="178520"/>
            <a:ext cx="5218287" cy="7567462"/>
          </a:xfrm>
        </p:spPr>
      </p:pic>
    </p:spTree>
    <p:extLst>
      <p:ext uri="{BB962C8B-B14F-4D97-AF65-F5344CB8AC3E}">
        <p14:creationId xmlns:p14="http://schemas.microsoft.com/office/powerpoint/2010/main" val="261947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959" y="30119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solution!</a:t>
            </a:r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3477" y="2542153"/>
            <a:ext cx="1176107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Burger burger3 =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RoyalCrispyBurger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burger3 =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(burger3);</a:t>
            </a:r>
            <a:b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burger3 =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Pickles(burger3);</a:t>
            </a:r>
            <a:b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burger3 =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Tomato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(burger3);</a:t>
            </a:r>
            <a:b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burger3 =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Bacon(burger3);</a:t>
            </a:r>
            <a:b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(burger3.getDescription() + 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nl-BE" altLang="nl-BE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eur.format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(burger3.cost()));</a:t>
            </a:r>
            <a:endParaRPr kumimoji="0" lang="nl-BE" altLang="nl-B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88157"/>
              </p:ext>
            </p:extLst>
          </p:nvPr>
        </p:nvGraphicFramePr>
        <p:xfrm>
          <a:off x="4213727" y="398823"/>
          <a:ext cx="2684379" cy="11249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4379">
                  <a:extLst>
                    <a:ext uri="{9D8B030D-6E8A-4147-A177-3AD203B41FA5}">
                      <a16:colId xmlns:a16="http://schemas.microsoft.com/office/drawing/2014/main" val="972683144"/>
                    </a:ext>
                  </a:extLst>
                </a:gridCol>
              </a:tblGrid>
              <a:tr h="712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</a:p>
                    <a:p>
                      <a:pPr algn="ctr"/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Class / Interface</a:t>
                      </a:r>
                      <a:endParaRPr lang="nl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65530"/>
                  </a:ext>
                </a:extLst>
              </a:tr>
              <a:tr h="412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someMethod</a:t>
                      </a:r>
                      <a:r>
                        <a:rPr lang="en-US" dirty="0" smtClean="0"/>
                        <a:t>()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978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27295"/>
              </p:ext>
            </p:extLst>
          </p:nvPr>
        </p:nvGraphicFramePr>
        <p:xfrm>
          <a:off x="962526" y="1748589"/>
          <a:ext cx="3072065" cy="10672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72065">
                  <a:extLst>
                    <a:ext uri="{9D8B030D-6E8A-4147-A177-3AD203B41FA5}">
                      <a16:colId xmlns:a16="http://schemas.microsoft.com/office/drawing/2014/main" val="972683144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ConcreteComponent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Extension/Implementation</a:t>
                      </a:r>
                      <a:endParaRPr lang="nl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65530"/>
                  </a:ext>
                </a:extLst>
              </a:tr>
              <a:tr h="4094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someMethod</a:t>
                      </a:r>
                      <a:r>
                        <a:rPr lang="en-US" dirty="0" smtClean="0"/>
                        <a:t>()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9783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56040"/>
              </p:ext>
            </p:extLst>
          </p:nvPr>
        </p:nvGraphicFramePr>
        <p:xfrm>
          <a:off x="5510465" y="1796718"/>
          <a:ext cx="3761873" cy="11166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1873">
                  <a:extLst>
                    <a:ext uri="{9D8B030D-6E8A-4147-A177-3AD203B41FA5}">
                      <a16:colId xmlns:a16="http://schemas.microsoft.com/office/drawing/2014/main" val="972683144"/>
                    </a:ext>
                  </a:extLst>
                </a:gridCol>
              </a:tblGrid>
              <a:tr h="689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ComponentDecorator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Extension/Implementation</a:t>
                      </a:r>
                      <a:endParaRPr lang="nl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65530"/>
                  </a:ext>
                </a:extLst>
              </a:tr>
              <a:tr h="42686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978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56069"/>
              </p:ext>
            </p:extLst>
          </p:nvPr>
        </p:nvGraphicFramePr>
        <p:xfrm>
          <a:off x="2558714" y="3119443"/>
          <a:ext cx="4443663" cy="166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43663">
                  <a:extLst>
                    <a:ext uri="{9D8B030D-6E8A-4147-A177-3AD203B41FA5}">
                      <a16:colId xmlns:a16="http://schemas.microsoft.com/office/drawing/2014/main" val="972683144"/>
                    </a:ext>
                  </a:extLst>
                </a:gridCol>
              </a:tblGrid>
              <a:tr h="32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Decorator1 - Extension</a:t>
                      </a:r>
                      <a:endParaRPr lang="nl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65530"/>
                  </a:ext>
                </a:extLst>
              </a:tr>
              <a:tr h="385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concreteComp</a:t>
                      </a:r>
                      <a:r>
                        <a:rPr lang="en-US" baseline="0" dirty="0" smtClean="0"/>
                        <a:t>;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00518"/>
                  </a:ext>
                </a:extLst>
              </a:tr>
              <a:tr h="8515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someMethod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{</a:t>
                      </a:r>
                    </a:p>
                    <a:p>
                      <a:r>
                        <a:rPr lang="en-US" dirty="0" err="1" smtClean="0"/>
                        <a:t>concreteComp.someMethod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newStuff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9783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02568" y="5342019"/>
            <a:ext cx="6817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 </a:t>
            </a:r>
            <a:r>
              <a:rPr lang="en-US" dirty="0" err="1" smtClean="0"/>
              <a:t>concreteComponent</a:t>
            </a:r>
            <a:r>
              <a:rPr lang="en-US" dirty="0" smtClean="0"/>
              <a:t> = new </a:t>
            </a:r>
            <a:r>
              <a:rPr lang="en-US" dirty="0" err="1" smtClean="0"/>
              <a:t>ConcreteComponent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concreteComponent</a:t>
            </a:r>
            <a:r>
              <a:rPr lang="en-US" dirty="0" smtClean="0"/>
              <a:t> = new Decorator1(</a:t>
            </a:r>
            <a:r>
              <a:rPr lang="en-US" dirty="0" err="1" smtClean="0"/>
              <a:t>concreteComponent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concreteComponent</a:t>
            </a:r>
            <a:r>
              <a:rPr lang="en-US" dirty="0" smtClean="0"/>
              <a:t> = new Decorator2(</a:t>
            </a:r>
            <a:r>
              <a:rPr lang="en-US" dirty="0" err="1" smtClean="0"/>
              <a:t>concreteComponent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concreteComponent.someMethod</a:t>
            </a:r>
            <a:r>
              <a:rPr lang="en-US" dirty="0" smtClean="0"/>
              <a:t>(); </a:t>
            </a:r>
            <a:endParaRPr lang="nl-BE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83190"/>
              </p:ext>
            </p:extLst>
          </p:nvPr>
        </p:nvGraphicFramePr>
        <p:xfrm>
          <a:off x="7331239" y="3111423"/>
          <a:ext cx="4443663" cy="166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43663">
                  <a:extLst>
                    <a:ext uri="{9D8B030D-6E8A-4147-A177-3AD203B41FA5}">
                      <a16:colId xmlns:a16="http://schemas.microsoft.com/office/drawing/2014/main" val="972683144"/>
                    </a:ext>
                  </a:extLst>
                </a:gridCol>
              </a:tblGrid>
              <a:tr h="3208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Decorator2 - Extension</a:t>
                      </a:r>
                      <a:endParaRPr lang="nl-B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65530"/>
                  </a:ext>
                </a:extLst>
              </a:tr>
              <a:tr h="38584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concreteComp</a:t>
                      </a:r>
                      <a:r>
                        <a:rPr lang="en-US" baseline="0" dirty="0" smtClean="0"/>
                        <a:t>;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00518"/>
                  </a:ext>
                </a:extLst>
              </a:tr>
              <a:tr h="8515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someMethod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{</a:t>
                      </a:r>
                    </a:p>
                    <a:p>
                      <a:r>
                        <a:rPr lang="en-US" dirty="0" err="1" smtClean="0"/>
                        <a:t>concreteComp.someMethod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newStuff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97836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0" idx="1"/>
          </p:cNvCxnSpPr>
          <p:nvPr/>
        </p:nvCxnSpPr>
        <p:spPr>
          <a:xfrm flipV="1">
            <a:off x="4600074" y="2355055"/>
            <a:ext cx="910391" cy="7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272339" y="2355055"/>
            <a:ext cx="1299408" cy="83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 flipV="1">
            <a:off x="6898106" y="961320"/>
            <a:ext cx="1395662" cy="83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</p:cNvCxnSpPr>
          <p:nvPr/>
        </p:nvCxnSpPr>
        <p:spPr>
          <a:xfrm flipV="1">
            <a:off x="2498558" y="834189"/>
            <a:ext cx="171516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9157"/>
            <a:ext cx="9144000" cy="955819"/>
          </a:xfrm>
        </p:spPr>
        <p:txBody>
          <a:bodyPr/>
          <a:lstStyle/>
          <a:p>
            <a:r>
              <a:rPr lang="en-US" dirty="0" smtClean="0"/>
              <a:t>The Decorator Pattern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73979"/>
            <a:ext cx="9144000" cy="512763"/>
          </a:xfrm>
        </p:spPr>
        <p:txBody>
          <a:bodyPr/>
          <a:lstStyle/>
          <a:p>
            <a:r>
              <a:rPr lang="en-US" i="1" dirty="0" smtClean="0"/>
              <a:t>Give objects new responsibilities without changing underlying classes</a:t>
            </a:r>
            <a:endParaRPr lang="nl-B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76995"/>
              </p:ext>
            </p:extLst>
          </p:nvPr>
        </p:nvGraphicFramePr>
        <p:xfrm>
          <a:off x="930442" y="2340650"/>
          <a:ext cx="10668000" cy="332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28904189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286936113"/>
                    </a:ext>
                  </a:extLst>
                </a:gridCol>
              </a:tblGrid>
              <a:tr h="38931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12072"/>
                  </a:ext>
                </a:extLst>
              </a:tr>
              <a:tr h="51725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Avoid overuse of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97482"/>
                  </a:ext>
                </a:extLst>
              </a:tr>
              <a:tr h="138239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Possibility to extend</a:t>
                      </a:r>
                      <a:r>
                        <a:rPr lang="en-US" baseline="0" dirty="0" smtClean="0"/>
                        <a:t> at runtime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à"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More dynamic &amp; flexible than subclasses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13382"/>
                  </a:ext>
                </a:extLst>
              </a:tr>
              <a:tr h="10332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Open for extension but closed for modification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Can lead to unnecessary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7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12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decorator pattern &amp;</a:t>
            </a:r>
            <a:br>
              <a:rPr lang="en-US" dirty="0" smtClean="0"/>
            </a:br>
            <a:r>
              <a:rPr lang="en-US" dirty="0" smtClean="0"/>
              <a:t>the child allowance exercise </a:t>
            </a:r>
            <a:endParaRPr lang="nl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1751" y="3102124"/>
            <a:ext cx="895629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kumimoji="0" lang="nl-BE" altLang="nl-BE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allowance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Allowance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allowance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DisabledCalculator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allowance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allowance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UnemploymentCalculator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allowance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BE" altLang="nl-BE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allowance.calculate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nl-BE" altLang="nl-B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99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450</Words>
  <Application>Microsoft Office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The decorator pattern… nothing but a hamburger.</vt:lpstr>
      <vt:lpstr>Problems!</vt:lpstr>
      <vt:lpstr>More problems…</vt:lpstr>
      <vt:lpstr>The solution!</vt:lpstr>
      <vt:lpstr>PowerPoint Presentation</vt:lpstr>
      <vt:lpstr>The Decorator Pattern</vt:lpstr>
      <vt:lpstr>The decorator pattern &amp; the child allowance exercise 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Lemay Paulien</dc:creator>
  <cp:lastModifiedBy>Lemay Paulien</cp:lastModifiedBy>
  <cp:revision>15</cp:revision>
  <dcterms:created xsi:type="dcterms:W3CDTF">2017-01-30T16:42:18Z</dcterms:created>
  <dcterms:modified xsi:type="dcterms:W3CDTF">2017-02-01T08:16:15Z</dcterms:modified>
</cp:coreProperties>
</file>