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57" r:id="rId5"/>
    <p:sldId id="258" r:id="rId6"/>
    <p:sldId id="259" r:id="rId7"/>
    <p:sldId id="260" r:id="rId8"/>
    <p:sldId id="263" r:id="rId9"/>
    <p:sldId id="271" r:id="rId10"/>
    <p:sldId id="264" r:id="rId11"/>
    <p:sldId id="265" r:id="rId12"/>
    <p:sldId id="266" r:id="rId13"/>
    <p:sldId id="274" r:id="rId14"/>
    <p:sldId id="262" r:id="rId15"/>
    <p:sldId id="267" r:id="rId16"/>
    <p:sldId id="269" r:id="rId17"/>
    <p:sldId id="276" r:id="rId18"/>
    <p:sldId id="277" r:id="rId19"/>
    <p:sldId id="268" r:id="rId2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95" autoAdjust="0"/>
  </p:normalViewPr>
  <p:slideViewPr>
    <p:cSldViewPr snapToGrid="0">
      <p:cViewPr varScale="1">
        <p:scale>
          <a:sx n="111" d="100"/>
          <a:sy n="111" d="100"/>
        </p:scale>
        <p:origin x="5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DDA8AC8-C952-418E-9F8D-5F20D8CA5492}" type="datetimeFigureOut">
              <a:rPr lang="nl-BE" smtClean="0"/>
              <a:t>1/02/2017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59B83-4420-4495-803D-899192E31703}" type="slidenum">
              <a:rPr lang="nl-BE" smtClean="0"/>
              <a:t>‹#›</a:t>
            </a:fld>
            <a:endParaRPr lang="nl-BE"/>
          </a:p>
        </p:txBody>
      </p:sp>
    </p:spTree>
    <p:extLst>
      <p:ext uri="{BB962C8B-B14F-4D97-AF65-F5344CB8AC3E}">
        <p14:creationId xmlns:p14="http://schemas.microsoft.com/office/powerpoint/2010/main" val="394509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DDA8AC8-C952-418E-9F8D-5F20D8CA5492}" type="datetimeFigureOut">
              <a:rPr lang="nl-BE" smtClean="0"/>
              <a:t>1/02/2017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59B83-4420-4495-803D-899192E31703}" type="slidenum">
              <a:rPr lang="nl-BE" smtClean="0"/>
              <a:t>‹#›</a:t>
            </a:fld>
            <a:endParaRPr lang="nl-BE"/>
          </a:p>
        </p:txBody>
      </p:sp>
    </p:spTree>
    <p:extLst>
      <p:ext uri="{BB962C8B-B14F-4D97-AF65-F5344CB8AC3E}">
        <p14:creationId xmlns:p14="http://schemas.microsoft.com/office/powerpoint/2010/main" val="217341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DDA8AC8-C952-418E-9F8D-5F20D8CA5492}" type="datetimeFigureOut">
              <a:rPr lang="nl-BE" smtClean="0"/>
              <a:t>1/02/2017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59B83-4420-4495-803D-899192E31703}" type="slidenum">
              <a:rPr lang="nl-BE" smtClean="0"/>
              <a:t>‹#›</a:t>
            </a:fld>
            <a:endParaRPr lang="nl-BE"/>
          </a:p>
        </p:txBody>
      </p:sp>
    </p:spTree>
    <p:extLst>
      <p:ext uri="{BB962C8B-B14F-4D97-AF65-F5344CB8AC3E}">
        <p14:creationId xmlns:p14="http://schemas.microsoft.com/office/powerpoint/2010/main" val="199408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DDA8AC8-C952-418E-9F8D-5F20D8CA5492}" type="datetimeFigureOut">
              <a:rPr lang="nl-BE" smtClean="0"/>
              <a:t>1/02/2017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59B83-4420-4495-803D-899192E31703}" type="slidenum">
              <a:rPr lang="nl-BE" smtClean="0"/>
              <a:t>‹#›</a:t>
            </a:fld>
            <a:endParaRPr lang="nl-BE"/>
          </a:p>
        </p:txBody>
      </p:sp>
    </p:spTree>
    <p:extLst>
      <p:ext uri="{BB962C8B-B14F-4D97-AF65-F5344CB8AC3E}">
        <p14:creationId xmlns:p14="http://schemas.microsoft.com/office/powerpoint/2010/main" val="131507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DA8AC8-C952-418E-9F8D-5F20D8CA5492}" type="datetimeFigureOut">
              <a:rPr lang="nl-BE" smtClean="0"/>
              <a:t>1/02/2017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59B83-4420-4495-803D-899192E31703}" type="slidenum">
              <a:rPr lang="nl-BE" smtClean="0"/>
              <a:t>‹#›</a:t>
            </a:fld>
            <a:endParaRPr lang="nl-BE"/>
          </a:p>
        </p:txBody>
      </p:sp>
    </p:spTree>
    <p:extLst>
      <p:ext uri="{BB962C8B-B14F-4D97-AF65-F5344CB8AC3E}">
        <p14:creationId xmlns:p14="http://schemas.microsoft.com/office/powerpoint/2010/main" val="261729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DDA8AC8-C952-418E-9F8D-5F20D8CA5492}" type="datetimeFigureOut">
              <a:rPr lang="nl-BE" smtClean="0"/>
              <a:t>1/02/2017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59B83-4420-4495-803D-899192E31703}" type="slidenum">
              <a:rPr lang="nl-BE" smtClean="0"/>
              <a:t>‹#›</a:t>
            </a:fld>
            <a:endParaRPr lang="nl-BE"/>
          </a:p>
        </p:txBody>
      </p:sp>
    </p:spTree>
    <p:extLst>
      <p:ext uri="{BB962C8B-B14F-4D97-AF65-F5344CB8AC3E}">
        <p14:creationId xmlns:p14="http://schemas.microsoft.com/office/powerpoint/2010/main" val="366951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DDA8AC8-C952-418E-9F8D-5F20D8CA5492}" type="datetimeFigureOut">
              <a:rPr lang="nl-BE" smtClean="0"/>
              <a:t>1/02/2017</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59B83-4420-4495-803D-899192E31703}" type="slidenum">
              <a:rPr lang="nl-BE" smtClean="0"/>
              <a:t>‹#›</a:t>
            </a:fld>
            <a:endParaRPr lang="nl-BE"/>
          </a:p>
        </p:txBody>
      </p:sp>
    </p:spTree>
    <p:extLst>
      <p:ext uri="{BB962C8B-B14F-4D97-AF65-F5344CB8AC3E}">
        <p14:creationId xmlns:p14="http://schemas.microsoft.com/office/powerpoint/2010/main" val="336786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DDA8AC8-C952-418E-9F8D-5F20D8CA5492}" type="datetimeFigureOut">
              <a:rPr lang="nl-BE" smtClean="0"/>
              <a:t>1/02/2017</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59B83-4420-4495-803D-899192E31703}" type="slidenum">
              <a:rPr lang="nl-BE" smtClean="0"/>
              <a:t>‹#›</a:t>
            </a:fld>
            <a:endParaRPr lang="nl-BE"/>
          </a:p>
        </p:txBody>
      </p:sp>
    </p:spTree>
    <p:extLst>
      <p:ext uri="{BB962C8B-B14F-4D97-AF65-F5344CB8AC3E}">
        <p14:creationId xmlns:p14="http://schemas.microsoft.com/office/powerpoint/2010/main" val="315415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DA8AC8-C952-418E-9F8D-5F20D8CA5492}" type="datetimeFigureOut">
              <a:rPr lang="nl-BE" smtClean="0"/>
              <a:t>1/02/2017</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59B83-4420-4495-803D-899192E31703}" type="slidenum">
              <a:rPr lang="nl-BE" smtClean="0"/>
              <a:t>‹#›</a:t>
            </a:fld>
            <a:endParaRPr lang="nl-BE"/>
          </a:p>
        </p:txBody>
      </p:sp>
    </p:spTree>
    <p:extLst>
      <p:ext uri="{BB962C8B-B14F-4D97-AF65-F5344CB8AC3E}">
        <p14:creationId xmlns:p14="http://schemas.microsoft.com/office/powerpoint/2010/main" val="4270702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DA8AC8-C952-418E-9F8D-5F20D8CA5492}" type="datetimeFigureOut">
              <a:rPr lang="nl-BE" smtClean="0"/>
              <a:t>1/02/2017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59B83-4420-4495-803D-899192E31703}" type="slidenum">
              <a:rPr lang="nl-BE" smtClean="0"/>
              <a:t>‹#›</a:t>
            </a:fld>
            <a:endParaRPr lang="nl-BE"/>
          </a:p>
        </p:txBody>
      </p:sp>
    </p:spTree>
    <p:extLst>
      <p:ext uri="{BB962C8B-B14F-4D97-AF65-F5344CB8AC3E}">
        <p14:creationId xmlns:p14="http://schemas.microsoft.com/office/powerpoint/2010/main" val="262827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DA8AC8-C952-418E-9F8D-5F20D8CA5492}" type="datetimeFigureOut">
              <a:rPr lang="nl-BE" smtClean="0"/>
              <a:t>1/02/2017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59B83-4420-4495-803D-899192E31703}" type="slidenum">
              <a:rPr lang="nl-BE" smtClean="0"/>
              <a:t>‹#›</a:t>
            </a:fld>
            <a:endParaRPr lang="nl-BE"/>
          </a:p>
        </p:txBody>
      </p:sp>
    </p:spTree>
    <p:extLst>
      <p:ext uri="{BB962C8B-B14F-4D97-AF65-F5344CB8AC3E}">
        <p14:creationId xmlns:p14="http://schemas.microsoft.com/office/powerpoint/2010/main" val="98204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A8AC8-C952-418E-9F8D-5F20D8CA5492}" type="datetimeFigureOut">
              <a:rPr lang="nl-BE" smtClean="0"/>
              <a:t>1/02/2017</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59B83-4420-4495-803D-899192E31703}" type="slidenum">
              <a:rPr lang="nl-BE" smtClean="0"/>
              <a:t>‹#›</a:t>
            </a:fld>
            <a:endParaRPr lang="nl-BE"/>
          </a:p>
        </p:txBody>
      </p:sp>
    </p:spTree>
    <p:extLst>
      <p:ext uri="{BB962C8B-B14F-4D97-AF65-F5344CB8AC3E}">
        <p14:creationId xmlns:p14="http://schemas.microsoft.com/office/powerpoint/2010/main" val="2139220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7209" y="1748373"/>
            <a:ext cx="7525789" cy="2044786"/>
          </a:xfrm>
        </p:spPr>
        <p:txBody>
          <a:bodyPr/>
          <a:lstStyle/>
          <a:p>
            <a:r>
              <a:rPr lang="en-US" dirty="0" smtClean="0"/>
              <a:t>The template Design Pattern</a:t>
            </a:r>
            <a:endParaRPr lang="nl-BE" dirty="0"/>
          </a:p>
        </p:txBody>
      </p:sp>
      <p:sp>
        <p:nvSpPr>
          <p:cNvPr id="3" name="Subtitle 2"/>
          <p:cNvSpPr>
            <a:spLocks noGrp="1"/>
          </p:cNvSpPr>
          <p:nvPr>
            <p:ph type="subTitle" idx="1"/>
          </p:nvPr>
        </p:nvSpPr>
        <p:spPr>
          <a:xfrm>
            <a:off x="1307869" y="4832322"/>
            <a:ext cx="9144000" cy="1655762"/>
          </a:xfrm>
        </p:spPr>
        <p:txBody>
          <a:bodyPr/>
          <a:lstStyle/>
          <a:p>
            <a:endParaRPr lang="nl-B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367209" cy="3217857"/>
          </a:xfrm>
          <a:prstGeom prst="rect">
            <a:avLst/>
          </a:prstGeom>
        </p:spPr>
      </p:pic>
    </p:spTree>
    <p:extLst>
      <p:ext uri="{BB962C8B-B14F-4D97-AF65-F5344CB8AC3E}">
        <p14:creationId xmlns:p14="http://schemas.microsoft.com/office/powerpoint/2010/main" val="3813956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template uses inversion of control</a:t>
            </a:r>
            <a:endParaRPr lang="nl-BE" dirty="0"/>
          </a:p>
        </p:txBody>
      </p:sp>
      <p:sp>
        <p:nvSpPr>
          <p:cNvPr id="3" name="Content Placeholder 2"/>
          <p:cNvSpPr>
            <a:spLocks noGrp="1"/>
          </p:cNvSpPr>
          <p:nvPr>
            <p:ph idx="1"/>
          </p:nvPr>
        </p:nvSpPr>
        <p:spPr/>
        <p:txBody>
          <a:bodyPr/>
          <a:lstStyle/>
          <a:p>
            <a:r>
              <a:rPr lang="en-US" dirty="0" smtClean="0"/>
              <a:t>The template design is frequently used in frameworks, what an excellent example is for inversion control. </a:t>
            </a:r>
            <a:endParaRPr lang="nl-BE" dirty="0"/>
          </a:p>
        </p:txBody>
      </p:sp>
    </p:spTree>
    <p:extLst>
      <p:ext uri="{BB962C8B-B14F-4D97-AF65-F5344CB8AC3E}">
        <p14:creationId xmlns:p14="http://schemas.microsoft.com/office/powerpoint/2010/main" val="872490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keep it easy, what does inversion of control? </a:t>
            </a:r>
            <a:endParaRPr lang="nl-BE" dirty="0"/>
          </a:p>
        </p:txBody>
      </p:sp>
      <p:sp>
        <p:nvSpPr>
          <p:cNvPr id="3" name="Content Placeholder 2"/>
          <p:cNvSpPr>
            <a:spLocks noGrp="1"/>
          </p:cNvSpPr>
          <p:nvPr>
            <p:ph idx="1"/>
          </p:nvPr>
        </p:nvSpPr>
        <p:spPr/>
        <p:txBody>
          <a:bodyPr/>
          <a:lstStyle/>
          <a:p>
            <a:r>
              <a:rPr lang="en-US" dirty="0" smtClean="0"/>
              <a:t>With traditional programming, the program is going to tell what the framework or the program is going to do. </a:t>
            </a:r>
          </a:p>
          <a:p>
            <a:endParaRPr lang="en-US" dirty="0" smtClean="0"/>
          </a:p>
          <a:p>
            <a:r>
              <a:rPr lang="en-US" dirty="0" smtClean="0"/>
              <a:t>When we are using inversion of control, the framework is going to ask the program how to execute some task. So in this case, the framework uses only the code he needs. </a:t>
            </a:r>
          </a:p>
          <a:p>
            <a:r>
              <a:rPr lang="en-US" dirty="0" smtClean="0"/>
              <a:t>Inversion of control is responsible for the modularity of the program and makes it extensible. </a:t>
            </a:r>
            <a:endParaRPr lang="en-US" dirty="0"/>
          </a:p>
        </p:txBody>
      </p:sp>
    </p:spTree>
    <p:extLst>
      <p:ext uri="{BB962C8B-B14F-4D97-AF65-F5344CB8AC3E}">
        <p14:creationId xmlns:p14="http://schemas.microsoft.com/office/powerpoint/2010/main" val="3702021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template pattern, you’ll find something called as customization hooks. </a:t>
            </a:r>
            <a:endParaRPr lang="nl-BE" dirty="0"/>
          </a:p>
        </p:txBody>
      </p:sp>
      <p:sp>
        <p:nvSpPr>
          <p:cNvPr id="4" name="Content Placeholder 3"/>
          <p:cNvSpPr>
            <a:spLocks noGrp="1"/>
          </p:cNvSpPr>
          <p:nvPr>
            <p:ph sz="half" idx="1"/>
          </p:nvPr>
        </p:nvSpPr>
        <p:spPr>
          <a:xfrm>
            <a:off x="838199" y="1825625"/>
            <a:ext cx="7333211" cy="4351338"/>
          </a:xfrm>
        </p:spPr>
        <p:txBody>
          <a:bodyPr/>
          <a:lstStyle/>
          <a:p>
            <a:r>
              <a:rPr lang="en-US" dirty="0" smtClean="0"/>
              <a:t>Customization hooks are methods containing a default implementation that can be overwritten in other classes. </a:t>
            </a:r>
          </a:p>
          <a:p>
            <a:r>
              <a:rPr lang="en-US" dirty="0" smtClean="0"/>
              <a:t>The hook methods are intended to be overwritten, this is the difference between concrete methods. </a:t>
            </a:r>
          </a:p>
          <a:p>
            <a:r>
              <a:rPr lang="en-US" dirty="0" smtClean="0"/>
              <a:t>The problem with using hook methods is that  it becomes very hard to differentiate between hook methods and concrete methods. </a:t>
            </a:r>
            <a:endParaRPr lang="nl-BE"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094124" y="1911927"/>
            <a:ext cx="2259676" cy="4106488"/>
          </a:xfrm>
        </p:spPr>
      </p:pic>
    </p:spTree>
    <p:extLst>
      <p:ext uri="{BB962C8B-B14F-4D97-AF65-F5344CB8AC3E}">
        <p14:creationId xmlns:p14="http://schemas.microsoft.com/office/powerpoint/2010/main" val="4211350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nl-BE" dirty="0"/>
              <a:t>Why </a:t>
            </a:r>
            <a:r>
              <a:rPr lang="en-US" altLang="nl-BE" dirty="0" smtClean="0"/>
              <a:t>Hooks?</a:t>
            </a:r>
            <a:endParaRPr lang="nl-BE" dirty="0"/>
          </a:p>
        </p:txBody>
      </p:sp>
      <p:sp>
        <p:nvSpPr>
          <p:cNvPr id="5" name="Content Placeholder 4"/>
          <p:cNvSpPr>
            <a:spLocks noGrp="1"/>
          </p:cNvSpPr>
          <p:nvPr>
            <p:ph idx="1"/>
          </p:nvPr>
        </p:nvSpPr>
        <p:spPr/>
        <p:txBody>
          <a:bodyPr/>
          <a:lstStyle/>
          <a:p>
            <a:pPr fontAlgn="auto">
              <a:spcAft>
                <a:spcPts val="0"/>
              </a:spcAft>
              <a:defRPr/>
            </a:pPr>
            <a:r>
              <a:rPr lang="en-US" dirty="0"/>
              <a:t>The number of abstract methods used must be minimized.</a:t>
            </a:r>
          </a:p>
          <a:p>
            <a:pPr fontAlgn="auto">
              <a:spcAft>
                <a:spcPts val="0"/>
              </a:spcAft>
              <a:defRPr/>
            </a:pPr>
            <a:r>
              <a:rPr lang="en-US" dirty="0"/>
              <a:t>Enables a subclass to implement an optional part of an algorithm.</a:t>
            </a:r>
          </a:p>
          <a:p>
            <a:pPr fontAlgn="auto">
              <a:spcAft>
                <a:spcPts val="0"/>
              </a:spcAft>
              <a:defRPr/>
            </a:pPr>
            <a:r>
              <a:rPr lang="en-US" dirty="0"/>
              <a:t>Enables a subclass to react to a step in the template method.</a:t>
            </a:r>
          </a:p>
          <a:p>
            <a:pPr fontAlgn="auto">
              <a:spcAft>
                <a:spcPts val="0"/>
              </a:spcAft>
              <a:defRPr/>
            </a:pPr>
            <a:r>
              <a:rPr lang="en-US" dirty="0"/>
              <a:t>Enables the subclass to make a decision for the abstract class.</a:t>
            </a:r>
          </a:p>
        </p:txBody>
      </p:sp>
    </p:spTree>
    <p:extLst>
      <p:ext uri="{BB962C8B-B14F-4D97-AF65-F5344CB8AC3E}">
        <p14:creationId xmlns:p14="http://schemas.microsoft.com/office/powerpoint/2010/main" val="141125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between hook method and concrete method</a:t>
            </a:r>
            <a:endParaRPr lang="nl-BE"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2680" y="2497748"/>
            <a:ext cx="4003618" cy="2376733"/>
          </a:xfrm>
        </p:spPr>
      </p:pic>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5443" y="2480496"/>
            <a:ext cx="5181600" cy="3007092"/>
          </a:xfrm>
        </p:spPr>
      </p:pic>
      <p:sp>
        <p:nvSpPr>
          <p:cNvPr id="10" name="TextBox 9"/>
          <p:cNvSpPr txBox="1"/>
          <p:nvPr/>
        </p:nvSpPr>
        <p:spPr>
          <a:xfrm>
            <a:off x="955963" y="1825625"/>
            <a:ext cx="1483483" cy="369332"/>
          </a:xfrm>
          <a:prstGeom prst="rect">
            <a:avLst/>
          </a:prstGeom>
          <a:noFill/>
        </p:spPr>
        <p:txBody>
          <a:bodyPr wrap="none" rtlCol="0">
            <a:spAutoFit/>
          </a:bodyPr>
          <a:lstStyle/>
          <a:p>
            <a:r>
              <a:rPr lang="en-US" dirty="0" smtClean="0"/>
              <a:t>Hook Method</a:t>
            </a:r>
            <a:endParaRPr lang="nl-BE" dirty="0"/>
          </a:p>
        </p:txBody>
      </p:sp>
      <p:sp>
        <p:nvSpPr>
          <p:cNvPr id="12" name="TextBox 11"/>
          <p:cNvSpPr txBox="1"/>
          <p:nvPr/>
        </p:nvSpPr>
        <p:spPr>
          <a:xfrm>
            <a:off x="7850699" y="1909552"/>
            <a:ext cx="1824602" cy="369332"/>
          </a:xfrm>
          <a:prstGeom prst="rect">
            <a:avLst/>
          </a:prstGeom>
          <a:noFill/>
        </p:spPr>
        <p:txBody>
          <a:bodyPr wrap="none" rtlCol="0">
            <a:spAutoFit/>
          </a:bodyPr>
          <a:lstStyle/>
          <a:p>
            <a:r>
              <a:rPr lang="en-US" dirty="0" smtClean="0"/>
              <a:t>Concrete method</a:t>
            </a:r>
            <a:endParaRPr lang="nl-BE" dirty="0"/>
          </a:p>
        </p:txBody>
      </p:sp>
    </p:spTree>
    <p:extLst>
      <p:ext uri="{BB962C8B-B14F-4D97-AF65-F5344CB8AC3E}">
        <p14:creationId xmlns:p14="http://schemas.microsoft.com/office/powerpoint/2010/main" val="120579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48500"/>
            <a:ext cx="10515600" cy="1325563"/>
          </a:xfrm>
        </p:spPr>
        <p:txBody>
          <a:bodyPr/>
          <a:lstStyle/>
          <a:p>
            <a:pPr algn="ctr"/>
            <a:r>
              <a:rPr lang="en-US" dirty="0" smtClean="0"/>
              <a:t>Making a sandwich</a:t>
            </a:r>
            <a:endParaRPr lang="nl-BE"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559217365"/>
              </p:ext>
            </p:extLst>
          </p:nvPr>
        </p:nvGraphicFramePr>
        <p:xfrm>
          <a:off x="2874818" y="1825623"/>
          <a:ext cx="2121131" cy="3596711"/>
        </p:xfrm>
        <a:graphic>
          <a:graphicData uri="http://schemas.openxmlformats.org/drawingml/2006/table">
            <a:tbl>
              <a:tblPr firstRow="1" bandRow="1">
                <a:tableStyleId>{5C22544A-7EE6-4342-B048-85BDC9FD1C3A}</a:tableStyleId>
              </a:tblPr>
              <a:tblGrid>
                <a:gridCol w="2121131">
                  <a:extLst>
                    <a:ext uri="{9D8B030D-6E8A-4147-A177-3AD203B41FA5}">
                      <a16:colId xmlns:a16="http://schemas.microsoft.com/office/drawing/2014/main" val="4178529247"/>
                    </a:ext>
                  </a:extLst>
                </a:gridCol>
              </a:tblGrid>
              <a:tr h="477630">
                <a:tc>
                  <a:txBody>
                    <a:bodyPr/>
                    <a:lstStyle/>
                    <a:p>
                      <a:pPr algn="ctr"/>
                      <a:r>
                        <a:rPr lang="en-US" dirty="0" smtClean="0"/>
                        <a:t>Sandwich</a:t>
                      </a:r>
                      <a:endParaRPr lang="nl-BE" dirty="0"/>
                    </a:p>
                  </a:txBody>
                  <a:tcPr/>
                </a:tc>
                <a:extLst>
                  <a:ext uri="{0D108BD9-81ED-4DB2-BD59-A6C34878D82A}">
                    <a16:rowId xmlns:a16="http://schemas.microsoft.com/office/drawing/2014/main" val="4072329720"/>
                  </a:ext>
                </a:extLst>
              </a:tr>
              <a:tr h="3119081">
                <a:tc>
                  <a:txBody>
                    <a:bodyPr/>
                    <a:lstStyle/>
                    <a:p>
                      <a:r>
                        <a:rPr lang="en-US" dirty="0" smtClean="0"/>
                        <a:t>Making</a:t>
                      </a:r>
                      <a:r>
                        <a:rPr lang="en-US" baseline="0" dirty="0" smtClean="0"/>
                        <a:t> sandwich</a:t>
                      </a:r>
                    </a:p>
                    <a:p>
                      <a:r>
                        <a:rPr lang="en-US" baseline="0" dirty="0" smtClean="0"/>
                        <a:t>+Cut bun</a:t>
                      </a:r>
                    </a:p>
                    <a:p>
                      <a:r>
                        <a:rPr lang="en-US" baseline="0" dirty="0" smtClean="0"/>
                        <a:t>+add meat</a:t>
                      </a:r>
                    </a:p>
                    <a:p>
                      <a:r>
                        <a:rPr lang="en-US" baseline="0" dirty="0" smtClean="0"/>
                        <a:t>+add cheese</a:t>
                      </a:r>
                    </a:p>
                    <a:p>
                      <a:r>
                        <a:rPr lang="en-US" baseline="0" dirty="0" smtClean="0"/>
                        <a:t>+add veggies</a:t>
                      </a:r>
                    </a:p>
                    <a:p>
                      <a:r>
                        <a:rPr lang="en-US" baseline="0" dirty="0" smtClean="0"/>
                        <a:t>+add mayo</a:t>
                      </a:r>
                    </a:p>
                    <a:p>
                      <a:r>
                        <a:rPr lang="en-US" baseline="0" dirty="0" smtClean="0"/>
                        <a:t>+add egg</a:t>
                      </a:r>
                    </a:p>
                    <a:p>
                      <a:r>
                        <a:rPr lang="en-US" baseline="0" dirty="0" smtClean="0"/>
                        <a:t>+add oil</a:t>
                      </a:r>
                    </a:p>
                    <a:p>
                      <a:r>
                        <a:rPr lang="en-US" baseline="0" dirty="0" smtClean="0"/>
                        <a:t>….</a:t>
                      </a:r>
                    </a:p>
                    <a:p>
                      <a:endParaRPr lang="nl-BE" dirty="0"/>
                    </a:p>
                  </a:txBody>
                  <a:tcPr/>
                </a:tc>
                <a:extLst>
                  <a:ext uri="{0D108BD9-81ED-4DB2-BD59-A6C34878D82A}">
                    <a16:rowId xmlns:a16="http://schemas.microsoft.com/office/drawing/2014/main" val="2856170678"/>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867355592"/>
              </p:ext>
            </p:extLst>
          </p:nvPr>
        </p:nvGraphicFramePr>
        <p:xfrm>
          <a:off x="7258396" y="1825623"/>
          <a:ext cx="2121131" cy="3588084"/>
        </p:xfrm>
        <a:graphic>
          <a:graphicData uri="http://schemas.openxmlformats.org/drawingml/2006/table">
            <a:tbl>
              <a:tblPr firstRow="1" bandRow="1">
                <a:tableStyleId>{5C22544A-7EE6-4342-B048-85BDC9FD1C3A}</a:tableStyleId>
              </a:tblPr>
              <a:tblGrid>
                <a:gridCol w="2121131">
                  <a:extLst>
                    <a:ext uri="{9D8B030D-6E8A-4147-A177-3AD203B41FA5}">
                      <a16:colId xmlns:a16="http://schemas.microsoft.com/office/drawing/2014/main" val="4178529247"/>
                    </a:ext>
                  </a:extLst>
                </a:gridCol>
              </a:tblGrid>
              <a:tr h="469003">
                <a:tc>
                  <a:txBody>
                    <a:bodyPr/>
                    <a:lstStyle/>
                    <a:p>
                      <a:pPr algn="ctr"/>
                      <a:r>
                        <a:rPr lang="en-US" dirty="0" smtClean="0"/>
                        <a:t>Italian Sandwich</a:t>
                      </a:r>
                      <a:endParaRPr lang="nl-BE" dirty="0"/>
                    </a:p>
                  </a:txBody>
                  <a:tcPr/>
                </a:tc>
                <a:extLst>
                  <a:ext uri="{0D108BD9-81ED-4DB2-BD59-A6C34878D82A}">
                    <a16:rowId xmlns:a16="http://schemas.microsoft.com/office/drawing/2014/main" val="4072329720"/>
                  </a:ext>
                </a:extLst>
              </a:tr>
              <a:tr h="3119081">
                <a:tc>
                  <a:txBody>
                    <a:bodyPr/>
                    <a:lstStyle/>
                    <a:p>
                      <a:r>
                        <a:rPr lang="en-US" dirty="0" smtClean="0"/>
                        <a:t>+add meet</a:t>
                      </a:r>
                    </a:p>
                    <a:p>
                      <a:r>
                        <a:rPr lang="en-US" dirty="0" smtClean="0"/>
                        <a:t>+add cheese</a:t>
                      </a:r>
                    </a:p>
                    <a:p>
                      <a:r>
                        <a:rPr lang="en-US" dirty="0" smtClean="0"/>
                        <a:t>+add veggies</a:t>
                      </a:r>
                    </a:p>
                    <a:p>
                      <a:r>
                        <a:rPr lang="en-US" dirty="0" smtClean="0"/>
                        <a:t>+add oil</a:t>
                      </a:r>
                    </a:p>
                    <a:p>
                      <a:endParaRPr lang="nl-BE" dirty="0"/>
                    </a:p>
                  </a:txBody>
                  <a:tcPr/>
                </a:tc>
                <a:extLst>
                  <a:ext uri="{0D108BD9-81ED-4DB2-BD59-A6C34878D82A}">
                    <a16:rowId xmlns:a16="http://schemas.microsoft.com/office/drawing/2014/main" val="2856170678"/>
                  </a:ext>
                </a:extLst>
              </a:tr>
            </a:tbl>
          </a:graphicData>
        </a:graphic>
      </p:graphicFrame>
    </p:spTree>
    <p:extLst>
      <p:ext uri="{BB962C8B-B14F-4D97-AF65-F5344CB8AC3E}">
        <p14:creationId xmlns:p14="http://schemas.microsoft.com/office/powerpoint/2010/main" val="2038334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48501"/>
            <a:ext cx="10515600" cy="1164416"/>
          </a:xfrm>
        </p:spPr>
        <p:txBody>
          <a:bodyPr/>
          <a:lstStyle/>
          <a:p>
            <a:pPr algn="ctr"/>
            <a:r>
              <a:rPr lang="en-US" dirty="0" smtClean="0"/>
              <a:t>Making a sandwich</a:t>
            </a:r>
            <a:endParaRPr lang="nl-BE"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540795074"/>
              </p:ext>
            </p:extLst>
          </p:nvPr>
        </p:nvGraphicFramePr>
        <p:xfrm>
          <a:off x="2874818" y="1825623"/>
          <a:ext cx="2121131" cy="4580353"/>
        </p:xfrm>
        <a:graphic>
          <a:graphicData uri="http://schemas.openxmlformats.org/drawingml/2006/table">
            <a:tbl>
              <a:tblPr firstRow="1" bandRow="1">
                <a:tableStyleId>{5C22544A-7EE6-4342-B048-85BDC9FD1C3A}</a:tableStyleId>
              </a:tblPr>
              <a:tblGrid>
                <a:gridCol w="2121131">
                  <a:extLst>
                    <a:ext uri="{9D8B030D-6E8A-4147-A177-3AD203B41FA5}">
                      <a16:colId xmlns:a16="http://schemas.microsoft.com/office/drawing/2014/main" val="4178529247"/>
                    </a:ext>
                  </a:extLst>
                </a:gridCol>
              </a:tblGrid>
              <a:tr h="374113">
                <a:tc>
                  <a:txBody>
                    <a:bodyPr/>
                    <a:lstStyle/>
                    <a:p>
                      <a:pPr algn="ctr"/>
                      <a:r>
                        <a:rPr lang="en-US" dirty="0" smtClean="0"/>
                        <a:t>Sandwich</a:t>
                      </a:r>
                      <a:endParaRPr lang="nl-BE" dirty="0"/>
                    </a:p>
                  </a:txBody>
                  <a:tcPr/>
                </a:tc>
                <a:extLst>
                  <a:ext uri="{0D108BD9-81ED-4DB2-BD59-A6C34878D82A}">
                    <a16:rowId xmlns:a16="http://schemas.microsoft.com/office/drawing/2014/main" val="4072329720"/>
                  </a:ext>
                </a:extLst>
              </a:tr>
              <a:tr h="3996252">
                <a:tc>
                  <a:txBody>
                    <a:bodyPr/>
                    <a:lstStyle/>
                    <a:p>
                      <a:r>
                        <a:rPr lang="en-US" dirty="0" smtClean="0"/>
                        <a:t>Making</a:t>
                      </a:r>
                      <a:r>
                        <a:rPr lang="en-US" baseline="0" dirty="0" smtClean="0"/>
                        <a:t> sandwich</a:t>
                      </a:r>
                    </a:p>
                    <a:p>
                      <a:r>
                        <a:rPr lang="en-US" baseline="0" dirty="0" smtClean="0"/>
                        <a:t>+Cut bun</a:t>
                      </a:r>
                    </a:p>
                    <a:p>
                      <a:r>
                        <a:rPr lang="en-US" baseline="0" dirty="0" smtClean="0"/>
                        <a:t>+add meat</a:t>
                      </a:r>
                    </a:p>
                    <a:p>
                      <a:r>
                        <a:rPr lang="en-US" baseline="0" dirty="0" smtClean="0"/>
                        <a:t>+add cheese</a:t>
                      </a:r>
                    </a:p>
                    <a:p>
                      <a:r>
                        <a:rPr lang="en-US" baseline="0" dirty="0" smtClean="0"/>
                        <a:t>+add veggies</a:t>
                      </a:r>
                    </a:p>
                    <a:p>
                      <a:r>
                        <a:rPr lang="en-US" baseline="0" dirty="0" smtClean="0"/>
                        <a:t>+add mayo</a:t>
                      </a:r>
                    </a:p>
                    <a:p>
                      <a:r>
                        <a:rPr lang="en-US" baseline="0" dirty="0" smtClean="0"/>
                        <a:t>+add egg</a:t>
                      </a:r>
                    </a:p>
                    <a:p>
                      <a:r>
                        <a:rPr lang="en-US" baseline="0" dirty="0" smtClean="0"/>
                        <a:t>+add oil</a:t>
                      </a:r>
                    </a:p>
                    <a:p>
                      <a:r>
                        <a:rPr lang="en-US" baseline="0" dirty="0" smtClean="0"/>
                        <a:t>+want meat?</a:t>
                      </a:r>
                    </a:p>
                    <a:p>
                      <a:r>
                        <a:rPr lang="en-US" baseline="0" dirty="0" smtClean="0"/>
                        <a:t>+want cheese?</a:t>
                      </a:r>
                    </a:p>
                    <a:p>
                      <a:r>
                        <a:rPr lang="en-US" baseline="0" dirty="0" smtClean="0"/>
                        <a:t>+want veggies</a:t>
                      </a:r>
                    </a:p>
                    <a:p>
                      <a:r>
                        <a:rPr lang="en-US" baseline="0" dirty="0" smtClean="0"/>
                        <a:t>+want oil?</a:t>
                      </a:r>
                    </a:p>
                    <a:p>
                      <a:r>
                        <a:rPr lang="en-US" baseline="0" dirty="0" smtClean="0"/>
                        <a:t>+want mayo?</a:t>
                      </a:r>
                    </a:p>
                    <a:p>
                      <a:r>
                        <a:rPr lang="en-US" baseline="0" dirty="0" smtClean="0"/>
                        <a:t>….</a:t>
                      </a:r>
                    </a:p>
                    <a:p>
                      <a:endParaRPr lang="nl-BE" dirty="0"/>
                    </a:p>
                  </a:txBody>
                  <a:tcPr/>
                </a:tc>
                <a:extLst>
                  <a:ext uri="{0D108BD9-81ED-4DB2-BD59-A6C34878D82A}">
                    <a16:rowId xmlns:a16="http://schemas.microsoft.com/office/drawing/2014/main" val="2856170678"/>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244200778"/>
              </p:ext>
            </p:extLst>
          </p:nvPr>
        </p:nvGraphicFramePr>
        <p:xfrm>
          <a:off x="7258396" y="1825622"/>
          <a:ext cx="2121131" cy="4580353"/>
        </p:xfrm>
        <a:graphic>
          <a:graphicData uri="http://schemas.openxmlformats.org/drawingml/2006/table">
            <a:tbl>
              <a:tblPr firstRow="1" bandRow="1">
                <a:tableStyleId>{5C22544A-7EE6-4342-B048-85BDC9FD1C3A}</a:tableStyleId>
              </a:tblPr>
              <a:tblGrid>
                <a:gridCol w="2121131">
                  <a:extLst>
                    <a:ext uri="{9D8B030D-6E8A-4147-A177-3AD203B41FA5}">
                      <a16:colId xmlns:a16="http://schemas.microsoft.com/office/drawing/2014/main" val="4178529247"/>
                    </a:ext>
                  </a:extLst>
                </a:gridCol>
              </a:tblGrid>
              <a:tr h="500620">
                <a:tc>
                  <a:txBody>
                    <a:bodyPr/>
                    <a:lstStyle/>
                    <a:p>
                      <a:pPr algn="ctr"/>
                      <a:r>
                        <a:rPr lang="en-US" dirty="0" smtClean="0"/>
                        <a:t>Italian Sandwich</a:t>
                      </a:r>
                      <a:endParaRPr lang="nl-BE" dirty="0"/>
                    </a:p>
                  </a:txBody>
                  <a:tcPr/>
                </a:tc>
                <a:extLst>
                  <a:ext uri="{0D108BD9-81ED-4DB2-BD59-A6C34878D82A}">
                    <a16:rowId xmlns:a16="http://schemas.microsoft.com/office/drawing/2014/main" val="4072329720"/>
                  </a:ext>
                </a:extLst>
              </a:tr>
              <a:tr h="4079733">
                <a:tc>
                  <a:txBody>
                    <a:bodyPr/>
                    <a:lstStyle/>
                    <a:p>
                      <a:r>
                        <a:rPr lang="en-US" dirty="0" smtClean="0"/>
                        <a:t>+add meet</a:t>
                      </a:r>
                    </a:p>
                    <a:p>
                      <a:r>
                        <a:rPr lang="en-US" dirty="0" smtClean="0"/>
                        <a:t>+add cheese</a:t>
                      </a:r>
                    </a:p>
                    <a:p>
                      <a:r>
                        <a:rPr lang="en-US" dirty="0" smtClean="0"/>
                        <a:t>+add veggies</a:t>
                      </a:r>
                    </a:p>
                    <a:p>
                      <a:r>
                        <a:rPr lang="en-US" dirty="0" smtClean="0"/>
                        <a:t>+add oil</a:t>
                      </a:r>
                    </a:p>
                    <a:p>
                      <a:endParaRPr lang="en-US" dirty="0" smtClean="0"/>
                    </a:p>
                    <a:p>
                      <a:r>
                        <a:rPr lang="en-US" baseline="0" dirty="0" smtClean="0"/>
                        <a:t>+want meat?</a:t>
                      </a:r>
                    </a:p>
                    <a:p>
                      <a:r>
                        <a:rPr lang="en-US" baseline="0" dirty="0" smtClean="0"/>
                        <a:t>+want cheese?</a:t>
                      </a:r>
                    </a:p>
                    <a:p>
                      <a:r>
                        <a:rPr lang="en-US" baseline="0" dirty="0" smtClean="0"/>
                        <a:t>+want veggies</a:t>
                      </a:r>
                    </a:p>
                    <a:p>
                      <a:r>
                        <a:rPr lang="en-US" baseline="0" dirty="0" smtClean="0"/>
                        <a:t>+want oil?</a:t>
                      </a:r>
                    </a:p>
                    <a:p>
                      <a:endParaRPr lang="en-US" dirty="0" smtClean="0"/>
                    </a:p>
                    <a:p>
                      <a:endParaRPr lang="nl-BE" dirty="0"/>
                    </a:p>
                  </a:txBody>
                  <a:tcPr/>
                </a:tc>
                <a:extLst>
                  <a:ext uri="{0D108BD9-81ED-4DB2-BD59-A6C34878D82A}">
                    <a16:rowId xmlns:a16="http://schemas.microsoft.com/office/drawing/2014/main" val="2856170678"/>
                  </a:ext>
                </a:extLst>
              </a:tr>
            </a:tbl>
          </a:graphicData>
        </a:graphic>
      </p:graphicFrame>
    </p:spTree>
    <p:extLst>
      <p:ext uri="{BB962C8B-B14F-4D97-AF65-F5344CB8AC3E}">
        <p14:creationId xmlns:p14="http://schemas.microsoft.com/office/powerpoint/2010/main" val="3656201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365125"/>
            <a:ext cx="10515600" cy="1325563"/>
          </a:xfrm>
        </p:spPr>
        <p:txBody>
          <a:bodyPr/>
          <a:lstStyle/>
          <a:p>
            <a:r>
              <a:rPr lang="en-US" dirty="0" smtClean="0"/>
              <a:t>Example</a:t>
            </a:r>
            <a:endParaRPr lang="nl-BE" dirty="0"/>
          </a:p>
        </p:txBody>
      </p:sp>
      <p:sp>
        <p:nvSpPr>
          <p:cNvPr id="2" name="Rectangle 1"/>
          <p:cNvSpPr/>
          <p:nvPr/>
        </p:nvSpPr>
        <p:spPr>
          <a:xfrm>
            <a:off x="3056311" y="108862"/>
            <a:ext cx="7143405" cy="6740307"/>
          </a:xfrm>
          <a:prstGeom prst="rect">
            <a:avLst/>
          </a:prstGeom>
        </p:spPr>
        <p:txBody>
          <a:bodyPr wrap="square">
            <a:spAutoFit/>
          </a:bodyPr>
          <a:lstStyle/>
          <a:p>
            <a:r>
              <a:rPr lang="en-US" sz="1600" dirty="0"/>
              <a:t>A template method is defined inside an abstract class:</a:t>
            </a:r>
          </a:p>
          <a:p>
            <a:r>
              <a:rPr lang="en-US" sz="1600" dirty="0"/>
              <a:t> </a:t>
            </a:r>
          </a:p>
          <a:p>
            <a:r>
              <a:rPr lang="en-US" sz="1600" dirty="0"/>
              <a:t>public abstract class </a:t>
            </a:r>
            <a:r>
              <a:rPr lang="en-US" sz="1600" dirty="0" err="1"/>
              <a:t>AbstractLogger</a:t>
            </a:r>
            <a:r>
              <a:rPr lang="en-US" sz="1600" dirty="0"/>
              <a:t> {</a:t>
            </a:r>
          </a:p>
          <a:p>
            <a:r>
              <a:rPr lang="en-US" sz="1600" dirty="0"/>
              <a:t> </a:t>
            </a:r>
          </a:p>
          <a:p>
            <a:r>
              <a:rPr lang="en-US" sz="1600" dirty="0"/>
              <a:t>    /*</a:t>
            </a:r>
          </a:p>
          <a:p>
            <a:r>
              <a:rPr lang="en-US" sz="1600" dirty="0"/>
              <a:t>     * Template method, made final to make</a:t>
            </a:r>
          </a:p>
          <a:p>
            <a:r>
              <a:rPr lang="en-US" sz="1600" dirty="0"/>
              <a:t>     * sure the flow is not modified by subclasses</a:t>
            </a:r>
          </a:p>
          <a:p>
            <a:r>
              <a:rPr lang="en-US" sz="1600" dirty="0"/>
              <a:t>     */</a:t>
            </a:r>
          </a:p>
          <a:p>
            <a:r>
              <a:rPr lang="en-US" sz="1600" dirty="0"/>
              <a:t>    public final void </a:t>
            </a:r>
            <a:r>
              <a:rPr lang="en-US" sz="1600" dirty="0" err="1"/>
              <a:t>logMessage</a:t>
            </a:r>
            <a:r>
              <a:rPr lang="en-US" sz="1600" dirty="0"/>
              <a:t>(String </a:t>
            </a:r>
            <a:r>
              <a:rPr lang="en-US" sz="1600" dirty="0" err="1"/>
              <a:t>msg</a:t>
            </a:r>
            <a:r>
              <a:rPr lang="en-US" sz="1600" dirty="0"/>
              <a:t>) {</a:t>
            </a:r>
          </a:p>
          <a:p>
            <a:r>
              <a:rPr lang="en-US" sz="1600" dirty="0"/>
              <a:t>        </a:t>
            </a:r>
            <a:r>
              <a:rPr lang="en-US" sz="1600" dirty="0" err="1"/>
              <a:t>msg</a:t>
            </a:r>
            <a:r>
              <a:rPr lang="en-US" sz="1600" dirty="0"/>
              <a:t> = </a:t>
            </a:r>
            <a:r>
              <a:rPr lang="en-US" sz="1600" dirty="0" err="1"/>
              <a:t>preProcess</a:t>
            </a:r>
            <a:r>
              <a:rPr lang="en-US" sz="1600" dirty="0"/>
              <a:t>(</a:t>
            </a:r>
            <a:r>
              <a:rPr lang="en-US" sz="1600" dirty="0" err="1"/>
              <a:t>msg</a:t>
            </a:r>
            <a:r>
              <a:rPr lang="en-US" sz="1600" dirty="0"/>
              <a:t>);</a:t>
            </a:r>
          </a:p>
          <a:p>
            <a:r>
              <a:rPr lang="en-US" sz="1600" dirty="0"/>
              <a:t>        </a:t>
            </a:r>
            <a:r>
              <a:rPr lang="en-US" sz="1600" dirty="0" err="1"/>
              <a:t>writeToLog</a:t>
            </a:r>
            <a:r>
              <a:rPr lang="en-US" sz="1600" dirty="0"/>
              <a:t>(</a:t>
            </a:r>
            <a:r>
              <a:rPr lang="en-US" sz="1600" dirty="0" err="1"/>
              <a:t>msg</a:t>
            </a:r>
            <a:r>
              <a:rPr lang="en-US" sz="1600" dirty="0"/>
              <a:t>);</a:t>
            </a:r>
          </a:p>
          <a:p>
            <a:r>
              <a:rPr lang="en-US" sz="1600" dirty="0"/>
              <a:t>    }</a:t>
            </a:r>
          </a:p>
          <a:p>
            <a:r>
              <a:rPr lang="en-US" sz="1600" dirty="0"/>
              <a:t> </a:t>
            </a:r>
          </a:p>
          <a:p>
            <a:r>
              <a:rPr lang="en-US" sz="1600" dirty="0"/>
              <a:t>    /*</a:t>
            </a:r>
          </a:p>
          <a:p>
            <a:r>
              <a:rPr lang="en-US" sz="1600" dirty="0"/>
              <a:t>     * Abstract primitive operation that must be</a:t>
            </a:r>
          </a:p>
          <a:p>
            <a:r>
              <a:rPr lang="en-US" sz="1600" dirty="0"/>
              <a:t>     * implemented by subclasses</a:t>
            </a:r>
          </a:p>
          <a:p>
            <a:r>
              <a:rPr lang="en-US" sz="1600" dirty="0"/>
              <a:t>     */</a:t>
            </a:r>
          </a:p>
          <a:p>
            <a:r>
              <a:rPr lang="en-US" sz="1600" dirty="0"/>
              <a:t>    protected abstract void </a:t>
            </a:r>
            <a:r>
              <a:rPr lang="en-US" sz="1600" dirty="0" err="1"/>
              <a:t>writeToLog</a:t>
            </a:r>
            <a:r>
              <a:rPr lang="en-US" sz="1600" dirty="0"/>
              <a:t>(String </a:t>
            </a:r>
            <a:r>
              <a:rPr lang="en-US" sz="1600" dirty="0" err="1"/>
              <a:t>str</a:t>
            </a:r>
            <a:r>
              <a:rPr lang="en-US" sz="1600" dirty="0"/>
              <a:t>);</a:t>
            </a:r>
          </a:p>
          <a:p>
            <a:r>
              <a:rPr lang="en-US" sz="1600" dirty="0"/>
              <a:t> </a:t>
            </a:r>
          </a:p>
          <a:p>
            <a:r>
              <a:rPr lang="en-US" sz="1600" dirty="0"/>
              <a:t>    /*</a:t>
            </a:r>
          </a:p>
          <a:p>
            <a:r>
              <a:rPr lang="en-US" sz="1600" dirty="0"/>
              <a:t>     * Hook method that can be optionally </a:t>
            </a:r>
            <a:r>
              <a:rPr lang="en-US" sz="1600" dirty="0" err="1"/>
              <a:t>overriden</a:t>
            </a:r>
            <a:r>
              <a:rPr lang="en-US" sz="1600" dirty="0"/>
              <a:t> to</a:t>
            </a:r>
          </a:p>
          <a:p>
            <a:r>
              <a:rPr lang="en-US" sz="1600" dirty="0"/>
              <a:t>     * modify the template method's </a:t>
            </a:r>
            <a:r>
              <a:rPr lang="en-US" sz="1600" dirty="0" err="1"/>
              <a:t>behaviour</a:t>
            </a:r>
            <a:endParaRPr lang="en-US" sz="1600" dirty="0"/>
          </a:p>
          <a:p>
            <a:r>
              <a:rPr lang="en-US" sz="1600" dirty="0"/>
              <a:t>     */</a:t>
            </a:r>
          </a:p>
          <a:p>
            <a:r>
              <a:rPr lang="en-US" sz="1600" dirty="0"/>
              <a:t>    protected String </a:t>
            </a:r>
            <a:r>
              <a:rPr lang="en-US" sz="1600" dirty="0" err="1"/>
              <a:t>preProcess</a:t>
            </a:r>
            <a:r>
              <a:rPr lang="en-US" sz="1600" dirty="0"/>
              <a:t>(String </a:t>
            </a:r>
            <a:r>
              <a:rPr lang="en-US" sz="1600" dirty="0" err="1"/>
              <a:t>str</a:t>
            </a:r>
            <a:r>
              <a:rPr lang="en-US" sz="1600" dirty="0"/>
              <a:t>) {</a:t>
            </a:r>
          </a:p>
          <a:p>
            <a:r>
              <a:rPr lang="en-US" sz="1600" dirty="0"/>
              <a:t>        return </a:t>
            </a:r>
            <a:r>
              <a:rPr lang="en-US" sz="1600" dirty="0" err="1"/>
              <a:t>str</a:t>
            </a:r>
            <a:r>
              <a:rPr lang="en-US" sz="1600" dirty="0"/>
              <a:t>; // default </a:t>
            </a:r>
            <a:r>
              <a:rPr lang="en-US" sz="1600" dirty="0" err="1"/>
              <a:t>behaviour</a:t>
            </a:r>
            <a:r>
              <a:rPr lang="en-US" sz="1600" dirty="0"/>
              <a:t>: do nothing</a:t>
            </a:r>
          </a:p>
          <a:p>
            <a:r>
              <a:rPr lang="en-US" sz="1600" dirty="0"/>
              <a:t>    }</a:t>
            </a:r>
          </a:p>
          <a:p>
            <a:r>
              <a:rPr lang="en-US" sz="1600" dirty="0"/>
              <a:t> </a:t>
            </a:r>
          </a:p>
        </p:txBody>
      </p:sp>
    </p:spTree>
    <p:extLst>
      <p:ext uri="{BB962C8B-B14F-4D97-AF65-F5344CB8AC3E}">
        <p14:creationId xmlns:p14="http://schemas.microsoft.com/office/powerpoint/2010/main" val="285457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12845"/>
            <a:ext cx="6096000" cy="5632311"/>
          </a:xfrm>
          <a:prstGeom prst="rect">
            <a:avLst/>
          </a:prstGeom>
        </p:spPr>
        <p:txBody>
          <a:bodyPr>
            <a:spAutoFit/>
          </a:bodyPr>
          <a:lstStyle/>
          <a:p>
            <a:r>
              <a:rPr lang="en-US" dirty="0"/>
              <a:t>Concrete subclasses make use of the hook-method to augment </a:t>
            </a:r>
            <a:r>
              <a:rPr lang="en-US" dirty="0" err="1"/>
              <a:t>behaviour</a:t>
            </a:r>
            <a:r>
              <a:rPr lang="en-US" dirty="0"/>
              <a:t>:</a:t>
            </a:r>
          </a:p>
          <a:p>
            <a:r>
              <a:rPr lang="en-US" dirty="0"/>
              <a:t> </a:t>
            </a:r>
          </a:p>
          <a:p>
            <a:r>
              <a:rPr lang="en-US" dirty="0"/>
              <a:t>public abstract class </a:t>
            </a:r>
            <a:r>
              <a:rPr lang="en-US" dirty="0" err="1"/>
              <a:t>TerminalLogger</a:t>
            </a:r>
            <a:r>
              <a:rPr lang="en-US" dirty="0"/>
              <a:t> extends </a:t>
            </a:r>
            <a:r>
              <a:rPr lang="en-US" dirty="0" err="1"/>
              <a:t>AbstractLogger</a:t>
            </a:r>
            <a:r>
              <a:rPr lang="en-US" dirty="0"/>
              <a:t> {</a:t>
            </a:r>
          </a:p>
          <a:p>
            <a:r>
              <a:rPr lang="en-US" dirty="0"/>
              <a:t> </a:t>
            </a:r>
          </a:p>
          <a:p>
            <a:r>
              <a:rPr lang="en-US" dirty="0"/>
              <a:t>    /*</a:t>
            </a:r>
          </a:p>
          <a:p>
            <a:r>
              <a:rPr lang="en-US" dirty="0"/>
              <a:t>     * This primitive operation must be implemented</a:t>
            </a:r>
          </a:p>
          <a:p>
            <a:r>
              <a:rPr lang="en-US" dirty="0"/>
              <a:t>     */</a:t>
            </a:r>
          </a:p>
          <a:p>
            <a:r>
              <a:rPr lang="en-US" dirty="0"/>
              <a:t>    protected void </a:t>
            </a:r>
            <a:r>
              <a:rPr lang="en-US" dirty="0" err="1"/>
              <a:t>writeToLog</a:t>
            </a:r>
            <a:r>
              <a:rPr lang="en-US" dirty="0"/>
              <a:t>(String </a:t>
            </a:r>
            <a:r>
              <a:rPr lang="en-US" dirty="0" err="1"/>
              <a:t>str</a:t>
            </a:r>
            <a:r>
              <a:rPr lang="en-US" dirty="0"/>
              <a:t>) {</a:t>
            </a:r>
          </a:p>
          <a:p>
            <a:r>
              <a:rPr lang="en-US" dirty="0"/>
              <a:t>        </a:t>
            </a:r>
            <a:r>
              <a:rPr lang="en-US" dirty="0" err="1"/>
              <a:t>System.out.println</a:t>
            </a:r>
            <a:r>
              <a:rPr lang="en-US" dirty="0"/>
              <a:t>(</a:t>
            </a:r>
            <a:r>
              <a:rPr lang="en-US" dirty="0" err="1"/>
              <a:t>str</a:t>
            </a:r>
            <a:r>
              <a:rPr lang="en-US" dirty="0"/>
              <a:t>);</a:t>
            </a:r>
          </a:p>
          <a:p>
            <a:r>
              <a:rPr lang="en-US" dirty="0"/>
              <a:t>    }</a:t>
            </a:r>
          </a:p>
          <a:p>
            <a:r>
              <a:rPr lang="en-US" dirty="0"/>
              <a:t> </a:t>
            </a:r>
          </a:p>
          <a:p>
            <a:r>
              <a:rPr lang="en-US" dirty="0"/>
              <a:t>    /*</a:t>
            </a:r>
          </a:p>
          <a:p>
            <a:r>
              <a:rPr lang="en-US" dirty="0"/>
              <a:t>     * Override </a:t>
            </a:r>
            <a:r>
              <a:rPr lang="en-US" dirty="0" err="1"/>
              <a:t>super.preProcess</a:t>
            </a:r>
            <a:r>
              <a:rPr lang="en-US" dirty="0"/>
              <a:t>() to modify </a:t>
            </a:r>
            <a:r>
              <a:rPr lang="en-US" dirty="0" err="1"/>
              <a:t>behaviour</a:t>
            </a:r>
            <a:endParaRPr lang="en-US" dirty="0"/>
          </a:p>
          <a:p>
            <a:r>
              <a:rPr lang="en-US" dirty="0"/>
              <a:t>     * of the template method</a:t>
            </a:r>
          </a:p>
          <a:p>
            <a:r>
              <a:rPr lang="en-US" dirty="0"/>
              <a:t>     */</a:t>
            </a:r>
          </a:p>
          <a:p>
            <a:r>
              <a:rPr lang="en-US" dirty="0"/>
              <a:t>    protected String </a:t>
            </a:r>
            <a:r>
              <a:rPr lang="en-US" dirty="0" err="1"/>
              <a:t>preProcess</a:t>
            </a:r>
            <a:r>
              <a:rPr lang="en-US" dirty="0"/>
              <a:t>(String </a:t>
            </a:r>
            <a:r>
              <a:rPr lang="en-US" dirty="0" err="1"/>
              <a:t>str</a:t>
            </a:r>
            <a:r>
              <a:rPr lang="en-US" dirty="0"/>
              <a:t>) {</a:t>
            </a:r>
          </a:p>
          <a:p>
            <a:r>
              <a:rPr lang="en-US" dirty="0"/>
              <a:t>        return </a:t>
            </a:r>
            <a:r>
              <a:rPr lang="en-US" dirty="0" err="1"/>
              <a:t>str.toLowerCase</a:t>
            </a:r>
            <a:r>
              <a:rPr lang="en-US" dirty="0"/>
              <a:t>();</a:t>
            </a:r>
          </a:p>
          <a:p>
            <a:r>
              <a:rPr lang="en-US" dirty="0"/>
              <a:t>    }</a:t>
            </a:r>
          </a:p>
          <a:p>
            <a:r>
              <a:rPr lang="en-US" dirty="0"/>
              <a:t>}</a:t>
            </a:r>
          </a:p>
        </p:txBody>
      </p:sp>
    </p:spTree>
    <p:extLst>
      <p:ext uri="{BB962C8B-B14F-4D97-AF65-F5344CB8AC3E}">
        <p14:creationId xmlns:p14="http://schemas.microsoft.com/office/powerpoint/2010/main" val="195439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Questions?  </a:t>
            </a:r>
            <a:endParaRPr lang="nl-B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6778" y="2477192"/>
            <a:ext cx="5112327" cy="3507971"/>
          </a:xfrm>
        </p:spPr>
      </p:pic>
    </p:spTree>
    <p:extLst>
      <p:ext uri="{BB962C8B-B14F-4D97-AF65-F5344CB8AC3E}">
        <p14:creationId xmlns:p14="http://schemas.microsoft.com/office/powerpoint/2010/main" val="2048263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54260" y="1811547"/>
            <a:ext cx="3683480" cy="4632385"/>
          </a:xfrm>
          <a:prstGeom prst="rect">
            <a:avLst/>
          </a:prstGeom>
        </p:spPr>
      </p:pic>
      <p:sp>
        <p:nvSpPr>
          <p:cNvPr id="5" name="Title 4"/>
          <p:cNvSpPr>
            <a:spLocks noGrp="1"/>
          </p:cNvSpPr>
          <p:nvPr>
            <p:ph type="title"/>
          </p:nvPr>
        </p:nvSpPr>
        <p:spPr/>
        <p:txBody>
          <a:bodyPr/>
          <a:lstStyle/>
          <a:p>
            <a:r>
              <a:rPr lang="en-US" dirty="0" smtClean="0"/>
              <a:t>             The Template Pattern Structure</a:t>
            </a:r>
            <a:endParaRPr lang="nl-BE" dirty="0"/>
          </a:p>
        </p:txBody>
      </p:sp>
    </p:spTree>
    <p:extLst>
      <p:ext uri="{BB962C8B-B14F-4D97-AF65-F5344CB8AC3E}">
        <p14:creationId xmlns:p14="http://schemas.microsoft.com/office/powerpoint/2010/main" val="317055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78965" y="1166843"/>
            <a:ext cx="8074325" cy="4524315"/>
          </a:xfrm>
          <a:prstGeom prst="rect">
            <a:avLst/>
          </a:prstGeom>
        </p:spPr>
        <p:txBody>
          <a:bodyPr wrap="square">
            <a:spAutoFit/>
          </a:bodyPr>
          <a:lstStyle/>
          <a:p>
            <a:r>
              <a:rPr lang="nl-BE" dirty="0"/>
              <a:t>public abstract class </a:t>
            </a:r>
            <a:r>
              <a:rPr lang="nl-BE" dirty="0" err="1"/>
              <a:t>AbstractClass</a:t>
            </a:r>
            <a:endParaRPr lang="nl-BE" dirty="0"/>
          </a:p>
          <a:p>
            <a:r>
              <a:rPr lang="nl-BE" dirty="0"/>
              <a:t>{</a:t>
            </a:r>
          </a:p>
          <a:p>
            <a:r>
              <a:rPr lang="nl-BE" dirty="0"/>
              <a:t>	</a:t>
            </a:r>
            <a:r>
              <a:rPr lang="nl-BE" dirty="0" err="1"/>
              <a:t>final</a:t>
            </a:r>
            <a:r>
              <a:rPr lang="nl-BE" dirty="0"/>
              <a:t> </a:t>
            </a:r>
            <a:r>
              <a:rPr lang="nl-BE" dirty="0" err="1"/>
              <a:t>void</a:t>
            </a:r>
            <a:r>
              <a:rPr lang="nl-BE" dirty="0"/>
              <a:t> </a:t>
            </a:r>
            <a:r>
              <a:rPr lang="nl-BE" dirty="0" err="1"/>
              <a:t>templateMethod</a:t>
            </a:r>
            <a:r>
              <a:rPr lang="nl-BE" dirty="0"/>
              <a:t>()</a:t>
            </a:r>
          </a:p>
          <a:p>
            <a:r>
              <a:rPr lang="nl-BE" dirty="0"/>
              <a:t>	{</a:t>
            </a:r>
          </a:p>
          <a:p>
            <a:r>
              <a:rPr lang="nl-BE" dirty="0"/>
              <a:t>		primitiveOperation1();</a:t>
            </a:r>
          </a:p>
          <a:p>
            <a:r>
              <a:rPr lang="nl-BE" dirty="0"/>
              <a:t>		primitiveOperation2();</a:t>
            </a:r>
          </a:p>
          <a:p>
            <a:r>
              <a:rPr lang="nl-BE" dirty="0"/>
              <a:t>		</a:t>
            </a:r>
            <a:r>
              <a:rPr lang="nl-BE" dirty="0" err="1"/>
              <a:t>concreteOperation</a:t>
            </a:r>
            <a:r>
              <a:rPr lang="nl-BE" dirty="0"/>
              <a:t>();</a:t>
            </a:r>
          </a:p>
          <a:p>
            <a:r>
              <a:rPr lang="nl-BE" dirty="0"/>
              <a:t>	}</a:t>
            </a:r>
          </a:p>
          <a:p>
            <a:r>
              <a:rPr lang="nl-BE" dirty="0"/>
              <a:t>	abstract </a:t>
            </a:r>
            <a:r>
              <a:rPr lang="nl-BE" dirty="0" err="1"/>
              <a:t>void</a:t>
            </a:r>
            <a:r>
              <a:rPr lang="nl-BE" dirty="0"/>
              <a:t> primitiveOperation1();</a:t>
            </a:r>
          </a:p>
          <a:p>
            <a:r>
              <a:rPr lang="nl-BE" dirty="0"/>
              <a:t>	abstract </a:t>
            </a:r>
            <a:r>
              <a:rPr lang="nl-BE" dirty="0" err="1"/>
              <a:t>void</a:t>
            </a:r>
            <a:r>
              <a:rPr lang="nl-BE" dirty="0"/>
              <a:t> primitiveOperation2();</a:t>
            </a:r>
          </a:p>
          <a:p>
            <a:endParaRPr lang="nl-BE" dirty="0"/>
          </a:p>
          <a:p>
            <a:r>
              <a:rPr lang="nl-BE" dirty="0"/>
              <a:t>	</a:t>
            </a:r>
            <a:r>
              <a:rPr lang="nl-BE" dirty="0" err="1"/>
              <a:t>void</a:t>
            </a:r>
            <a:r>
              <a:rPr lang="nl-BE" dirty="0"/>
              <a:t> </a:t>
            </a:r>
            <a:r>
              <a:rPr lang="nl-BE" dirty="0" err="1"/>
              <a:t>concreteOperation</a:t>
            </a:r>
            <a:r>
              <a:rPr lang="nl-BE" dirty="0"/>
              <a:t>()</a:t>
            </a:r>
          </a:p>
          <a:p>
            <a:r>
              <a:rPr lang="nl-BE" dirty="0"/>
              <a:t>	{</a:t>
            </a:r>
          </a:p>
          <a:p>
            <a:r>
              <a:rPr lang="nl-BE" dirty="0"/>
              <a:t>	  //</a:t>
            </a:r>
            <a:r>
              <a:rPr lang="nl-BE" dirty="0" err="1"/>
              <a:t>Implementation</a:t>
            </a:r>
            <a:endParaRPr lang="nl-BE" dirty="0"/>
          </a:p>
          <a:p>
            <a:r>
              <a:rPr lang="nl-BE" dirty="0"/>
              <a:t>	}</a:t>
            </a:r>
          </a:p>
          <a:p>
            <a:r>
              <a:rPr lang="nl-BE" dirty="0"/>
              <a:t>}</a:t>
            </a:r>
          </a:p>
        </p:txBody>
      </p:sp>
    </p:spTree>
    <p:extLst>
      <p:ext uri="{BB962C8B-B14F-4D97-AF65-F5344CB8AC3E}">
        <p14:creationId xmlns:p14="http://schemas.microsoft.com/office/powerpoint/2010/main" val="269820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template design pattern as a skeleton of an algorithm in a method. </a:t>
            </a:r>
            <a:endParaRPr lang="nl-B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6407" y="1859424"/>
            <a:ext cx="4438997" cy="4270794"/>
          </a:xfrm>
        </p:spPr>
      </p:pic>
    </p:spTree>
    <p:extLst>
      <p:ext uri="{BB962C8B-B14F-4D97-AF65-F5344CB8AC3E}">
        <p14:creationId xmlns:p14="http://schemas.microsoft.com/office/powerpoint/2010/main" val="127291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are we using this pattern? </a:t>
            </a:r>
            <a:endParaRPr lang="nl-BE" dirty="0"/>
          </a:p>
        </p:txBody>
      </p:sp>
      <p:sp>
        <p:nvSpPr>
          <p:cNvPr id="3" name="Content Placeholder 2"/>
          <p:cNvSpPr>
            <a:spLocks noGrp="1"/>
          </p:cNvSpPr>
          <p:nvPr>
            <p:ph idx="1"/>
          </p:nvPr>
        </p:nvSpPr>
        <p:spPr>
          <a:xfrm>
            <a:off x="838200" y="1825625"/>
            <a:ext cx="10515600" cy="4458797"/>
          </a:xfrm>
        </p:spPr>
        <p:txBody>
          <a:bodyPr/>
          <a:lstStyle/>
          <a:p>
            <a:r>
              <a:rPr lang="en-US" dirty="0" smtClean="0"/>
              <a:t>When we have a </a:t>
            </a:r>
            <a:r>
              <a:rPr lang="en-US" b="1" dirty="0" smtClean="0"/>
              <a:t>preset format </a:t>
            </a:r>
            <a:r>
              <a:rPr lang="en-US" dirty="0" smtClean="0"/>
              <a:t>or steps for algorithm but the </a:t>
            </a:r>
            <a:r>
              <a:rPr lang="en-US" b="1" dirty="0" smtClean="0"/>
              <a:t>implementation</a:t>
            </a:r>
            <a:r>
              <a:rPr lang="en-US" dirty="0" smtClean="0"/>
              <a:t> of steps </a:t>
            </a:r>
            <a:r>
              <a:rPr lang="en-US" b="1" dirty="0" smtClean="0"/>
              <a:t>may vary</a:t>
            </a:r>
            <a:r>
              <a:rPr lang="en-US" dirty="0" smtClean="0"/>
              <a:t> (so the subclasses are going to implement behavior. </a:t>
            </a:r>
          </a:p>
          <a:p>
            <a:r>
              <a:rPr lang="en-US" dirty="0" smtClean="0"/>
              <a:t>When we want to </a:t>
            </a:r>
            <a:r>
              <a:rPr lang="en-US" b="1" dirty="0" smtClean="0"/>
              <a:t>avoid code duplication</a:t>
            </a:r>
            <a:r>
              <a:rPr lang="en-US" dirty="0" smtClean="0"/>
              <a:t>, implementing common code in the base class and variation in subclasses. </a:t>
            </a:r>
            <a:endParaRPr lang="nl-BE" dirty="0" smtClean="0"/>
          </a:p>
          <a:p>
            <a:r>
              <a:rPr lang="en-US" dirty="0" smtClean="0"/>
              <a:t>The template method is a technique for </a:t>
            </a:r>
            <a:r>
              <a:rPr lang="en-US" b="1" dirty="0" smtClean="0"/>
              <a:t>code reuse</a:t>
            </a:r>
            <a:r>
              <a:rPr lang="en-US" dirty="0" smtClean="0"/>
              <a:t>, it forces you to figure out </a:t>
            </a:r>
            <a:r>
              <a:rPr lang="en-US" b="1" dirty="0" smtClean="0"/>
              <a:t>common behavior </a:t>
            </a:r>
            <a:r>
              <a:rPr lang="en-US" dirty="0" smtClean="0"/>
              <a:t>and defer </a:t>
            </a:r>
            <a:r>
              <a:rPr lang="en-US" b="1" dirty="0" smtClean="0"/>
              <a:t>specific behavior </a:t>
            </a:r>
            <a:r>
              <a:rPr lang="en-US" dirty="0" smtClean="0"/>
              <a:t>to subclasses. </a:t>
            </a:r>
          </a:p>
        </p:txBody>
      </p:sp>
    </p:spTree>
    <p:extLst>
      <p:ext uri="{BB962C8B-B14F-4D97-AF65-F5344CB8AC3E}">
        <p14:creationId xmlns:p14="http://schemas.microsoft.com/office/powerpoint/2010/main" val="1781981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components of the pattern? </a:t>
            </a:r>
            <a:endParaRPr lang="nl-BE" dirty="0"/>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9448800" y="4948943"/>
            <a:ext cx="2743200" cy="1446415"/>
          </a:xfrm>
        </p:spPr>
      </p:pic>
      <p:sp>
        <p:nvSpPr>
          <p:cNvPr id="5" name="Content Placeholder 4"/>
          <p:cNvSpPr>
            <a:spLocks noGrp="1"/>
          </p:cNvSpPr>
          <p:nvPr>
            <p:ph sz="half" idx="2"/>
          </p:nvPr>
        </p:nvSpPr>
        <p:spPr>
          <a:xfrm>
            <a:off x="702426" y="1690688"/>
            <a:ext cx="9198032" cy="4351338"/>
          </a:xfrm>
        </p:spPr>
        <p:txBody>
          <a:bodyPr/>
          <a:lstStyle/>
          <a:p>
            <a:r>
              <a:rPr lang="en-US" u="sng" dirty="0" smtClean="0"/>
              <a:t>Abstract class:</a:t>
            </a:r>
            <a:r>
              <a:rPr lang="en-US" dirty="0" smtClean="0"/>
              <a:t> This is the </a:t>
            </a:r>
            <a:r>
              <a:rPr lang="en-US" b="1" dirty="0" smtClean="0"/>
              <a:t>super class</a:t>
            </a:r>
            <a:r>
              <a:rPr lang="en-US" dirty="0" smtClean="0"/>
              <a:t>, here we are going to form the </a:t>
            </a:r>
            <a:r>
              <a:rPr lang="en-US" b="1" dirty="0" smtClean="0"/>
              <a:t>skeleton</a:t>
            </a:r>
            <a:r>
              <a:rPr lang="en-US" dirty="0" smtClean="0"/>
              <a:t> (or the structure of our algorithm).</a:t>
            </a:r>
            <a:endParaRPr lang="nl-BE" dirty="0" smtClean="0"/>
          </a:p>
          <a:p>
            <a:pPr marL="0" indent="0">
              <a:buNone/>
            </a:pPr>
            <a:r>
              <a:rPr lang="en-US" dirty="0" smtClean="0"/>
              <a:t>This class also defines the abstract operations that will be     implemented by the subclasses to define the steps. </a:t>
            </a:r>
          </a:p>
          <a:p>
            <a:r>
              <a:rPr lang="en-US" u="sng" dirty="0" smtClean="0"/>
              <a:t>Concrete class:</a:t>
            </a:r>
            <a:r>
              <a:rPr lang="en-US" dirty="0" smtClean="0"/>
              <a:t> it </a:t>
            </a:r>
            <a:r>
              <a:rPr lang="en-US" b="1" dirty="0" smtClean="0"/>
              <a:t>implements</a:t>
            </a:r>
            <a:r>
              <a:rPr lang="en-US" dirty="0" smtClean="0"/>
              <a:t> the abstract operations of a super class to be carried out and overrides operations if the default behavior is not required. </a:t>
            </a:r>
          </a:p>
          <a:p>
            <a:pPr marL="0" indent="0">
              <a:buNone/>
            </a:pPr>
            <a:endParaRPr lang="en-US" u="sng" dirty="0" smtClean="0"/>
          </a:p>
        </p:txBody>
      </p:sp>
    </p:spTree>
    <p:extLst>
      <p:ext uri="{BB962C8B-B14F-4D97-AF65-F5344CB8AC3E}">
        <p14:creationId xmlns:p14="http://schemas.microsoft.com/office/powerpoint/2010/main" val="2337993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Examples for abstract class and a concrete class. </a:t>
            </a:r>
            <a:endParaRPr lang="nl-BE"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990" y="1825625"/>
            <a:ext cx="7106874" cy="4741430"/>
          </a:xfrm>
        </p:spPr>
      </p:pic>
      <p:sp>
        <p:nvSpPr>
          <p:cNvPr id="11" name="Freeform 10"/>
          <p:cNvSpPr/>
          <p:nvPr/>
        </p:nvSpPr>
        <p:spPr>
          <a:xfrm>
            <a:off x="5411585" y="3120536"/>
            <a:ext cx="2335877" cy="1783973"/>
          </a:xfrm>
          <a:custGeom>
            <a:avLst/>
            <a:gdLst>
              <a:gd name="connsiteX0" fmla="*/ 1396539 w 2335877"/>
              <a:gd name="connsiteY0" fmla="*/ 1725784 h 1783973"/>
              <a:gd name="connsiteX1" fmla="*/ 789710 w 2335877"/>
              <a:gd name="connsiteY1" fmla="*/ 1717471 h 1783973"/>
              <a:gd name="connsiteX2" fmla="*/ 731520 w 2335877"/>
              <a:gd name="connsiteY2" fmla="*/ 1692533 h 1783973"/>
              <a:gd name="connsiteX3" fmla="*/ 698270 w 2335877"/>
              <a:gd name="connsiteY3" fmla="*/ 1684220 h 1783973"/>
              <a:gd name="connsiteX4" fmla="*/ 673331 w 2335877"/>
              <a:gd name="connsiteY4" fmla="*/ 1675908 h 1783973"/>
              <a:gd name="connsiteX5" fmla="*/ 631768 w 2335877"/>
              <a:gd name="connsiteY5" fmla="*/ 1667595 h 1783973"/>
              <a:gd name="connsiteX6" fmla="*/ 598517 w 2335877"/>
              <a:gd name="connsiteY6" fmla="*/ 1659282 h 1783973"/>
              <a:gd name="connsiteX7" fmla="*/ 556953 w 2335877"/>
              <a:gd name="connsiteY7" fmla="*/ 1650969 h 1783973"/>
              <a:gd name="connsiteX8" fmla="*/ 482139 w 2335877"/>
              <a:gd name="connsiteY8" fmla="*/ 1617719 h 1783973"/>
              <a:gd name="connsiteX9" fmla="*/ 448888 w 2335877"/>
              <a:gd name="connsiteY9" fmla="*/ 1609406 h 1783973"/>
              <a:gd name="connsiteX10" fmla="*/ 390699 w 2335877"/>
              <a:gd name="connsiteY10" fmla="*/ 1559529 h 1783973"/>
              <a:gd name="connsiteX11" fmla="*/ 315884 w 2335877"/>
              <a:gd name="connsiteY11" fmla="*/ 1509653 h 1783973"/>
              <a:gd name="connsiteX12" fmla="*/ 290946 w 2335877"/>
              <a:gd name="connsiteY12" fmla="*/ 1501340 h 1783973"/>
              <a:gd name="connsiteX13" fmla="*/ 274320 w 2335877"/>
              <a:gd name="connsiteY13" fmla="*/ 1484715 h 1783973"/>
              <a:gd name="connsiteX14" fmla="*/ 224444 w 2335877"/>
              <a:gd name="connsiteY14" fmla="*/ 1468089 h 1783973"/>
              <a:gd name="connsiteX15" fmla="*/ 191193 w 2335877"/>
              <a:gd name="connsiteY15" fmla="*/ 1426526 h 1783973"/>
              <a:gd name="connsiteX16" fmla="*/ 124691 w 2335877"/>
              <a:gd name="connsiteY16" fmla="*/ 1376649 h 1783973"/>
              <a:gd name="connsiteX17" fmla="*/ 91440 w 2335877"/>
              <a:gd name="connsiteY17" fmla="*/ 1326773 h 1783973"/>
              <a:gd name="connsiteX18" fmla="*/ 74815 w 2335877"/>
              <a:gd name="connsiteY18" fmla="*/ 1301835 h 1783973"/>
              <a:gd name="connsiteX19" fmla="*/ 58190 w 2335877"/>
              <a:gd name="connsiteY19" fmla="*/ 1251959 h 1783973"/>
              <a:gd name="connsiteX20" fmla="*/ 41564 w 2335877"/>
              <a:gd name="connsiteY20" fmla="*/ 1185457 h 1783973"/>
              <a:gd name="connsiteX21" fmla="*/ 33251 w 2335877"/>
              <a:gd name="connsiteY21" fmla="*/ 1160519 h 1783973"/>
              <a:gd name="connsiteX22" fmla="*/ 24939 w 2335877"/>
              <a:gd name="connsiteY22" fmla="*/ 1118955 h 1783973"/>
              <a:gd name="connsiteX23" fmla="*/ 0 w 2335877"/>
              <a:gd name="connsiteY23" fmla="*/ 911137 h 1783973"/>
              <a:gd name="connsiteX24" fmla="*/ 8313 w 2335877"/>
              <a:gd name="connsiteY24" fmla="*/ 545377 h 1783973"/>
              <a:gd name="connsiteX25" fmla="*/ 16626 w 2335877"/>
              <a:gd name="connsiteY25" fmla="*/ 495500 h 1783973"/>
              <a:gd name="connsiteX26" fmla="*/ 33251 w 2335877"/>
              <a:gd name="connsiteY26" fmla="*/ 462249 h 1783973"/>
              <a:gd name="connsiteX27" fmla="*/ 58190 w 2335877"/>
              <a:gd name="connsiteY27" fmla="*/ 395748 h 1783973"/>
              <a:gd name="connsiteX28" fmla="*/ 116379 w 2335877"/>
              <a:gd name="connsiteY28" fmla="*/ 320933 h 1783973"/>
              <a:gd name="connsiteX29" fmla="*/ 157942 w 2335877"/>
              <a:gd name="connsiteY29" fmla="*/ 262744 h 1783973"/>
              <a:gd name="connsiteX30" fmla="*/ 182880 w 2335877"/>
              <a:gd name="connsiteY30" fmla="*/ 254431 h 1783973"/>
              <a:gd name="connsiteX31" fmla="*/ 249382 w 2335877"/>
              <a:gd name="connsiteY31" fmla="*/ 187929 h 1783973"/>
              <a:gd name="connsiteX32" fmla="*/ 266008 w 2335877"/>
              <a:gd name="connsiteY32" fmla="*/ 171304 h 1783973"/>
              <a:gd name="connsiteX33" fmla="*/ 324197 w 2335877"/>
              <a:gd name="connsiteY33" fmla="*/ 138053 h 1783973"/>
              <a:gd name="connsiteX34" fmla="*/ 382386 w 2335877"/>
              <a:gd name="connsiteY34" fmla="*/ 104802 h 1783973"/>
              <a:gd name="connsiteX35" fmla="*/ 440575 w 2335877"/>
              <a:gd name="connsiteY35" fmla="*/ 88177 h 1783973"/>
              <a:gd name="connsiteX36" fmla="*/ 507077 w 2335877"/>
              <a:gd name="connsiteY36" fmla="*/ 63239 h 1783973"/>
              <a:gd name="connsiteX37" fmla="*/ 573579 w 2335877"/>
              <a:gd name="connsiteY37" fmla="*/ 54926 h 1783973"/>
              <a:gd name="connsiteX38" fmla="*/ 606830 w 2335877"/>
              <a:gd name="connsiteY38" fmla="*/ 46613 h 1783973"/>
              <a:gd name="connsiteX39" fmla="*/ 756459 w 2335877"/>
              <a:gd name="connsiteY39" fmla="*/ 29988 h 1783973"/>
              <a:gd name="connsiteX40" fmla="*/ 1429790 w 2335877"/>
              <a:gd name="connsiteY40" fmla="*/ 29988 h 1783973"/>
              <a:gd name="connsiteX41" fmla="*/ 1529542 w 2335877"/>
              <a:gd name="connsiteY41" fmla="*/ 38300 h 1783973"/>
              <a:gd name="connsiteX42" fmla="*/ 1629295 w 2335877"/>
              <a:gd name="connsiteY42" fmla="*/ 71551 h 1783973"/>
              <a:gd name="connsiteX43" fmla="*/ 1654233 w 2335877"/>
              <a:gd name="connsiteY43" fmla="*/ 88177 h 1783973"/>
              <a:gd name="connsiteX44" fmla="*/ 1712422 w 2335877"/>
              <a:gd name="connsiteY44" fmla="*/ 96489 h 1783973"/>
              <a:gd name="connsiteX45" fmla="*/ 1737360 w 2335877"/>
              <a:gd name="connsiteY45" fmla="*/ 104802 h 1783973"/>
              <a:gd name="connsiteX46" fmla="*/ 1778924 w 2335877"/>
              <a:gd name="connsiteY46" fmla="*/ 113115 h 1783973"/>
              <a:gd name="connsiteX47" fmla="*/ 1820488 w 2335877"/>
              <a:gd name="connsiteY47" fmla="*/ 129740 h 1783973"/>
              <a:gd name="connsiteX48" fmla="*/ 1870364 w 2335877"/>
              <a:gd name="connsiteY48" fmla="*/ 146366 h 1783973"/>
              <a:gd name="connsiteX49" fmla="*/ 1895302 w 2335877"/>
              <a:gd name="connsiteY49" fmla="*/ 154679 h 1783973"/>
              <a:gd name="connsiteX50" fmla="*/ 1920240 w 2335877"/>
              <a:gd name="connsiteY50" fmla="*/ 162991 h 1783973"/>
              <a:gd name="connsiteX51" fmla="*/ 1961804 w 2335877"/>
              <a:gd name="connsiteY51" fmla="*/ 187929 h 1783973"/>
              <a:gd name="connsiteX52" fmla="*/ 2019993 w 2335877"/>
              <a:gd name="connsiteY52" fmla="*/ 229493 h 1783973"/>
              <a:gd name="connsiteX53" fmla="*/ 2069870 w 2335877"/>
              <a:gd name="connsiteY53" fmla="*/ 254431 h 1783973"/>
              <a:gd name="connsiteX54" fmla="*/ 2111433 w 2335877"/>
              <a:gd name="connsiteY54" fmla="*/ 295995 h 1783973"/>
              <a:gd name="connsiteX55" fmla="*/ 2169622 w 2335877"/>
              <a:gd name="connsiteY55" fmla="*/ 345871 h 1783973"/>
              <a:gd name="connsiteX56" fmla="*/ 2202873 w 2335877"/>
              <a:gd name="connsiteY56" fmla="*/ 387435 h 1783973"/>
              <a:gd name="connsiteX57" fmla="*/ 2211186 w 2335877"/>
              <a:gd name="connsiteY57" fmla="*/ 412373 h 1783973"/>
              <a:gd name="connsiteX58" fmla="*/ 2252750 w 2335877"/>
              <a:gd name="connsiteY58" fmla="*/ 478875 h 1783973"/>
              <a:gd name="connsiteX59" fmla="*/ 2286000 w 2335877"/>
              <a:gd name="connsiteY59" fmla="*/ 553689 h 1783973"/>
              <a:gd name="connsiteX60" fmla="*/ 2294313 w 2335877"/>
              <a:gd name="connsiteY60" fmla="*/ 595253 h 1783973"/>
              <a:gd name="connsiteX61" fmla="*/ 2319251 w 2335877"/>
              <a:gd name="connsiteY61" fmla="*/ 670068 h 1783973"/>
              <a:gd name="connsiteX62" fmla="*/ 2335877 w 2335877"/>
              <a:gd name="connsiteY62" fmla="*/ 786446 h 1783973"/>
              <a:gd name="connsiteX63" fmla="*/ 2327564 w 2335877"/>
              <a:gd name="connsiteY63" fmla="*/ 1127268 h 1783973"/>
              <a:gd name="connsiteX64" fmla="*/ 2319251 w 2335877"/>
              <a:gd name="connsiteY64" fmla="*/ 1152206 h 1783973"/>
              <a:gd name="connsiteX65" fmla="*/ 2294313 w 2335877"/>
              <a:gd name="connsiteY65" fmla="*/ 1243646 h 1783973"/>
              <a:gd name="connsiteX66" fmla="*/ 2286000 w 2335877"/>
              <a:gd name="connsiteY66" fmla="*/ 1268584 h 1783973"/>
              <a:gd name="connsiteX67" fmla="*/ 2277688 w 2335877"/>
              <a:gd name="connsiteY67" fmla="*/ 1293522 h 1783973"/>
              <a:gd name="connsiteX68" fmla="*/ 2261062 w 2335877"/>
              <a:gd name="connsiteY68" fmla="*/ 1318460 h 1783973"/>
              <a:gd name="connsiteX69" fmla="*/ 2252750 w 2335877"/>
              <a:gd name="connsiteY69" fmla="*/ 1343399 h 1783973"/>
              <a:gd name="connsiteX70" fmla="*/ 2236124 w 2335877"/>
              <a:gd name="connsiteY70" fmla="*/ 1360024 h 1783973"/>
              <a:gd name="connsiteX71" fmla="*/ 2219499 w 2335877"/>
              <a:gd name="connsiteY71" fmla="*/ 1384962 h 1783973"/>
              <a:gd name="connsiteX72" fmla="*/ 2152997 w 2335877"/>
              <a:gd name="connsiteY72" fmla="*/ 1484715 h 1783973"/>
              <a:gd name="connsiteX73" fmla="*/ 2103120 w 2335877"/>
              <a:gd name="connsiteY73" fmla="*/ 1534591 h 1783973"/>
              <a:gd name="connsiteX74" fmla="*/ 2078182 w 2335877"/>
              <a:gd name="connsiteY74" fmla="*/ 1559529 h 1783973"/>
              <a:gd name="connsiteX75" fmla="*/ 2019993 w 2335877"/>
              <a:gd name="connsiteY75" fmla="*/ 1617719 h 1783973"/>
              <a:gd name="connsiteX76" fmla="*/ 1936866 w 2335877"/>
              <a:gd name="connsiteY76" fmla="*/ 1684220 h 1783973"/>
              <a:gd name="connsiteX77" fmla="*/ 1886990 w 2335877"/>
              <a:gd name="connsiteY77" fmla="*/ 1717471 h 1783973"/>
              <a:gd name="connsiteX78" fmla="*/ 1837113 w 2335877"/>
              <a:gd name="connsiteY78" fmla="*/ 1742409 h 1783973"/>
              <a:gd name="connsiteX79" fmla="*/ 1812175 w 2335877"/>
              <a:gd name="connsiteY79" fmla="*/ 1759035 h 1783973"/>
              <a:gd name="connsiteX80" fmla="*/ 1737360 w 2335877"/>
              <a:gd name="connsiteY80" fmla="*/ 1775660 h 1783973"/>
              <a:gd name="connsiteX81" fmla="*/ 1695797 w 2335877"/>
              <a:gd name="connsiteY81" fmla="*/ 1783973 h 1783973"/>
              <a:gd name="connsiteX82" fmla="*/ 1521230 w 2335877"/>
              <a:gd name="connsiteY82" fmla="*/ 1767348 h 1783973"/>
              <a:gd name="connsiteX83" fmla="*/ 1471353 w 2335877"/>
              <a:gd name="connsiteY83" fmla="*/ 1750722 h 1783973"/>
              <a:gd name="connsiteX84" fmla="*/ 1421477 w 2335877"/>
              <a:gd name="connsiteY84" fmla="*/ 1734097 h 1783973"/>
              <a:gd name="connsiteX85" fmla="*/ 1371600 w 2335877"/>
              <a:gd name="connsiteY85" fmla="*/ 1717471 h 1783973"/>
              <a:gd name="connsiteX86" fmla="*/ 1338350 w 2335877"/>
              <a:gd name="connsiteY86" fmla="*/ 1717471 h 178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335877" h="1783973">
                <a:moveTo>
                  <a:pt x="1396539" y="1725784"/>
                </a:moveTo>
                <a:lnTo>
                  <a:pt x="789710" y="1717471"/>
                </a:lnTo>
                <a:cubicBezTo>
                  <a:pt x="774904" y="1717081"/>
                  <a:pt x="741652" y="1696333"/>
                  <a:pt x="731520" y="1692533"/>
                </a:cubicBezTo>
                <a:cubicBezTo>
                  <a:pt x="720823" y="1688521"/>
                  <a:pt x="709255" y="1687358"/>
                  <a:pt x="698270" y="1684220"/>
                </a:cubicBezTo>
                <a:cubicBezTo>
                  <a:pt x="689845" y="1681813"/>
                  <a:pt x="681832" y="1678033"/>
                  <a:pt x="673331" y="1675908"/>
                </a:cubicBezTo>
                <a:cubicBezTo>
                  <a:pt x="659624" y="1672481"/>
                  <a:pt x="645560" y="1670660"/>
                  <a:pt x="631768" y="1667595"/>
                </a:cubicBezTo>
                <a:cubicBezTo>
                  <a:pt x="620615" y="1665117"/>
                  <a:pt x="609670" y="1661760"/>
                  <a:pt x="598517" y="1659282"/>
                </a:cubicBezTo>
                <a:cubicBezTo>
                  <a:pt x="584724" y="1656217"/>
                  <a:pt x="570584" y="1654687"/>
                  <a:pt x="556953" y="1650969"/>
                </a:cubicBezTo>
                <a:cubicBezTo>
                  <a:pt x="414775" y="1612194"/>
                  <a:pt x="568875" y="1654891"/>
                  <a:pt x="482139" y="1617719"/>
                </a:cubicBezTo>
                <a:cubicBezTo>
                  <a:pt x="471638" y="1613219"/>
                  <a:pt x="459972" y="1612177"/>
                  <a:pt x="448888" y="1609406"/>
                </a:cubicBezTo>
                <a:cubicBezTo>
                  <a:pt x="351652" y="1536480"/>
                  <a:pt x="471746" y="1628999"/>
                  <a:pt x="390699" y="1559529"/>
                </a:cubicBezTo>
                <a:cubicBezTo>
                  <a:pt x="371207" y="1542822"/>
                  <a:pt x="338208" y="1520815"/>
                  <a:pt x="315884" y="1509653"/>
                </a:cubicBezTo>
                <a:cubicBezTo>
                  <a:pt x="308047" y="1505734"/>
                  <a:pt x="299259" y="1504111"/>
                  <a:pt x="290946" y="1501340"/>
                </a:cubicBezTo>
                <a:cubicBezTo>
                  <a:pt x="285404" y="1495798"/>
                  <a:pt x="281330" y="1488220"/>
                  <a:pt x="274320" y="1484715"/>
                </a:cubicBezTo>
                <a:cubicBezTo>
                  <a:pt x="258645" y="1476878"/>
                  <a:pt x="224444" y="1468089"/>
                  <a:pt x="224444" y="1468089"/>
                </a:cubicBezTo>
                <a:cubicBezTo>
                  <a:pt x="213535" y="1451726"/>
                  <a:pt x="206989" y="1438373"/>
                  <a:pt x="191193" y="1426526"/>
                </a:cubicBezTo>
                <a:cubicBezTo>
                  <a:pt x="171543" y="1411789"/>
                  <a:pt x="141032" y="1398437"/>
                  <a:pt x="124691" y="1376649"/>
                </a:cubicBezTo>
                <a:cubicBezTo>
                  <a:pt x="112702" y="1360664"/>
                  <a:pt x="102524" y="1343398"/>
                  <a:pt x="91440" y="1326773"/>
                </a:cubicBezTo>
                <a:cubicBezTo>
                  <a:pt x="85898" y="1318460"/>
                  <a:pt x="77974" y="1311313"/>
                  <a:pt x="74815" y="1301835"/>
                </a:cubicBezTo>
                <a:cubicBezTo>
                  <a:pt x="69273" y="1285210"/>
                  <a:pt x="62440" y="1268960"/>
                  <a:pt x="58190" y="1251959"/>
                </a:cubicBezTo>
                <a:cubicBezTo>
                  <a:pt x="52648" y="1229792"/>
                  <a:pt x="48790" y="1207134"/>
                  <a:pt x="41564" y="1185457"/>
                </a:cubicBezTo>
                <a:cubicBezTo>
                  <a:pt x="38793" y="1177144"/>
                  <a:pt x="35376" y="1169020"/>
                  <a:pt x="33251" y="1160519"/>
                </a:cubicBezTo>
                <a:cubicBezTo>
                  <a:pt x="29824" y="1146812"/>
                  <a:pt x="27143" y="1132911"/>
                  <a:pt x="24939" y="1118955"/>
                </a:cubicBezTo>
                <a:cubicBezTo>
                  <a:pt x="6977" y="1005195"/>
                  <a:pt x="9524" y="1015895"/>
                  <a:pt x="0" y="911137"/>
                </a:cubicBezTo>
                <a:cubicBezTo>
                  <a:pt x="2771" y="789217"/>
                  <a:pt x="3439" y="667231"/>
                  <a:pt x="8313" y="545377"/>
                </a:cubicBezTo>
                <a:cubicBezTo>
                  <a:pt x="8987" y="528535"/>
                  <a:pt x="11783" y="511644"/>
                  <a:pt x="16626" y="495500"/>
                </a:cubicBezTo>
                <a:cubicBezTo>
                  <a:pt x="20187" y="483631"/>
                  <a:pt x="28370" y="473639"/>
                  <a:pt x="33251" y="462249"/>
                </a:cubicBezTo>
                <a:cubicBezTo>
                  <a:pt x="48093" y="427618"/>
                  <a:pt x="35228" y="437846"/>
                  <a:pt x="58190" y="395748"/>
                </a:cubicBezTo>
                <a:cubicBezTo>
                  <a:pt x="98003" y="322757"/>
                  <a:pt x="77286" y="367844"/>
                  <a:pt x="116379" y="320933"/>
                </a:cubicBezTo>
                <a:cubicBezTo>
                  <a:pt x="130165" y="304390"/>
                  <a:pt x="141604" y="276359"/>
                  <a:pt x="157942" y="262744"/>
                </a:cubicBezTo>
                <a:cubicBezTo>
                  <a:pt x="164673" y="257134"/>
                  <a:pt x="174567" y="257202"/>
                  <a:pt x="182880" y="254431"/>
                </a:cubicBezTo>
                <a:lnTo>
                  <a:pt x="249382" y="187929"/>
                </a:lnTo>
                <a:cubicBezTo>
                  <a:pt x="254924" y="182387"/>
                  <a:pt x="259487" y="175651"/>
                  <a:pt x="266008" y="171304"/>
                </a:cubicBezTo>
                <a:cubicBezTo>
                  <a:pt x="326765" y="130800"/>
                  <a:pt x="250371" y="180240"/>
                  <a:pt x="324197" y="138053"/>
                </a:cubicBezTo>
                <a:cubicBezTo>
                  <a:pt x="365936" y="114202"/>
                  <a:pt x="332149" y="126333"/>
                  <a:pt x="382386" y="104802"/>
                </a:cubicBezTo>
                <a:cubicBezTo>
                  <a:pt x="410411" y="92791"/>
                  <a:pt x="408930" y="98725"/>
                  <a:pt x="440575" y="88177"/>
                </a:cubicBezTo>
                <a:cubicBezTo>
                  <a:pt x="463035" y="80691"/>
                  <a:pt x="484109" y="68981"/>
                  <a:pt x="507077" y="63239"/>
                </a:cubicBezTo>
                <a:cubicBezTo>
                  <a:pt x="528750" y="57821"/>
                  <a:pt x="551543" y="58599"/>
                  <a:pt x="573579" y="54926"/>
                </a:cubicBezTo>
                <a:cubicBezTo>
                  <a:pt x="584848" y="53048"/>
                  <a:pt x="595510" y="48157"/>
                  <a:pt x="606830" y="46613"/>
                </a:cubicBezTo>
                <a:cubicBezTo>
                  <a:pt x="656553" y="39833"/>
                  <a:pt x="706583" y="35530"/>
                  <a:pt x="756459" y="29988"/>
                </a:cubicBezTo>
                <a:cubicBezTo>
                  <a:pt x="995503" y="-29775"/>
                  <a:pt x="800962" y="15857"/>
                  <a:pt x="1429790" y="29988"/>
                </a:cubicBezTo>
                <a:cubicBezTo>
                  <a:pt x="1463147" y="30738"/>
                  <a:pt x="1496291" y="35529"/>
                  <a:pt x="1529542" y="38300"/>
                </a:cubicBezTo>
                <a:cubicBezTo>
                  <a:pt x="1669723" y="108392"/>
                  <a:pt x="1492871" y="26076"/>
                  <a:pt x="1629295" y="71551"/>
                </a:cubicBezTo>
                <a:cubicBezTo>
                  <a:pt x="1638773" y="74710"/>
                  <a:pt x="1644664" y="85306"/>
                  <a:pt x="1654233" y="88177"/>
                </a:cubicBezTo>
                <a:cubicBezTo>
                  <a:pt x="1673000" y="93807"/>
                  <a:pt x="1693026" y="93718"/>
                  <a:pt x="1712422" y="96489"/>
                </a:cubicBezTo>
                <a:cubicBezTo>
                  <a:pt x="1720735" y="99260"/>
                  <a:pt x="1728859" y="102677"/>
                  <a:pt x="1737360" y="104802"/>
                </a:cubicBezTo>
                <a:cubicBezTo>
                  <a:pt x="1751067" y="108229"/>
                  <a:pt x="1765391" y="109055"/>
                  <a:pt x="1778924" y="113115"/>
                </a:cubicBezTo>
                <a:cubicBezTo>
                  <a:pt x="1793217" y="117403"/>
                  <a:pt x="1806465" y="124641"/>
                  <a:pt x="1820488" y="129740"/>
                </a:cubicBezTo>
                <a:cubicBezTo>
                  <a:pt x="1836958" y="135729"/>
                  <a:pt x="1853739" y="140824"/>
                  <a:pt x="1870364" y="146366"/>
                </a:cubicBezTo>
                <a:lnTo>
                  <a:pt x="1895302" y="154679"/>
                </a:lnTo>
                <a:lnTo>
                  <a:pt x="1920240" y="162991"/>
                </a:lnTo>
                <a:cubicBezTo>
                  <a:pt x="1959151" y="201902"/>
                  <a:pt x="1911443" y="159151"/>
                  <a:pt x="1961804" y="187929"/>
                </a:cubicBezTo>
                <a:cubicBezTo>
                  <a:pt x="1988179" y="203001"/>
                  <a:pt x="1994248" y="216621"/>
                  <a:pt x="2019993" y="229493"/>
                </a:cubicBezTo>
                <a:cubicBezTo>
                  <a:pt x="2053997" y="246495"/>
                  <a:pt x="2038110" y="226641"/>
                  <a:pt x="2069870" y="254431"/>
                </a:cubicBezTo>
                <a:cubicBezTo>
                  <a:pt x="2084615" y="267333"/>
                  <a:pt x="2095758" y="284239"/>
                  <a:pt x="2111433" y="295995"/>
                </a:cubicBezTo>
                <a:cubicBezTo>
                  <a:pt x="2135896" y="314342"/>
                  <a:pt x="2150324" y="322714"/>
                  <a:pt x="2169622" y="345871"/>
                </a:cubicBezTo>
                <a:cubicBezTo>
                  <a:pt x="2222064" y="408800"/>
                  <a:pt x="2154498" y="339057"/>
                  <a:pt x="2202873" y="387435"/>
                </a:cubicBezTo>
                <a:cubicBezTo>
                  <a:pt x="2205644" y="395748"/>
                  <a:pt x="2206839" y="404765"/>
                  <a:pt x="2211186" y="412373"/>
                </a:cubicBezTo>
                <a:cubicBezTo>
                  <a:pt x="2244531" y="470727"/>
                  <a:pt x="2229058" y="419646"/>
                  <a:pt x="2252750" y="478875"/>
                </a:cubicBezTo>
                <a:cubicBezTo>
                  <a:pt x="2282428" y="553070"/>
                  <a:pt x="2254014" y="505709"/>
                  <a:pt x="2286000" y="553689"/>
                </a:cubicBezTo>
                <a:cubicBezTo>
                  <a:pt x="2288771" y="567544"/>
                  <a:pt x="2290253" y="581720"/>
                  <a:pt x="2294313" y="595253"/>
                </a:cubicBezTo>
                <a:cubicBezTo>
                  <a:pt x="2316269" y="668437"/>
                  <a:pt x="2306488" y="606253"/>
                  <a:pt x="2319251" y="670068"/>
                </a:cubicBezTo>
                <a:cubicBezTo>
                  <a:pt x="2327242" y="710026"/>
                  <a:pt x="2330768" y="745572"/>
                  <a:pt x="2335877" y="786446"/>
                </a:cubicBezTo>
                <a:cubicBezTo>
                  <a:pt x="2333106" y="900053"/>
                  <a:pt x="2332724" y="1013744"/>
                  <a:pt x="2327564" y="1127268"/>
                </a:cubicBezTo>
                <a:cubicBezTo>
                  <a:pt x="2327166" y="1136021"/>
                  <a:pt x="2321376" y="1143705"/>
                  <a:pt x="2319251" y="1152206"/>
                </a:cubicBezTo>
                <a:cubicBezTo>
                  <a:pt x="2295752" y="1246203"/>
                  <a:pt x="2329982" y="1136642"/>
                  <a:pt x="2294313" y="1243646"/>
                </a:cubicBezTo>
                <a:lnTo>
                  <a:pt x="2286000" y="1268584"/>
                </a:lnTo>
                <a:cubicBezTo>
                  <a:pt x="2283229" y="1276897"/>
                  <a:pt x="2282549" y="1286231"/>
                  <a:pt x="2277688" y="1293522"/>
                </a:cubicBezTo>
                <a:lnTo>
                  <a:pt x="2261062" y="1318460"/>
                </a:lnTo>
                <a:cubicBezTo>
                  <a:pt x="2258291" y="1326773"/>
                  <a:pt x="2257258" y="1335885"/>
                  <a:pt x="2252750" y="1343399"/>
                </a:cubicBezTo>
                <a:cubicBezTo>
                  <a:pt x="2248718" y="1350119"/>
                  <a:pt x="2241020" y="1353904"/>
                  <a:pt x="2236124" y="1360024"/>
                </a:cubicBezTo>
                <a:cubicBezTo>
                  <a:pt x="2229883" y="1367825"/>
                  <a:pt x="2224456" y="1376288"/>
                  <a:pt x="2219499" y="1384962"/>
                </a:cubicBezTo>
                <a:cubicBezTo>
                  <a:pt x="2192202" y="1432732"/>
                  <a:pt x="2206460" y="1431252"/>
                  <a:pt x="2152997" y="1484715"/>
                </a:cubicBezTo>
                <a:lnTo>
                  <a:pt x="2103120" y="1534591"/>
                </a:lnTo>
                <a:lnTo>
                  <a:pt x="2078182" y="1559529"/>
                </a:lnTo>
                <a:cubicBezTo>
                  <a:pt x="2059374" y="1615959"/>
                  <a:pt x="2086687" y="1551025"/>
                  <a:pt x="2019993" y="1617719"/>
                </a:cubicBezTo>
                <a:cubicBezTo>
                  <a:pt x="1955608" y="1682104"/>
                  <a:pt x="1987827" y="1667234"/>
                  <a:pt x="1936866" y="1684220"/>
                </a:cubicBezTo>
                <a:cubicBezTo>
                  <a:pt x="1898745" y="1722341"/>
                  <a:pt x="1947381" y="1677210"/>
                  <a:pt x="1886990" y="1717471"/>
                </a:cubicBezTo>
                <a:cubicBezTo>
                  <a:pt x="1842524" y="1747116"/>
                  <a:pt x="1906774" y="1724995"/>
                  <a:pt x="1837113" y="1742409"/>
                </a:cubicBezTo>
                <a:cubicBezTo>
                  <a:pt x="1828800" y="1747951"/>
                  <a:pt x="1821111" y="1754567"/>
                  <a:pt x="1812175" y="1759035"/>
                </a:cubicBezTo>
                <a:cubicBezTo>
                  <a:pt x="1791235" y="1769505"/>
                  <a:pt x="1757432" y="1772011"/>
                  <a:pt x="1737360" y="1775660"/>
                </a:cubicBezTo>
                <a:cubicBezTo>
                  <a:pt x="1723459" y="1778187"/>
                  <a:pt x="1709651" y="1781202"/>
                  <a:pt x="1695797" y="1783973"/>
                </a:cubicBezTo>
                <a:cubicBezTo>
                  <a:pt x="1610767" y="1778971"/>
                  <a:pt x="1583870" y="1786140"/>
                  <a:pt x="1521230" y="1767348"/>
                </a:cubicBezTo>
                <a:cubicBezTo>
                  <a:pt x="1504444" y="1762312"/>
                  <a:pt x="1487979" y="1756264"/>
                  <a:pt x="1471353" y="1750722"/>
                </a:cubicBezTo>
                <a:lnTo>
                  <a:pt x="1421477" y="1734097"/>
                </a:lnTo>
                <a:cubicBezTo>
                  <a:pt x="1421475" y="1734096"/>
                  <a:pt x="1371601" y="1717471"/>
                  <a:pt x="1371600" y="1717471"/>
                </a:cubicBezTo>
                <a:lnTo>
                  <a:pt x="1338350" y="1717471"/>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3" name="Straight Arrow Connector 12"/>
          <p:cNvCxnSpPr>
            <a:stCxn id="11" idx="41"/>
          </p:cNvCxnSpPr>
          <p:nvPr/>
        </p:nvCxnSpPr>
        <p:spPr>
          <a:xfrm flipV="1">
            <a:off x="6941127" y="2726575"/>
            <a:ext cx="241069" cy="4322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61661" y="2369558"/>
            <a:ext cx="1457002" cy="369332"/>
          </a:xfrm>
          <a:prstGeom prst="rect">
            <a:avLst/>
          </a:prstGeom>
          <a:noFill/>
        </p:spPr>
        <p:txBody>
          <a:bodyPr wrap="none" rtlCol="0">
            <a:spAutoFit/>
          </a:bodyPr>
          <a:lstStyle/>
          <a:p>
            <a:r>
              <a:rPr lang="en-US" dirty="0" smtClean="0"/>
              <a:t>Abstract class</a:t>
            </a:r>
            <a:endParaRPr lang="nl-BE" dirty="0"/>
          </a:p>
        </p:txBody>
      </p:sp>
      <p:sp>
        <p:nvSpPr>
          <p:cNvPr id="15" name="Freeform 14"/>
          <p:cNvSpPr/>
          <p:nvPr/>
        </p:nvSpPr>
        <p:spPr>
          <a:xfrm>
            <a:off x="3823855" y="4979324"/>
            <a:ext cx="5370328" cy="1163781"/>
          </a:xfrm>
          <a:custGeom>
            <a:avLst/>
            <a:gdLst>
              <a:gd name="connsiteX0" fmla="*/ 149629 w 5370328"/>
              <a:gd name="connsiteY0" fmla="*/ 1014152 h 1163781"/>
              <a:gd name="connsiteX1" fmla="*/ 116378 w 5370328"/>
              <a:gd name="connsiteY1" fmla="*/ 972589 h 1163781"/>
              <a:gd name="connsiteX2" fmla="*/ 99752 w 5370328"/>
              <a:gd name="connsiteY2" fmla="*/ 922712 h 1163781"/>
              <a:gd name="connsiteX3" fmla="*/ 83127 w 5370328"/>
              <a:gd name="connsiteY3" fmla="*/ 881149 h 1163781"/>
              <a:gd name="connsiteX4" fmla="*/ 74814 w 5370328"/>
              <a:gd name="connsiteY4" fmla="*/ 856211 h 1163781"/>
              <a:gd name="connsiteX5" fmla="*/ 58189 w 5370328"/>
              <a:gd name="connsiteY5" fmla="*/ 839585 h 1163781"/>
              <a:gd name="connsiteX6" fmla="*/ 49876 w 5370328"/>
              <a:gd name="connsiteY6" fmla="*/ 798021 h 1163781"/>
              <a:gd name="connsiteX7" fmla="*/ 33250 w 5370328"/>
              <a:gd name="connsiteY7" fmla="*/ 781396 h 1163781"/>
              <a:gd name="connsiteX8" fmla="*/ 24938 w 5370328"/>
              <a:gd name="connsiteY8" fmla="*/ 698269 h 1163781"/>
              <a:gd name="connsiteX9" fmla="*/ 16625 w 5370328"/>
              <a:gd name="connsiteY9" fmla="*/ 673331 h 1163781"/>
              <a:gd name="connsiteX10" fmla="*/ 0 w 5370328"/>
              <a:gd name="connsiteY10" fmla="*/ 615141 h 1163781"/>
              <a:gd name="connsiteX11" fmla="*/ 8312 w 5370328"/>
              <a:gd name="connsiteY11" fmla="*/ 249381 h 1163781"/>
              <a:gd name="connsiteX12" fmla="*/ 16625 w 5370328"/>
              <a:gd name="connsiteY12" fmla="*/ 199505 h 1163781"/>
              <a:gd name="connsiteX13" fmla="*/ 74814 w 5370328"/>
              <a:gd name="connsiteY13" fmla="*/ 133003 h 1163781"/>
              <a:gd name="connsiteX14" fmla="*/ 108065 w 5370328"/>
              <a:gd name="connsiteY14" fmla="*/ 116378 h 1163781"/>
              <a:gd name="connsiteX15" fmla="*/ 133003 w 5370328"/>
              <a:gd name="connsiteY15" fmla="*/ 99752 h 1163781"/>
              <a:gd name="connsiteX16" fmla="*/ 199505 w 5370328"/>
              <a:gd name="connsiteY16" fmla="*/ 83127 h 1163781"/>
              <a:gd name="connsiteX17" fmla="*/ 224443 w 5370328"/>
              <a:gd name="connsiteY17" fmla="*/ 74814 h 1163781"/>
              <a:gd name="connsiteX18" fmla="*/ 324196 w 5370328"/>
              <a:gd name="connsiteY18" fmla="*/ 58189 h 1163781"/>
              <a:gd name="connsiteX19" fmla="*/ 390698 w 5370328"/>
              <a:gd name="connsiteY19" fmla="*/ 41563 h 1163781"/>
              <a:gd name="connsiteX20" fmla="*/ 432261 w 5370328"/>
              <a:gd name="connsiteY20" fmla="*/ 33251 h 1163781"/>
              <a:gd name="connsiteX21" fmla="*/ 457200 w 5370328"/>
              <a:gd name="connsiteY21" fmla="*/ 24938 h 1163781"/>
              <a:gd name="connsiteX22" fmla="*/ 490450 w 5370328"/>
              <a:gd name="connsiteY22" fmla="*/ 16625 h 1163781"/>
              <a:gd name="connsiteX23" fmla="*/ 515389 w 5370328"/>
              <a:gd name="connsiteY23" fmla="*/ 8312 h 1163781"/>
              <a:gd name="connsiteX24" fmla="*/ 656705 w 5370328"/>
              <a:gd name="connsiteY24" fmla="*/ 0 h 1163781"/>
              <a:gd name="connsiteX25" fmla="*/ 1778923 w 5370328"/>
              <a:gd name="connsiteY25" fmla="*/ 8312 h 1163781"/>
              <a:gd name="connsiteX26" fmla="*/ 2086494 w 5370328"/>
              <a:gd name="connsiteY26" fmla="*/ 24938 h 1163781"/>
              <a:gd name="connsiteX27" fmla="*/ 2460567 w 5370328"/>
              <a:gd name="connsiteY27" fmla="*/ 49876 h 1163781"/>
              <a:gd name="connsiteX28" fmla="*/ 2560320 w 5370328"/>
              <a:gd name="connsiteY28" fmla="*/ 58189 h 1163781"/>
              <a:gd name="connsiteX29" fmla="*/ 3117272 w 5370328"/>
              <a:gd name="connsiteY29" fmla="*/ 66501 h 1163781"/>
              <a:gd name="connsiteX30" fmla="*/ 4322618 w 5370328"/>
              <a:gd name="connsiteY30" fmla="*/ 91440 h 1163781"/>
              <a:gd name="connsiteX31" fmla="*/ 4422370 w 5370328"/>
              <a:gd name="connsiteY31" fmla="*/ 99752 h 1163781"/>
              <a:gd name="connsiteX32" fmla="*/ 4497185 w 5370328"/>
              <a:gd name="connsiteY32" fmla="*/ 116378 h 1163781"/>
              <a:gd name="connsiteX33" fmla="*/ 4555374 w 5370328"/>
              <a:gd name="connsiteY33" fmla="*/ 124691 h 1163781"/>
              <a:gd name="connsiteX34" fmla="*/ 4854632 w 5370328"/>
              <a:gd name="connsiteY34" fmla="*/ 149629 h 1163781"/>
              <a:gd name="connsiteX35" fmla="*/ 4954385 w 5370328"/>
              <a:gd name="connsiteY35" fmla="*/ 166254 h 1163781"/>
              <a:gd name="connsiteX36" fmla="*/ 5004261 w 5370328"/>
              <a:gd name="connsiteY36" fmla="*/ 182880 h 1163781"/>
              <a:gd name="connsiteX37" fmla="*/ 5128952 w 5370328"/>
              <a:gd name="connsiteY37" fmla="*/ 207818 h 1163781"/>
              <a:gd name="connsiteX38" fmla="*/ 5187141 w 5370328"/>
              <a:gd name="connsiteY38" fmla="*/ 232756 h 1163781"/>
              <a:gd name="connsiteX39" fmla="*/ 5237018 w 5370328"/>
              <a:gd name="connsiteY39" fmla="*/ 299258 h 1163781"/>
              <a:gd name="connsiteX40" fmla="*/ 5286894 w 5370328"/>
              <a:gd name="connsiteY40" fmla="*/ 374072 h 1163781"/>
              <a:gd name="connsiteX41" fmla="*/ 5328458 w 5370328"/>
              <a:gd name="connsiteY41" fmla="*/ 465512 h 1163781"/>
              <a:gd name="connsiteX42" fmla="*/ 5353396 w 5370328"/>
              <a:gd name="connsiteY42" fmla="*/ 532014 h 1163781"/>
              <a:gd name="connsiteX43" fmla="*/ 5370021 w 5370328"/>
              <a:gd name="connsiteY43" fmla="*/ 656705 h 1163781"/>
              <a:gd name="connsiteX44" fmla="*/ 5345083 w 5370328"/>
              <a:gd name="connsiteY44" fmla="*/ 839585 h 1163781"/>
              <a:gd name="connsiteX45" fmla="*/ 5328458 w 5370328"/>
              <a:gd name="connsiteY45" fmla="*/ 856211 h 1163781"/>
              <a:gd name="connsiteX46" fmla="*/ 5237018 w 5370328"/>
              <a:gd name="connsiteY46" fmla="*/ 914400 h 1163781"/>
              <a:gd name="connsiteX47" fmla="*/ 5203767 w 5370328"/>
              <a:gd name="connsiteY47" fmla="*/ 939338 h 1163781"/>
              <a:gd name="connsiteX48" fmla="*/ 5104014 w 5370328"/>
              <a:gd name="connsiteY48" fmla="*/ 955963 h 1163781"/>
              <a:gd name="connsiteX49" fmla="*/ 5029200 w 5370328"/>
              <a:gd name="connsiteY49" fmla="*/ 972589 h 1163781"/>
              <a:gd name="connsiteX50" fmla="*/ 4954385 w 5370328"/>
              <a:gd name="connsiteY50" fmla="*/ 997527 h 1163781"/>
              <a:gd name="connsiteX51" fmla="*/ 4912821 w 5370328"/>
              <a:gd name="connsiteY51" fmla="*/ 1005840 h 1163781"/>
              <a:gd name="connsiteX52" fmla="*/ 4871258 w 5370328"/>
              <a:gd name="connsiteY52" fmla="*/ 1030778 h 1163781"/>
              <a:gd name="connsiteX53" fmla="*/ 4829694 w 5370328"/>
              <a:gd name="connsiteY53" fmla="*/ 1039091 h 1163781"/>
              <a:gd name="connsiteX54" fmla="*/ 4763192 w 5370328"/>
              <a:gd name="connsiteY54" fmla="*/ 1055716 h 1163781"/>
              <a:gd name="connsiteX55" fmla="*/ 4729941 w 5370328"/>
              <a:gd name="connsiteY55" fmla="*/ 1072341 h 1163781"/>
              <a:gd name="connsiteX56" fmla="*/ 4605250 w 5370328"/>
              <a:gd name="connsiteY56" fmla="*/ 1097280 h 1163781"/>
              <a:gd name="connsiteX57" fmla="*/ 4563687 w 5370328"/>
              <a:gd name="connsiteY57" fmla="*/ 1105592 h 1163781"/>
              <a:gd name="connsiteX58" fmla="*/ 4530436 w 5370328"/>
              <a:gd name="connsiteY58" fmla="*/ 1113905 h 1163781"/>
              <a:gd name="connsiteX59" fmla="*/ 2917767 w 5370328"/>
              <a:gd name="connsiteY59" fmla="*/ 1130531 h 1163781"/>
              <a:gd name="connsiteX60" fmla="*/ 2693323 w 5370328"/>
              <a:gd name="connsiteY60" fmla="*/ 1155469 h 1163781"/>
              <a:gd name="connsiteX61" fmla="*/ 2452254 w 5370328"/>
              <a:gd name="connsiteY61" fmla="*/ 1163781 h 1163781"/>
              <a:gd name="connsiteX62" fmla="*/ 1654232 w 5370328"/>
              <a:gd name="connsiteY62" fmla="*/ 1155469 h 1163781"/>
              <a:gd name="connsiteX63" fmla="*/ 1554480 w 5370328"/>
              <a:gd name="connsiteY63" fmla="*/ 1130531 h 1163781"/>
              <a:gd name="connsiteX64" fmla="*/ 1512916 w 5370328"/>
              <a:gd name="connsiteY64" fmla="*/ 1122218 h 1163781"/>
              <a:gd name="connsiteX65" fmla="*/ 914400 w 5370328"/>
              <a:gd name="connsiteY65" fmla="*/ 1113905 h 1163781"/>
              <a:gd name="connsiteX66" fmla="*/ 681643 w 5370328"/>
              <a:gd name="connsiteY66" fmla="*/ 1097280 h 1163781"/>
              <a:gd name="connsiteX67" fmla="*/ 623454 w 5370328"/>
              <a:gd name="connsiteY67" fmla="*/ 1072341 h 1163781"/>
              <a:gd name="connsiteX68" fmla="*/ 590203 w 5370328"/>
              <a:gd name="connsiteY68" fmla="*/ 1064029 h 1163781"/>
              <a:gd name="connsiteX69" fmla="*/ 565265 w 5370328"/>
              <a:gd name="connsiteY69" fmla="*/ 1055716 h 1163781"/>
              <a:gd name="connsiteX70" fmla="*/ 523701 w 5370328"/>
              <a:gd name="connsiteY70" fmla="*/ 1047403 h 1163781"/>
              <a:gd name="connsiteX71" fmla="*/ 465512 w 5370328"/>
              <a:gd name="connsiteY71" fmla="*/ 1030778 h 1163781"/>
              <a:gd name="connsiteX72" fmla="*/ 282632 w 5370328"/>
              <a:gd name="connsiteY72" fmla="*/ 1022465 h 1163781"/>
              <a:gd name="connsiteX73" fmla="*/ 216130 w 5370328"/>
              <a:gd name="connsiteY73" fmla="*/ 1005840 h 1163781"/>
              <a:gd name="connsiteX74" fmla="*/ 166254 w 5370328"/>
              <a:gd name="connsiteY74" fmla="*/ 989214 h 1163781"/>
              <a:gd name="connsiteX75" fmla="*/ 149629 w 5370328"/>
              <a:gd name="connsiteY75" fmla="*/ 1014152 h 116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370328" h="1163781">
                <a:moveTo>
                  <a:pt x="149629" y="1014152"/>
                </a:moveTo>
                <a:cubicBezTo>
                  <a:pt x="138545" y="1000298"/>
                  <a:pt x="124874" y="988165"/>
                  <a:pt x="116378" y="972589"/>
                </a:cubicBezTo>
                <a:cubicBezTo>
                  <a:pt x="107986" y="957204"/>
                  <a:pt x="105741" y="939182"/>
                  <a:pt x="99752" y="922712"/>
                </a:cubicBezTo>
                <a:cubicBezTo>
                  <a:pt x="94653" y="908689"/>
                  <a:pt x="88366" y="895120"/>
                  <a:pt x="83127" y="881149"/>
                </a:cubicBezTo>
                <a:cubicBezTo>
                  <a:pt x="80050" y="872945"/>
                  <a:pt x="79322" y="863725"/>
                  <a:pt x="74814" y="856211"/>
                </a:cubicBezTo>
                <a:cubicBezTo>
                  <a:pt x="70782" y="849491"/>
                  <a:pt x="63731" y="845127"/>
                  <a:pt x="58189" y="839585"/>
                </a:cubicBezTo>
                <a:cubicBezTo>
                  <a:pt x="55418" y="825730"/>
                  <a:pt x="55442" y="811008"/>
                  <a:pt x="49876" y="798021"/>
                </a:cubicBezTo>
                <a:cubicBezTo>
                  <a:pt x="46789" y="790817"/>
                  <a:pt x="35151" y="788999"/>
                  <a:pt x="33250" y="781396"/>
                </a:cubicBezTo>
                <a:cubicBezTo>
                  <a:pt x="26496" y="754380"/>
                  <a:pt x="29172" y="725792"/>
                  <a:pt x="24938" y="698269"/>
                </a:cubicBezTo>
                <a:cubicBezTo>
                  <a:pt x="23606" y="689609"/>
                  <a:pt x="19032" y="681756"/>
                  <a:pt x="16625" y="673331"/>
                </a:cubicBezTo>
                <a:cubicBezTo>
                  <a:pt x="-4262" y="600230"/>
                  <a:pt x="19938" y="674962"/>
                  <a:pt x="0" y="615141"/>
                </a:cubicBezTo>
                <a:cubicBezTo>
                  <a:pt x="2771" y="493221"/>
                  <a:pt x="3438" y="371235"/>
                  <a:pt x="8312" y="249381"/>
                </a:cubicBezTo>
                <a:cubicBezTo>
                  <a:pt x="8986" y="232540"/>
                  <a:pt x="10142" y="215063"/>
                  <a:pt x="16625" y="199505"/>
                </a:cubicBezTo>
                <a:cubicBezTo>
                  <a:pt x="31994" y="162620"/>
                  <a:pt x="44963" y="150061"/>
                  <a:pt x="74814" y="133003"/>
                </a:cubicBezTo>
                <a:cubicBezTo>
                  <a:pt x="85573" y="126855"/>
                  <a:pt x="97306" y="122526"/>
                  <a:pt x="108065" y="116378"/>
                </a:cubicBezTo>
                <a:cubicBezTo>
                  <a:pt x="116739" y="111421"/>
                  <a:pt x="124067" y="104220"/>
                  <a:pt x="133003" y="99752"/>
                </a:cubicBezTo>
                <a:cubicBezTo>
                  <a:pt x="152000" y="90253"/>
                  <a:pt x="180542" y="87868"/>
                  <a:pt x="199505" y="83127"/>
                </a:cubicBezTo>
                <a:cubicBezTo>
                  <a:pt x="208006" y="81002"/>
                  <a:pt x="215851" y="76532"/>
                  <a:pt x="224443" y="74814"/>
                </a:cubicBezTo>
                <a:cubicBezTo>
                  <a:pt x="257498" y="68203"/>
                  <a:pt x="291493" y="66365"/>
                  <a:pt x="324196" y="58189"/>
                </a:cubicBezTo>
                <a:cubicBezTo>
                  <a:pt x="346363" y="52647"/>
                  <a:pt x="368292" y="46044"/>
                  <a:pt x="390698" y="41563"/>
                </a:cubicBezTo>
                <a:cubicBezTo>
                  <a:pt x="404552" y="38792"/>
                  <a:pt x="418554" y="36678"/>
                  <a:pt x="432261" y="33251"/>
                </a:cubicBezTo>
                <a:cubicBezTo>
                  <a:pt x="440762" y="31126"/>
                  <a:pt x="448775" y="27345"/>
                  <a:pt x="457200" y="24938"/>
                </a:cubicBezTo>
                <a:cubicBezTo>
                  <a:pt x="468185" y="21799"/>
                  <a:pt x="479465" y="19764"/>
                  <a:pt x="490450" y="16625"/>
                </a:cubicBezTo>
                <a:cubicBezTo>
                  <a:pt x="498875" y="14218"/>
                  <a:pt x="506670" y="9184"/>
                  <a:pt x="515389" y="8312"/>
                </a:cubicBezTo>
                <a:cubicBezTo>
                  <a:pt x="562342" y="3617"/>
                  <a:pt x="609600" y="2771"/>
                  <a:pt x="656705" y="0"/>
                </a:cubicBezTo>
                <a:lnTo>
                  <a:pt x="1778923" y="8312"/>
                </a:lnTo>
                <a:cubicBezTo>
                  <a:pt x="1881581" y="10103"/>
                  <a:pt x="2086494" y="24938"/>
                  <a:pt x="2086494" y="24938"/>
                </a:cubicBezTo>
                <a:cubicBezTo>
                  <a:pt x="2239263" y="55493"/>
                  <a:pt x="2095209" y="28798"/>
                  <a:pt x="2460567" y="49876"/>
                </a:cubicBezTo>
                <a:cubicBezTo>
                  <a:pt x="2493878" y="51798"/>
                  <a:pt x="2526964" y="57345"/>
                  <a:pt x="2560320" y="58189"/>
                </a:cubicBezTo>
                <a:cubicBezTo>
                  <a:pt x="2745932" y="62888"/>
                  <a:pt x="2931621" y="63730"/>
                  <a:pt x="3117272" y="66501"/>
                </a:cubicBezTo>
                <a:cubicBezTo>
                  <a:pt x="3553873" y="175655"/>
                  <a:pt x="3130860" y="75444"/>
                  <a:pt x="4322618" y="91440"/>
                </a:cubicBezTo>
                <a:cubicBezTo>
                  <a:pt x="4355981" y="91888"/>
                  <a:pt x="4389119" y="96981"/>
                  <a:pt x="4422370" y="99752"/>
                </a:cubicBezTo>
                <a:cubicBezTo>
                  <a:pt x="4447308" y="105294"/>
                  <a:pt x="4472076" y="111670"/>
                  <a:pt x="4497185" y="116378"/>
                </a:cubicBezTo>
                <a:cubicBezTo>
                  <a:pt x="4516443" y="119989"/>
                  <a:pt x="4535865" y="122876"/>
                  <a:pt x="4555374" y="124691"/>
                </a:cubicBezTo>
                <a:cubicBezTo>
                  <a:pt x="4655042" y="133962"/>
                  <a:pt x="4755072" y="139258"/>
                  <a:pt x="4854632" y="149629"/>
                </a:cubicBezTo>
                <a:cubicBezTo>
                  <a:pt x="4888160" y="153121"/>
                  <a:pt x="4921134" y="160712"/>
                  <a:pt x="4954385" y="166254"/>
                </a:cubicBezTo>
                <a:cubicBezTo>
                  <a:pt x="4971010" y="171796"/>
                  <a:pt x="4987185" y="178939"/>
                  <a:pt x="5004261" y="182880"/>
                </a:cubicBezTo>
                <a:cubicBezTo>
                  <a:pt x="5043378" y="191907"/>
                  <a:pt x="5092063" y="189374"/>
                  <a:pt x="5128952" y="207818"/>
                </a:cubicBezTo>
                <a:cubicBezTo>
                  <a:pt x="5170040" y="228362"/>
                  <a:pt x="5150447" y="220524"/>
                  <a:pt x="5187141" y="232756"/>
                </a:cubicBezTo>
                <a:cubicBezTo>
                  <a:pt x="5228954" y="274567"/>
                  <a:pt x="5171227" y="214669"/>
                  <a:pt x="5237018" y="299258"/>
                </a:cubicBezTo>
                <a:cubicBezTo>
                  <a:pt x="5290333" y="367806"/>
                  <a:pt x="5232613" y="265509"/>
                  <a:pt x="5286894" y="374072"/>
                </a:cubicBezTo>
                <a:cubicBezTo>
                  <a:pt x="5306390" y="471551"/>
                  <a:pt x="5277096" y="352514"/>
                  <a:pt x="5328458" y="465512"/>
                </a:cubicBezTo>
                <a:cubicBezTo>
                  <a:pt x="5379815" y="578499"/>
                  <a:pt x="5299880" y="451744"/>
                  <a:pt x="5353396" y="532014"/>
                </a:cubicBezTo>
                <a:cubicBezTo>
                  <a:pt x="5361066" y="570361"/>
                  <a:pt x="5372335" y="619678"/>
                  <a:pt x="5370021" y="656705"/>
                </a:cubicBezTo>
                <a:cubicBezTo>
                  <a:pt x="5366183" y="718109"/>
                  <a:pt x="5357631" y="779354"/>
                  <a:pt x="5345083" y="839585"/>
                </a:cubicBezTo>
                <a:cubicBezTo>
                  <a:pt x="5343485" y="847258"/>
                  <a:pt x="5334479" y="851194"/>
                  <a:pt x="5328458" y="856211"/>
                </a:cubicBezTo>
                <a:cubicBezTo>
                  <a:pt x="5284613" y="892749"/>
                  <a:pt x="5295500" y="877184"/>
                  <a:pt x="5237018" y="914400"/>
                </a:cubicBezTo>
                <a:cubicBezTo>
                  <a:pt x="5225329" y="921838"/>
                  <a:pt x="5216991" y="935206"/>
                  <a:pt x="5203767" y="939338"/>
                </a:cubicBezTo>
                <a:cubicBezTo>
                  <a:pt x="5171592" y="949393"/>
                  <a:pt x="5136717" y="947787"/>
                  <a:pt x="5104014" y="955963"/>
                </a:cubicBezTo>
                <a:cubicBezTo>
                  <a:pt x="5022958" y="976228"/>
                  <a:pt x="5124134" y="951493"/>
                  <a:pt x="5029200" y="972589"/>
                </a:cubicBezTo>
                <a:cubicBezTo>
                  <a:pt x="4947154" y="990821"/>
                  <a:pt x="5051380" y="968428"/>
                  <a:pt x="4954385" y="997527"/>
                </a:cubicBezTo>
                <a:cubicBezTo>
                  <a:pt x="4940852" y="1001587"/>
                  <a:pt x="4926676" y="1003069"/>
                  <a:pt x="4912821" y="1005840"/>
                </a:cubicBezTo>
                <a:cubicBezTo>
                  <a:pt x="4898967" y="1014153"/>
                  <a:pt x="4886259" y="1024777"/>
                  <a:pt x="4871258" y="1030778"/>
                </a:cubicBezTo>
                <a:cubicBezTo>
                  <a:pt x="4858140" y="1036025"/>
                  <a:pt x="4843461" y="1035914"/>
                  <a:pt x="4829694" y="1039091"/>
                </a:cubicBezTo>
                <a:cubicBezTo>
                  <a:pt x="4807430" y="1044229"/>
                  <a:pt x="4784869" y="1048491"/>
                  <a:pt x="4763192" y="1055716"/>
                </a:cubicBezTo>
                <a:cubicBezTo>
                  <a:pt x="4751436" y="1059635"/>
                  <a:pt x="4741697" y="1068422"/>
                  <a:pt x="4729941" y="1072341"/>
                </a:cubicBezTo>
                <a:cubicBezTo>
                  <a:pt x="4673722" y="1091081"/>
                  <a:pt x="4660942" y="1087998"/>
                  <a:pt x="4605250" y="1097280"/>
                </a:cubicBezTo>
                <a:cubicBezTo>
                  <a:pt x="4591314" y="1099603"/>
                  <a:pt x="4577479" y="1102527"/>
                  <a:pt x="4563687" y="1105592"/>
                </a:cubicBezTo>
                <a:cubicBezTo>
                  <a:pt x="4552534" y="1108070"/>
                  <a:pt x="4541859" y="1113732"/>
                  <a:pt x="4530436" y="1113905"/>
                </a:cubicBezTo>
                <a:lnTo>
                  <a:pt x="2917767" y="1130531"/>
                </a:lnTo>
                <a:cubicBezTo>
                  <a:pt x="2832701" y="1141873"/>
                  <a:pt x="2777014" y="1151387"/>
                  <a:pt x="2693323" y="1155469"/>
                </a:cubicBezTo>
                <a:cubicBezTo>
                  <a:pt x="2613014" y="1159386"/>
                  <a:pt x="2532610" y="1161010"/>
                  <a:pt x="2452254" y="1163781"/>
                </a:cubicBezTo>
                <a:lnTo>
                  <a:pt x="1654232" y="1155469"/>
                </a:lnTo>
                <a:cubicBezTo>
                  <a:pt x="1610926" y="1154620"/>
                  <a:pt x="1595542" y="1141730"/>
                  <a:pt x="1554480" y="1130531"/>
                </a:cubicBezTo>
                <a:cubicBezTo>
                  <a:pt x="1540849" y="1126813"/>
                  <a:pt x="1527040" y="1122585"/>
                  <a:pt x="1512916" y="1122218"/>
                </a:cubicBezTo>
                <a:cubicBezTo>
                  <a:pt x="1313459" y="1117037"/>
                  <a:pt x="1113905" y="1116676"/>
                  <a:pt x="914400" y="1113905"/>
                </a:cubicBezTo>
                <a:cubicBezTo>
                  <a:pt x="836814" y="1108363"/>
                  <a:pt x="759065" y="1104772"/>
                  <a:pt x="681643" y="1097280"/>
                </a:cubicBezTo>
                <a:cubicBezTo>
                  <a:pt x="663095" y="1095485"/>
                  <a:pt x="638880" y="1078126"/>
                  <a:pt x="623454" y="1072341"/>
                </a:cubicBezTo>
                <a:cubicBezTo>
                  <a:pt x="612757" y="1068330"/>
                  <a:pt x="601188" y="1067168"/>
                  <a:pt x="590203" y="1064029"/>
                </a:cubicBezTo>
                <a:cubicBezTo>
                  <a:pt x="581778" y="1061622"/>
                  <a:pt x="573766" y="1057841"/>
                  <a:pt x="565265" y="1055716"/>
                </a:cubicBezTo>
                <a:cubicBezTo>
                  <a:pt x="551558" y="1052289"/>
                  <a:pt x="537408" y="1050830"/>
                  <a:pt x="523701" y="1047403"/>
                </a:cubicBezTo>
                <a:cubicBezTo>
                  <a:pt x="502726" y="1042159"/>
                  <a:pt x="487965" y="1032505"/>
                  <a:pt x="465512" y="1030778"/>
                </a:cubicBezTo>
                <a:cubicBezTo>
                  <a:pt x="404669" y="1026098"/>
                  <a:pt x="343592" y="1025236"/>
                  <a:pt x="282632" y="1022465"/>
                </a:cubicBezTo>
                <a:cubicBezTo>
                  <a:pt x="206964" y="997241"/>
                  <a:pt x="326473" y="1035933"/>
                  <a:pt x="216130" y="1005840"/>
                </a:cubicBezTo>
                <a:cubicBezTo>
                  <a:pt x="199223" y="1001229"/>
                  <a:pt x="183779" y="989214"/>
                  <a:pt x="166254" y="989214"/>
                </a:cubicBezTo>
                <a:lnTo>
                  <a:pt x="149629" y="1014152"/>
                </a:ln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7" name="Straight Arrow Connector 16"/>
          <p:cNvCxnSpPr>
            <a:stCxn id="15" idx="36"/>
          </p:cNvCxnSpPr>
          <p:nvPr/>
        </p:nvCxnSpPr>
        <p:spPr>
          <a:xfrm flipV="1">
            <a:off x="8828116" y="5039446"/>
            <a:ext cx="648393" cy="12275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476508" y="4916159"/>
            <a:ext cx="1877292" cy="369332"/>
          </a:xfrm>
          <a:prstGeom prst="rect">
            <a:avLst/>
          </a:prstGeom>
          <a:noFill/>
        </p:spPr>
        <p:txBody>
          <a:bodyPr wrap="square" rtlCol="0">
            <a:spAutoFit/>
          </a:bodyPr>
          <a:lstStyle/>
          <a:p>
            <a:r>
              <a:rPr lang="en-US" dirty="0" smtClean="0"/>
              <a:t> Concrete classes</a:t>
            </a:r>
            <a:endParaRPr lang="nl-BE" dirty="0"/>
          </a:p>
        </p:txBody>
      </p:sp>
    </p:spTree>
    <p:extLst>
      <p:ext uri="{BB962C8B-B14F-4D97-AF65-F5344CB8AC3E}">
        <p14:creationId xmlns:p14="http://schemas.microsoft.com/office/powerpoint/2010/main" val="4002417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template in the upper class follows “The Hollywood principle”</a:t>
            </a:r>
            <a:endParaRPr lang="nl-BE" dirty="0"/>
          </a:p>
        </p:txBody>
      </p:sp>
      <p:sp>
        <p:nvSpPr>
          <p:cNvPr id="5" name="Content Placeholder 4"/>
          <p:cNvSpPr>
            <a:spLocks noGrp="1"/>
          </p:cNvSpPr>
          <p:nvPr>
            <p:ph idx="1"/>
          </p:nvPr>
        </p:nvSpPr>
        <p:spPr/>
        <p:txBody>
          <a:bodyPr/>
          <a:lstStyle/>
          <a:p>
            <a:r>
              <a:rPr lang="en-US" dirty="0" smtClean="0"/>
              <a:t>So the upper class will tell the subclasses what methods they have to implement.</a:t>
            </a:r>
          </a:p>
          <a:p>
            <a:r>
              <a:rPr lang="en-US" dirty="0" smtClean="0"/>
              <a:t>The upper class decides if the subclasses have to override the default behavior. </a:t>
            </a:r>
          </a:p>
          <a:p>
            <a:r>
              <a:rPr lang="en-US" dirty="0"/>
              <a:t>In the template pattern the abstract class is the high-level component and the concrete classes the low-level components.</a:t>
            </a:r>
          </a:p>
          <a:p>
            <a:endParaRPr lang="nl-BE" dirty="0"/>
          </a:p>
        </p:txBody>
      </p:sp>
    </p:spTree>
    <p:extLst>
      <p:ext uri="{BB962C8B-B14F-4D97-AF65-F5344CB8AC3E}">
        <p14:creationId xmlns:p14="http://schemas.microsoft.com/office/powerpoint/2010/main" val="2250475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template in the upper class follows “The Hollywood principle</a:t>
            </a:r>
            <a:endParaRPr lang="nl-BE"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9908" y="1825624"/>
            <a:ext cx="5801784" cy="4525299"/>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057504" y="2704248"/>
            <a:ext cx="4296295" cy="3006596"/>
          </a:xfrm>
        </p:spPr>
      </p:pic>
    </p:spTree>
    <p:extLst>
      <p:ext uri="{BB962C8B-B14F-4D97-AF65-F5344CB8AC3E}">
        <p14:creationId xmlns:p14="http://schemas.microsoft.com/office/powerpoint/2010/main" val="4120768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647</Words>
  <Application>Microsoft Office PowerPoint</Application>
  <PresentationFormat>Widescreen</PresentationFormat>
  <Paragraphs>144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The template Design Pattern</vt:lpstr>
      <vt:lpstr>             The Template Pattern Structure</vt:lpstr>
      <vt:lpstr>PowerPoint Presentation</vt:lpstr>
      <vt:lpstr>The template design pattern as a skeleton of an algorithm in a method. </vt:lpstr>
      <vt:lpstr>When are we using this pattern? </vt:lpstr>
      <vt:lpstr>What are the components of the pattern? </vt:lpstr>
      <vt:lpstr>Examples for abstract class and a concrete class. </vt:lpstr>
      <vt:lpstr>The template in the upper class follows “The Hollywood principle”</vt:lpstr>
      <vt:lpstr>The template in the upper class follows “The Hollywood principle</vt:lpstr>
      <vt:lpstr>The template uses inversion of control</vt:lpstr>
      <vt:lpstr>To keep it easy, what does inversion of control? </vt:lpstr>
      <vt:lpstr>In the template pattern, you’ll find something called as customization hooks. </vt:lpstr>
      <vt:lpstr>Why Hooks?</vt:lpstr>
      <vt:lpstr>Example between hook method and concrete method</vt:lpstr>
      <vt:lpstr>Making a sandwich</vt:lpstr>
      <vt:lpstr>Making a sandwich</vt:lpstr>
      <vt:lpstr>Example</vt:lpstr>
      <vt:lpstr>PowerPoint Presentation</vt:lpstr>
      <vt:lpstr>    Questions?  </vt:lpstr>
    </vt:vector>
  </TitlesOfParts>
  <Company>Cegekanv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template Design Pattern</dc:title>
  <dc:creator>Smet Kevin</dc:creator>
  <cp:lastModifiedBy>Smet Kevin</cp:lastModifiedBy>
  <cp:revision>18</cp:revision>
  <dcterms:created xsi:type="dcterms:W3CDTF">2017-01-31T17:50:37Z</dcterms:created>
  <dcterms:modified xsi:type="dcterms:W3CDTF">2017-02-01T09:40:09Z</dcterms:modified>
</cp:coreProperties>
</file>