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4" r:id="rId4"/>
    <p:sldId id="260" r:id="rId5"/>
    <p:sldId id="258" r:id="rId6"/>
    <p:sldId id="263" r:id="rId7"/>
    <p:sldId id="262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8837" autoAdjust="0"/>
  </p:normalViewPr>
  <p:slideViewPr>
    <p:cSldViewPr snapToGrid="0">
      <p:cViewPr varScale="1">
        <p:scale>
          <a:sx n="91" d="100"/>
          <a:sy n="91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6B3BB-1F84-4CBC-903E-F087CD67A64D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84140-AB04-42D4-B7EC-E0CA6E4190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679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Check -&gt;</a:t>
            </a:r>
            <a:r>
              <a:rPr lang="en-US" baseline="0" dirty="0" smtClean="0"/>
              <a:t> At home, ‘</a:t>
            </a:r>
            <a:r>
              <a:rPr lang="en-US" baseline="0" dirty="0" err="1" smtClean="0"/>
              <a:t>dhcp</a:t>
            </a:r>
            <a:r>
              <a:rPr lang="en-US" baseline="0" dirty="0" smtClean="0"/>
              <a:t>’ is a part of your router? Your router gets 1 fixed IP address from </a:t>
            </a:r>
            <a:r>
              <a:rPr lang="en-US" baseline="0" dirty="0" err="1" smtClean="0"/>
              <a:t>proximus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telenet</a:t>
            </a:r>
            <a:r>
              <a:rPr lang="en-US" baseline="0" dirty="0" smtClean="0"/>
              <a:t>, and has several dynamic IP addresses behind it for your </a:t>
            </a:r>
            <a:r>
              <a:rPr lang="en-US" baseline="0" dirty="0" err="1" smtClean="0"/>
              <a:t>homenetwork</a:t>
            </a:r>
            <a:r>
              <a:rPr lang="en-US" baseline="0" dirty="0" smtClean="0"/>
              <a:t>? Which makes it harder to set up a private server (since servers need fixed IP’s) ? Is this what ‘a switch’ is?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4140-AB04-42D4-B7EC-E0CA6E41902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09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When a device requests a new IP Address during the </a:t>
            </a:r>
            <a:r>
              <a:rPr lang="en-US" baseline="0" dirty="0" err="1" smtClean="0"/>
              <a:t>leasetime</a:t>
            </a:r>
            <a:r>
              <a:rPr lang="en-US" baseline="0" dirty="0" smtClean="0"/>
              <a:t> of its current IP, the server first tries to reassign the current IP Address to the same device again (so usually, you keep using the same IP)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4140-AB04-42D4-B7EC-E0CA6E41902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380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DISCOVERY:</a:t>
            </a:r>
            <a:r>
              <a:rPr lang="en-US" baseline="0" dirty="0" smtClean="0"/>
              <a:t> New device does broadcast -&gt; Received by all devices and servers in the network</a:t>
            </a:r>
          </a:p>
          <a:p>
            <a:r>
              <a:rPr lang="en-US" baseline="0" dirty="0" smtClean="0"/>
              <a:t>OFFER: Only the DHCP server(s) respond to the request -&gt; It/they send(s) a free IP </a:t>
            </a:r>
            <a:r>
              <a:rPr lang="en-US" baseline="0" dirty="0" err="1" smtClean="0"/>
              <a:t>addresss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MAC address of the new device</a:t>
            </a:r>
          </a:p>
          <a:p>
            <a:r>
              <a:rPr lang="en-US" baseline="0" dirty="0" smtClean="0"/>
              <a:t>REQUEST: New device knows which IP Address is/are accessible and requests to use the IP of the server who first responded</a:t>
            </a:r>
          </a:p>
          <a:p>
            <a:r>
              <a:rPr lang="en-US" baseline="0" dirty="0" smtClean="0"/>
              <a:t>ACKNOWLEDGEMENT: Server accepts the request. Device should now double check IP to make sure no other device has this IP </a:t>
            </a:r>
          </a:p>
          <a:p>
            <a:endParaRPr lang="en-US" baseline="0" dirty="0" smtClean="0"/>
          </a:p>
          <a:p>
            <a:r>
              <a:rPr lang="en-US" baseline="0" dirty="0" smtClean="0"/>
              <a:t>! Security issues here: fake DHCP servers can provide invalid info to clients / fake clients can keep on sending dummy requests to servers in order to exhaust them. Validation checks are not always built in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4140-AB04-42D4-B7EC-E0CA6E419024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206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Onder</a:t>
            </a:r>
            <a:r>
              <a:rPr lang="en-US" dirty="0" smtClean="0"/>
              <a:t> </a:t>
            </a:r>
            <a:r>
              <a:rPr lang="en-US" dirty="0" err="1" smtClean="0"/>
              <a:t>voorbehoud</a:t>
            </a:r>
            <a:r>
              <a:rPr lang="en-US" dirty="0" smtClean="0"/>
              <a:t> – </a:t>
            </a:r>
            <a:r>
              <a:rPr lang="en-US" dirty="0" err="1" smtClean="0"/>
              <a:t>Dubbelchecken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Thomas of </a:t>
            </a:r>
            <a:r>
              <a:rPr lang="en-US" baseline="0" dirty="0" err="1" smtClean="0"/>
              <a:t>Seppe</a:t>
            </a:r>
            <a:r>
              <a:rPr lang="en-US" baseline="0" dirty="0" smtClean="0"/>
              <a:t> ;)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4140-AB04-42D4-B7EC-E0CA6E419024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539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CD50-C2C4-40F9-9F51-355CF72B69C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BBEF-559A-479C-BB54-E13A440EBB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88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CD50-C2C4-40F9-9F51-355CF72B69C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BBEF-559A-479C-BB54-E13A440EBB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4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CD50-C2C4-40F9-9F51-355CF72B69C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BBEF-559A-479C-BB54-E13A440EBB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519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CD50-C2C4-40F9-9F51-355CF72B69C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BBEF-559A-479C-BB54-E13A440EBB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09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CD50-C2C4-40F9-9F51-355CF72B69C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BBEF-559A-479C-BB54-E13A440EBB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039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CD50-C2C4-40F9-9F51-355CF72B69C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BBEF-559A-479C-BB54-E13A440EBB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40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CD50-C2C4-40F9-9F51-355CF72B69C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BBEF-559A-479C-BB54-E13A440EBB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3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CD50-C2C4-40F9-9F51-355CF72B69C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BBEF-559A-479C-BB54-E13A440EBB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38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CD50-C2C4-40F9-9F51-355CF72B69C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BBEF-559A-479C-BB54-E13A440EBB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066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CD50-C2C4-40F9-9F51-355CF72B69C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BBEF-559A-479C-BB54-E13A440EBB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073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CD50-C2C4-40F9-9F51-355CF72B69C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BBEF-559A-479C-BB54-E13A440EBB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28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6CD50-C2C4-40F9-9F51-355CF72B69C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BBEF-559A-479C-BB54-E13A440EBB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581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The dynamic host configuration protocol</a:t>
            </a:r>
            <a:endParaRPr lang="nl-BE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716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Dangers of DHCP</a:t>
            </a:r>
            <a:endParaRPr lang="nl-BE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control </a:t>
            </a:r>
            <a:r>
              <a:rPr lang="en-US" dirty="0" smtClean="0">
                <a:sym typeface="Wingdings" panose="05000000000000000000" pitchFamily="2" charset="2"/>
              </a:rPr>
              <a:t> everyone can connect to your network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Unauthorized DHCP server under someone else control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For most home networks, DHCP is fine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Static IP: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More work, but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You control to whom you give an IP address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94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Georgia" panose="02040502050405020303" pitchFamily="18" charset="0"/>
              </a:rPr>
              <a:t>DHCP </a:t>
            </a:r>
            <a:r>
              <a:rPr lang="en-US" dirty="0" smtClean="0">
                <a:latin typeface="Georgia" panose="02040502050405020303" pitchFamily="18" charset="0"/>
              </a:rPr>
              <a:t>VS Static IP</a:t>
            </a:r>
            <a:endParaRPr lang="nl-BE" dirty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57851"/>
              </p:ext>
            </p:extLst>
          </p:nvPr>
        </p:nvGraphicFramePr>
        <p:xfrm>
          <a:off x="935421" y="1864223"/>
          <a:ext cx="10562895" cy="360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957">
                  <a:extLst>
                    <a:ext uri="{9D8B030D-6E8A-4147-A177-3AD203B41FA5}">
                      <a16:colId xmlns:a16="http://schemas.microsoft.com/office/drawing/2014/main" val="1395142040"/>
                    </a:ext>
                  </a:extLst>
                </a:gridCol>
                <a:gridCol w="6539938">
                  <a:extLst>
                    <a:ext uri="{9D8B030D-6E8A-4147-A177-3AD203B41FA5}">
                      <a16:colId xmlns:a16="http://schemas.microsoft.com/office/drawing/2014/main" val="2967081434"/>
                    </a:ext>
                  </a:extLst>
                </a:gridCol>
              </a:tblGrid>
              <a:tr h="48813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DHCP</a:t>
                      </a:r>
                      <a:endParaRPr lang="nl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Static IP</a:t>
                      </a:r>
                      <a:endParaRPr lang="nl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426034"/>
                  </a:ext>
                </a:extLst>
              </a:tr>
              <a:tr h="67836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Request</a:t>
                      </a:r>
                      <a:r>
                        <a:rPr lang="en-US" sz="2000" baseline="0" dirty="0" smtClean="0"/>
                        <a:t> IP</a:t>
                      </a:r>
                      <a:r>
                        <a:rPr lang="en-US" sz="2000" dirty="0" smtClean="0"/>
                        <a:t> automatically</a:t>
                      </a:r>
                      <a:endParaRPr lang="nl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Manual configuration of IP </a:t>
                      </a:r>
                      <a:endParaRPr lang="nl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23998"/>
                  </a:ext>
                </a:extLst>
              </a:tr>
              <a:tr h="60336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Central</a:t>
                      </a:r>
                      <a:r>
                        <a:rPr lang="en-US" sz="2000" baseline="0" dirty="0" smtClean="0"/>
                        <a:t> configuration</a:t>
                      </a:r>
                      <a:endParaRPr lang="nl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Set for each new device</a:t>
                      </a:r>
                      <a:endParaRPr lang="nl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80591"/>
                  </a:ext>
                </a:extLst>
              </a:tr>
              <a:tr h="81857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Device in other subnet?</a:t>
                      </a:r>
                      <a:r>
                        <a:rPr lang="en-US" sz="2000" baseline="0" dirty="0" smtClean="0"/>
                        <a:t> No  manual changes needed</a:t>
                      </a:r>
                      <a:endParaRPr lang="nl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Each change has to be set for each device</a:t>
                      </a:r>
                      <a:endParaRPr lang="nl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55130"/>
                  </a:ext>
                </a:extLst>
              </a:tr>
              <a:tr h="101272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IP</a:t>
                      </a:r>
                      <a:r>
                        <a:rPr lang="en-US" sz="2000" baseline="0" dirty="0" smtClean="0"/>
                        <a:t> can change</a:t>
                      </a:r>
                      <a:endParaRPr lang="nl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device contains a fixed IP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51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49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What is the DHCP?</a:t>
            </a:r>
            <a:endParaRPr lang="nl-BE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0487"/>
            <a:ext cx="10400608" cy="4356476"/>
          </a:xfrm>
        </p:spPr>
        <p:txBody>
          <a:bodyPr/>
          <a:lstStyle/>
          <a:p>
            <a:r>
              <a:rPr lang="en-US" dirty="0" smtClean="0"/>
              <a:t>Organizes dynamic distribution of network configuration parameters</a:t>
            </a:r>
          </a:p>
          <a:p>
            <a:r>
              <a:rPr lang="en-US" dirty="0" smtClean="0"/>
              <a:t>Responsible for a (limited) pool of IP Addresses</a:t>
            </a:r>
            <a:endParaRPr lang="nl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61670"/>
              </p:ext>
            </p:extLst>
          </p:nvPr>
        </p:nvGraphicFramePr>
        <p:xfrm>
          <a:off x="4829694" y="2967644"/>
          <a:ext cx="195349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2380819365"/>
                    </a:ext>
                  </a:extLst>
                </a:gridCol>
              </a:tblGrid>
              <a:tr h="374072">
                <a:tc>
                  <a:txBody>
                    <a:bodyPr/>
                    <a:lstStyle/>
                    <a:p>
                      <a:r>
                        <a:rPr lang="en-US" dirty="0" smtClean="0"/>
                        <a:t>DHCP Server</a:t>
                      </a:r>
                    </a:p>
                    <a:p>
                      <a:r>
                        <a:rPr lang="en-US" dirty="0" smtClean="0"/>
                        <a:t>Fixed IP - 000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61476"/>
                  </a:ext>
                </a:extLst>
              </a:tr>
              <a:tr h="7208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IP1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IP2 - 222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IP3 - 333</a:t>
                      </a:r>
                      <a:endParaRPr lang="nl-B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293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384"/>
              </p:ext>
            </p:extLst>
          </p:nvPr>
        </p:nvGraphicFramePr>
        <p:xfrm>
          <a:off x="1823258" y="5316610"/>
          <a:ext cx="1953491" cy="109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2380819365"/>
                    </a:ext>
                  </a:extLst>
                </a:gridCol>
              </a:tblGrid>
              <a:tr h="374072">
                <a:tc>
                  <a:txBody>
                    <a:bodyPr/>
                    <a:lstStyle/>
                    <a:p>
                      <a:r>
                        <a:rPr lang="en-US" dirty="0" smtClean="0"/>
                        <a:t>Smartphone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61476"/>
                  </a:ext>
                </a:extLst>
              </a:tr>
              <a:tr h="720822">
                <a:tc>
                  <a:txBody>
                    <a:bodyPr/>
                    <a:lstStyle/>
                    <a:p>
                      <a:r>
                        <a:rPr lang="en-US" dirty="0" smtClean="0"/>
                        <a:t>IP 111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293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359880"/>
              </p:ext>
            </p:extLst>
          </p:nvPr>
        </p:nvGraphicFramePr>
        <p:xfrm>
          <a:off x="7846640" y="5295402"/>
          <a:ext cx="1953491" cy="109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2380819365"/>
                    </a:ext>
                  </a:extLst>
                </a:gridCol>
              </a:tblGrid>
              <a:tr h="374072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New</a:t>
                      </a:r>
                      <a:r>
                        <a:rPr lang="en-US" u="sng" baseline="0" dirty="0" smtClean="0"/>
                        <a:t> </a:t>
                      </a:r>
                      <a:r>
                        <a:rPr lang="en-US" u="sng" baseline="0" dirty="0" err="1" smtClean="0"/>
                        <a:t>Tv</a:t>
                      </a:r>
                      <a:endParaRPr lang="nl-BE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2861476"/>
                  </a:ext>
                </a:extLst>
              </a:tr>
              <a:tr h="720822"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r>
                        <a:rPr lang="en-US" baseline="0" dirty="0" smtClean="0"/>
                        <a:t> ?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2293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75707"/>
              </p:ext>
            </p:extLst>
          </p:nvPr>
        </p:nvGraphicFramePr>
        <p:xfrm>
          <a:off x="4829694" y="5327116"/>
          <a:ext cx="1953491" cy="109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2380819365"/>
                    </a:ext>
                  </a:extLst>
                </a:gridCol>
              </a:tblGrid>
              <a:tr h="374072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61476"/>
                  </a:ext>
                </a:extLst>
              </a:tr>
              <a:tr h="720822">
                <a:tc>
                  <a:txBody>
                    <a:bodyPr/>
                    <a:lstStyle/>
                    <a:p>
                      <a:r>
                        <a:rPr lang="en-US" dirty="0" smtClean="0"/>
                        <a:t>IP 333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293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2932386" y="3864136"/>
            <a:ext cx="1897308" cy="143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95318" y="4491288"/>
            <a:ext cx="8696" cy="83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806439" y="4151586"/>
            <a:ext cx="2433672" cy="114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44994" y="4633418"/>
            <a:ext cx="271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Request (UDP Based)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88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Allocation of IP Addresses</a:t>
            </a:r>
            <a:endParaRPr lang="nl-BE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</a:p>
          <a:p>
            <a:pPr lvl="1"/>
            <a:r>
              <a:rPr lang="en-US" dirty="0" smtClean="0"/>
              <a:t>Lease with controllable time</a:t>
            </a:r>
          </a:p>
          <a:p>
            <a:r>
              <a:rPr lang="en-US" dirty="0" smtClean="0"/>
              <a:t>Automatic Allocation</a:t>
            </a:r>
          </a:p>
          <a:p>
            <a:pPr lvl="1"/>
            <a:r>
              <a:rPr lang="en-US" dirty="0" smtClean="0"/>
              <a:t>Keep track of previous IP addresses and try to reassign the same address</a:t>
            </a:r>
            <a:endParaRPr lang="en-US" dirty="0"/>
          </a:p>
          <a:p>
            <a:r>
              <a:rPr lang="en-US" dirty="0" smtClean="0"/>
              <a:t>Manual Allocation</a:t>
            </a:r>
          </a:p>
          <a:p>
            <a:pPr lvl="1"/>
            <a:r>
              <a:rPr lang="en-US" dirty="0" smtClean="0"/>
              <a:t>MAC binding of IP </a:t>
            </a:r>
          </a:p>
          <a:p>
            <a:pPr lvl="1"/>
            <a:r>
              <a:rPr lang="en-US" dirty="0" smtClean="0"/>
              <a:t>If not possible: Server may fall back on dynamic/automatic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Characteristics</a:t>
            </a:r>
            <a:endParaRPr lang="nl-BE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Policies </a:t>
            </a:r>
            <a:r>
              <a:rPr lang="en-US" dirty="0"/>
              <a:t>can be fixed</a:t>
            </a:r>
          </a:p>
          <a:p>
            <a:pPr lvl="1"/>
            <a:r>
              <a:rPr lang="en-US" dirty="0"/>
              <a:t>Fixed leasing time </a:t>
            </a:r>
          </a:p>
          <a:p>
            <a:pPr lvl="1"/>
            <a:r>
              <a:rPr lang="en-US" dirty="0"/>
              <a:t>Change IP after fixed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Reserve some IP’s for specific users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Efficient: IP reusable when device </a:t>
            </a:r>
            <a:r>
              <a:rPr lang="en-US" dirty="0"/>
              <a:t>leaves </a:t>
            </a:r>
            <a:r>
              <a:rPr lang="en-US" dirty="0" smtClean="0"/>
              <a:t>network</a:t>
            </a:r>
            <a:endParaRPr lang="en-US" dirty="0"/>
          </a:p>
          <a:p>
            <a:pPr lvl="1"/>
            <a:r>
              <a:rPr lang="en-US" dirty="0" smtClean="0"/>
              <a:t>1000 </a:t>
            </a:r>
            <a:r>
              <a:rPr lang="en-US" dirty="0"/>
              <a:t>users, maximum 200 at same </a:t>
            </a:r>
            <a:r>
              <a:rPr lang="en-US" dirty="0" smtClean="0"/>
              <a:t>time? Only 200 IP’s needed.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70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How it works: The DORA Process</a:t>
            </a:r>
            <a:endParaRPr lang="nl-BE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DHCP Discovery</a:t>
            </a:r>
          </a:p>
          <a:p>
            <a:r>
              <a:rPr lang="en-US" dirty="0" smtClean="0"/>
              <a:t>DHCP Offer</a:t>
            </a:r>
          </a:p>
          <a:p>
            <a:r>
              <a:rPr lang="en-US" dirty="0" smtClean="0"/>
              <a:t>DHCP Request</a:t>
            </a:r>
          </a:p>
          <a:p>
            <a:r>
              <a:rPr lang="en-US" dirty="0" smtClean="0"/>
              <a:t>DHCP Acknowledgement</a:t>
            </a:r>
          </a:p>
          <a:p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040" y="2112579"/>
            <a:ext cx="3229852" cy="47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DORA the explorer</a:t>
            </a:r>
            <a:endParaRPr lang="nl-BE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13" y="1825625"/>
            <a:ext cx="3263492" cy="4355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91" y="1758156"/>
            <a:ext cx="7997817" cy="4486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06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903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Upscaling: The DHCP Relay Agent</a:t>
            </a:r>
            <a:endParaRPr lang="nl-BE" dirty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6706"/>
              </p:ext>
            </p:extLst>
          </p:nvPr>
        </p:nvGraphicFramePr>
        <p:xfrm>
          <a:off x="2032000" y="1655086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048">
                  <a:extLst>
                    <a:ext uri="{9D8B030D-6E8A-4147-A177-3AD203B41FA5}">
                      <a16:colId xmlns:a16="http://schemas.microsoft.com/office/drawing/2014/main" val="3773686291"/>
                    </a:ext>
                  </a:extLst>
                </a:gridCol>
                <a:gridCol w="3506952">
                  <a:extLst>
                    <a:ext uri="{9D8B030D-6E8A-4147-A177-3AD203B41FA5}">
                      <a16:colId xmlns:a16="http://schemas.microsoft.com/office/drawing/2014/main" val="411635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DHCP Server</a:t>
                      </a:r>
                      <a:endParaRPr lang="nl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72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subnet of computers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 – 123</a:t>
                      </a:r>
                    </a:p>
                    <a:p>
                      <a:r>
                        <a:rPr lang="en-US" dirty="0" smtClean="0"/>
                        <a:t>111 – 456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524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 subnet of computers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 – 123</a:t>
                      </a:r>
                    </a:p>
                    <a:p>
                      <a:r>
                        <a:rPr lang="en-US" dirty="0" smtClean="0"/>
                        <a:t>222 – 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23287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01352"/>
              </p:ext>
            </p:extLst>
          </p:nvPr>
        </p:nvGraphicFramePr>
        <p:xfrm>
          <a:off x="2031999" y="3898397"/>
          <a:ext cx="3506952" cy="79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952">
                  <a:extLst>
                    <a:ext uri="{9D8B030D-6E8A-4147-A177-3AD203B41FA5}">
                      <a16:colId xmlns:a16="http://schemas.microsoft.com/office/drawing/2014/main" val="1086740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Relay Agent First subnet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62530"/>
                  </a:ext>
                </a:extLst>
              </a:tr>
              <a:tr h="433490">
                <a:tc>
                  <a:txBody>
                    <a:bodyPr/>
                    <a:lstStyle/>
                    <a:p>
                      <a:r>
                        <a:rPr lang="en-US" dirty="0" smtClean="0"/>
                        <a:t>IP 111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87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104863"/>
              </p:ext>
            </p:extLst>
          </p:nvPr>
        </p:nvGraphicFramePr>
        <p:xfrm>
          <a:off x="6653048" y="3898397"/>
          <a:ext cx="3506952" cy="79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952">
                  <a:extLst>
                    <a:ext uri="{9D8B030D-6E8A-4147-A177-3AD203B41FA5}">
                      <a16:colId xmlns:a16="http://schemas.microsoft.com/office/drawing/2014/main" val="1086740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Relay Agent Second subnet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62530"/>
                  </a:ext>
                </a:extLst>
              </a:tr>
              <a:tr h="433490">
                <a:tc>
                  <a:txBody>
                    <a:bodyPr/>
                    <a:lstStyle/>
                    <a:p>
                      <a:r>
                        <a:rPr lang="en-US" dirty="0" smtClean="0"/>
                        <a:t>IP 222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87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73191"/>
              </p:ext>
            </p:extLst>
          </p:nvPr>
        </p:nvGraphicFramePr>
        <p:xfrm>
          <a:off x="2031999" y="5319693"/>
          <a:ext cx="1650123" cy="96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23">
                  <a:extLst>
                    <a:ext uri="{9D8B030D-6E8A-4147-A177-3AD203B41FA5}">
                      <a16:colId xmlns:a16="http://schemas.microsoft.com/office/drawing/2014/main" val="3829668587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r>
                        <a:rPr lang="en-US" dirty="0" smtClean="0"/>
                        <a:t>Device1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46123"/>
                  </a:ext>
                </a:extLst>
              </a:tr>
              <a:tr h="597077">
                <a:tc>
                  <a:txBody>
                    <a:bodyPr/>
                    <a:lstStyle/>
                    <a:p>
                      <a:r>
                        <a:rPr lang="en-US" dirty="0" smtClean="0"/>
                        <a:t>111 - 123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6008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66140"/>
              </p:ext>
            </p:extLst>
          </p:nvPr>
        </p:nvGraphicFramePr>
        <p:xfrm>
          <a:off x="6653048" y="5338348"/>
          <a:ext cx="1467944" cy="97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4">
                  <a:extLst>
                    <a:ext uri="{9D8B030D-6E8A-4147-A177-3AD203B41FA5}">
                      <a16:colId xmlns:a16="http://schemas.microsoft.com/office/drawing/2014/main" val="3829668587"/>
                    </a:ext>
                  </a:extLst>
                </a:gridCol>
              </a:tblGrid>
              <a:tr h="181375">
                <a:tc>
                  <a:txBody>
                    <a:bodyPr/>
                    <a:lstStyle/>
                    <a:p>
                      <a:r>
                        <a:rPr lang="en-US" dirty="0" smtClean="0"/>
                        <a:t>Device1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46123"/>
                  </a:ext>
                </a:extLst>
              </a:tr>
              <a:tr h="607199">
                <a:tc>
                  <a:txBody>
                    <a:bodyPr/>
                    <a:lstStyle/>
                    <a:p>
                      <a:r>
                        <a:rPr lang="en-US" dirty="0" smtClean="0"/>
                        <a:t>222 -123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6008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96600"/>
              </p:ext>
            </p:extLst>
          </p:nvPr>
        </p:nvGraphicFramePr>
        <p:xfrm>
          <a:off x="3857294" y="5290917"/>
          <a:ext cx="1681657" cy="102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57">
                  <a:extLst>
                    <a:ext uri="{9D8B030D-6E8A-4147-A177-3AD203B41FA5}">
                      <a16:colId xmlns:a16="http://schemas.microsoft.com/office/drawing/2014/main" val="3829668587"/>
                    </a:ext>
                  </a:extLst>
                </a:gridCol>
              </a:tblGrid>
              <a:tr h="383591">
                <a:tc>
                  <a:txBody>
                    <a:bodyPr/>
                    <a:lstStyle/>
                    <a:p>
                      <a:r>
                        <a:rPr lang="en-US" dirty="0" smtClean="0"/>
                        <a:t>Device2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46123"/>
                  </a:ext>
                </a:extLst>
              </a:tr>
              <a:tr h="636799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r>
                        <a:rPr lang="en-US" baseline="0" dirty="0" smtClean="0"/>
                        <a:t> - 456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6008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48884"/>
              </p:ext>
            </p:extLst>
          </p:nvPr>
        </p:nvGraphicFramePr>
        <p:xfrm>
          <a:off x="8311930" y="5354138"/>
          <a:ext cx="1848070" cy="957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070">
                  <a:extLst>
                    <a:ext uri="{9D8B030D-6E8A-4147-A177-3AD203B41FA5}">
                      <a16:colId xmlns:a16="http://schemas.microsoft.com/office/drawing/2014/main" val="3829668587"/>
                    </a:ext>
                  </a:extLst>
                </a:gridCol>
              </a:tblGrid>
              <a:tr h="376863">
                <a:tc>
                  <a:txBody>
                    <a:bodyPr/>
                    <a:lstStyle/>
                    <a:p>
                      <a:r>
                        <a:rPr lang="en-US" dirty="0" smtClean="0"/>
                        <a:t>New Device2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46123"/>
                  </a:ext>
                </a:extLst>
              </a:tr>
              <a:tr h="58030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6008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8695686" y="4682373"/>
            <a:ext cx="1" cy="65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618483" y="3423476"/>
            <a:ext cx="35227" cy="46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25162" y="4883997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Request</a:t>
            </a:r>
            <a:endParaRPr lang="nl-BE" dirty="0"/>
          </a:p>
        </p:txBody>
      </p:sp>
      <p:sp>
        <p:nvSpPr>
          <p:cNvPr id="17" name="TextBox 16"/>
          <p:cNvSpPr txBox="1"/>
          <p:nvPr/>
        </p:nvSpPr>
        <p:spPr>
          <a:xfrm>
            <a:off x="8695686" y="3536331"/>
            <a:ext cx="224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222 request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84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Georgia" panose="02040502050405020303" pitchFamily="18" charset="0"/>
              </a:rPr>
              <a:t>DHCP</a:t>
            </a:r>
            <a:r>
              <a:rPr lang="en-US" dirty="0" smtClean="0">
                <a:latin typeface="Georgia" panose="02040502050405020303" pitchFamily="18" charset="0"/>
              </a:rPr>
              <a:t> VS static IP</a:t>
            </a:r>
            <a:endParaRPr lang="nl-BE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“Plug and play”</a:t>
            </a:r>
          </a:p>
          <a:p>
            <a:r>
              <a:rPr lang="en-US" dirty="0" smtClean="0"/>
              <a:t>No manual configuration</a:t>
            </a:r>
          </a:p>
          <a:p>
            <a:r>
              <a:rPr lang="en-US" dirty="0" smtClean="0"/>
              <a:t># IP addresses = size of pool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250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DHCP VS </a:t>
            </a:r>
            <a:r>
              <a:rPr lang="en-US" u="sng" dirty="0">
                <a:latin typeface="Georgia" panose="02040502050405020303" pitchFamily="18" charset="0"/>
              </a:rPr>
              <a:t>static IP</a:t>
            </a:r>
            <a:endParaRPr lang="nl-BE" u="sng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assign IP address</a:t>
            </a:r>
          </a:p>
          <a:p>
            <a:r>
              <a:rPr lang="en-US" dirty="0" smtClean="0"/>
              <a:t>You need to:</a:t>
            </a:r>
          </a:p>
          <a:p>
            <a:pPr lvl="1"/>
            <a:r>
              <a:rPr lang="en-US" dirty="0" smtClean="0"/>
              <a:t>enter the </a:t>
            </a:r>
            <a:r>
              <a:rPr lang="en-US" dirty="0"/>
              <a:t>IP </a:t>
            </a:r>
            <a:r>
              <a:rPr lang="en-US" dirty="0" smtClean="0"/>
              <a:t>address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subnet </a:t>
            </a:r>
            <a:r>
              <a:rPr lang="en-US" dirty="0" smtClean="0"/>
              <a:t>mask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gateway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DNS server(s</a:t>
            </a:r>
            <a:r>
              <a:rPr lang="en-US" dirty="0" smtClean="0"/>
              <a:t>).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22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602</Words>
  <Application>Microsoft Office PowerPoint</Application>
  <PresentationFormat>Widescreen</PresentationFormat>
  <Paragraphs>103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Wingdings</vt:lpstr>
      <vt:lpstr>Office Theme</vt:lpstr>
      <vt:lpstr>The dynamic host configuration protocol</vt:lpstr>
      <vt:lpstr>What is the DHCP?</vt:lpstr>
      <vt:lpstr>Allocation of IP Addresses</vt:lpstr>
      <vt:lpstr>Characteristics</vt:lpstr>
      <vt:lpstr>How it works: The DORA Process</vt:lpstr>
      <vt:lpstr>DORA the explorer</vt:lpstr>
      <vt:lpstr>Upscaling: The DHCP Relay Agent</vt:lpstr>
      <vt:lpstr>DHCP VS static IP</vt:lpstr>
      <vt:lpstr>DHCP VS static IP</vt:lpstr>
      <vt:lpstr>Dangers of DHCP</vt:lpstr>
      <vt:lpstr>DHCP VS Static IP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Lemay Paulien</dc:creator>
  <cp:lastModifiedBy>Lemay Paulien</cp:lastModifiedBy>
  <cp:revision>25</cp:revision>
  <dcterms:created xsi:type="dcterms:W3CDTF">2017-02-13T07:49:30Z</dcterms:created>
  <dcterms:modified xsi:type="dcterms:W3CDTF">2017-02-15T18:16:12Z</dcterms:modified>
</cp:coreProperties>
</file>