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Lora"/>
      <p:regular r:id="rId24"/>
      <p:bold r:id="rId25"/>
      <p:italic r:id="rId26"/>
      <p:boldItalic r:id="rId27"/>
    </p:embeddedFont>
    <p:embeddedFont>
      <p:font typeface="Quattrocento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or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Lora-italic.fntdata"/><Relationship Id="rId25" Type="http://schemas.openxmlformats.org/officeDocument/2006/relationships/font" Target="fonts/Lora-bold.fntdata"/><Relationship Id="rId28" Type="http://schemas.openxmlformats.org/officeDocument/2006/relationships/font" Target="fonts/QuattrocentoSans-regular.fntdata"/><Relationship Id="rId27"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Italic.fntdata"/><Relationship Id="rId30" Type="http://schemas.openxmlformats.org/officeDocument/2006/relationships/font" Target="fonts/Quattrocento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53" name="Shape 53"/>
        <p:cNvGrpSpPr/>
        <p:nvPr/>
      </p:nvGrpSpPr>
      <p:grpSpPr>
        <a:xfrm>
          <a:off x="0" y="0"/>
          <a:ext cx="0" cy="0"/>
          <a:chOff x="0" y="0"/>
          <a:chExt cx="0" cy="0"/>
        </a:xfrm>
      </p:grpSpPr>
      <p:sp>
        <p:nvSpPr>
          <p:cNvPr id="54" name="Shape 54"/>
          <p:cNvSpPr txBox="1"/>
          <p:nvPr>
            <p:ph type="ctrTitle"/>
          </p:nvPr>
        </p:nvSpPr>
        <p:spPr>
          <a:xfrm>
            <a:off x="996630" y="2003888"/>
            <a:ext cx="4523700" cy="1159800"/>
          </a:xfrm>
          <a:prstGeom prst="rect">
            <a:avLst/>
          </a:prstGeom>
        </p:spPr>
        <p:txBody>
          <a:bodyPr anchorCtr="0" anchor="b" bIns="91425" lIns="91425" rIns="91425" tIns="91425"/>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cxnSp>
        <p:nvCxnSpPr>
          <p:cNvPr id="55" name="Shape 55"/>
          <p:cNvCxnSpPr/>
          <p:nvPr/>
        </p:nvCxnSpPr>
        <p:spPr>
          <a:xfrm>
            <a:off x="-6025" y="3676511"/>
            <a:ext cx="9162000" cy="0"/>
          </a:xfrm>
          <a:prstGeom prst="straightConnector1">
            <a:avLst/>
          </a:prstGeom>
          <a:noFill/>
          <a:ln cap="flat" cmpd="sng" w="9525">
            <a:solidFill>
              <a:srgbClr val="000000"/>
            </a:solidFill>
            <a:prstDash val="solid"/>
            <a:round/>
            <a:headEnd len="lg" w="lg" type="none"/>
            <a:tailEnd len="lg" w="lg" type="none"/>
          </a:ln>
        </p:spPr>
      </p:cxnSp>
      <p:sp>
        <p:nvSpPr>
          <p:cNvPr id="56" name="Shape 56"/>
          <p:cNvSpPr/>
          <p:nvPr/>
        </p:nvSpPr>
        <p:spPr>
          <a:xfrm>
            <a:off x="1117950" y="3393000"/>
            <a:ext cx="567000" cy="567000"/>
          </a:xfrm>
          <a:prstGeom prst="ellipse">
            <a:avLst/>
          </a:prstGeom>
          <a:solidFill>
            <a:srgbClr val="FFCD00"/>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57" name="Shape 57"/>
        <p:cNvGrpSpPr/>
        <p:nvPr/>
      </p:nvGrpSpPr>
      <p:grpSpPr>
        <a:xfrm>
          <a:off x="0" y="0"/>
          <a:ext cx="0" cy="0"/>
          <a:chOff x="0" y="0"/>
          <a:chExt cx="0" cy="0"/>
        </a:xfrm>
      </p:grpSpPr>
      <p:sp>
        <p:nvSpPr>
          <p:cNvPr id="58" name="Shape 58"/>
          <p:cNvSpPr txBox="1"/>
          <p:nvPr>
            <p:ph idx="1" type="subTitle"/>
          </p:nvPr>
        </p:nvSpPr>
        <p:spPr>
          <a:xfrm>
            <a:off x="2022300" y="2815923"/>
            <a:ext cx="5591400" cy="784800"/>
          </a:xfrm>
          <a:prstGeom prst="rect">
            <a:avLst/>
          </a:prstGeom>
        </p:spPr>
        <p:txBody>
          <a:bodyPr anchorCtr="0" anchor="t" bIns="91425" lIns="91425" rIns="91425" tIns="91425"/>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p:txBody>
      </p:sp>
      <p:cxnSp>
        <p:nvCxnSpPr>
          <p:cNvPr id="59" name="Shape 59"/>
          <p:cNvCxnSpPr/>
          <p:nvPr/>
        </p:nvCxnSpPr>
        <p:spPr>
          <a:xfrm>
            <a:off x="-6025" y="2571761"/>
            <a:ext cx="1984500" cy="0"/>
          </a:xfrm>
          <a:prstGeom prst="straightConnector1">
            <a:avLst/>
          </a:prstGeom>
          <a:noFill/>
          <a:ln cap="flat" cmpd="sng" w="9525">
            <a:solidFill>
              <a:srgbClr val="CCCCCC"/>
            </a:solidFill>
            <a:prstDash val="solid"/>
            <a:round/>
            <a:headEnd len="lg" w="lg" type="none"/>
            <a:tailEnd len="lg" w="lg" type="none"/>
          </a:ln>
        </p:spPr>
      </p:cxnSp>
      <p:sp>
        <p:nvSpPr>
          <p:cNvPr id="60" name="Shape 60"/>
          <p:cNvSpPr/>
          <p:nvPr/>
        </p:nvSpPr>
        <p:spPr>
          <a:xfrm>
            <a:off x="1117950" y="2288250"/>
            <a:ext cx="567000" cy="567000"/>
          </a:xfrm>
          <a:prstGeom prst="ellipse">
            <a:avLst/>
          </a:prstGeom>
          <a:solidFill>
            <a:srgbClr val="FFCD00"/>
          </a:solidFill>
          <a:ln>
            <a:noFill/>
          </a:ln>
        </p:spPr>
        <p:txBody>
          <a:bodyPr anchorCtr="0" anchor="ctr" bIns="91425" lIns="91425" rIns="91425" tIns="91425">
            <a:noAutofit/>
          </a:bodyPr>
          <a:lstStyle/>
          <a:p>
            <a:pPr lvl="0" rtl="0">
              <a:spcBef>
                <a:spcPts val="0"/>
              </a:spcBef>
              <a:buNone/>
            </a:pPr>
            <a:r>
              <a:t/>
            </a:r>
            <a:endParaRPr/>
          </a:p>
        </p:txBody>
      </p:sp>
      <p:sp>
        <p:nvSpPr>
          <p:cNvPr id="61" name="Shape 61"/>
          <p:cNvSpPr txBox="1"/>
          <p:nvPr>
            <p:ph type="ctrTitle"/>
          </p:nvPr>
        </p:nvSpPr>
        <p:spPr>
          <a:xfrm>
            <a:off x="2022225" y="1693523"/>
            <a:ext cx="3787800" cy="1159800"/>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cxnSp>
        <p:nvCxnSpPr>
          <p:cNvPr id="62" name="Shape 62"/>
          <p:cNvCxnSpPr/>
          <p:nvPr/>
        </p:nvCxnSpPr>
        <p:spPr>
          <a:xfrm>
            <a:off x="5898975" y="2571750"/>
            <a:ext cx="32511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63" name="Shape 63"/>
        <p:cNvGrpSpPr/>
        <p:nvPr/>
      </p:nvGrpSpPr>
      <p:grpSpPr>
        <a:xfrm>
          <a:off x="0" y="0"/>
          <a:ext cx="0" cy="0"/>
          <a:chOff x="0" y="0"/>
          <a:chExt cx="0" cy="0"/>
        </a:xfrm>
      </p:grpSpPr>
      <p:sp>
        <p:nvSpPr>
          <p:cNvPr id="64" name="Shape 64"/>
          <p:cNvSpPr txBox="1"/>
          <p:nvPr>
            <p:ph idx="1" type="body"/>
          </p:nvPr>
        </p:nvSpPr>
        <p:spPr>
          <a:xfrm>
            <a:off x="2105050" y="2238000"/>
            <a:ext cx="4933800" cy="819900"/>
          </a:xfrm>
          <a:prstGeom prst="rect">
            <a:avLst/>
          </a:prstGeom>
        </p:spPr>
        <p:txBody>
          <a:bodyPr anchorCtr="0" anchor="b" bIns="91425" lIns="91425" rIns="91425" tIns="91425"/>
          <a:lstStyle>
            <a:lvl1pPr lvl="0" rtl="0" algn="ctr">
              <a:spcBef>
                <a:spcPts val="0"/>
              </a:spcBef>
              <a:buSzPct val="100000"/>
              <a:buFont typeface="Lora"/>
              <a:defRPr i="1" sz="2400">
                <a:latin typeface="Lora"/>
                <a:ea typeface="Lora"/>
                <a:cs typeface="Lora"/>
                <a:sym typeface="Lora"/>
              </a:defRPr>
            </a:lvl1pPr>
            <a:lvl2pPr lvl="1" rtl="0" algn="ctr">
              <a:spcBef>
                <a:spcPts val="0"/>
              </a:spcBef>
              <a:buFont typeface="Lora"/>
              <a:defRPr i="1">
                <a:latin typeface="Lora"/>
                <a:ea typeface="Lora"/>
                <a:cs typeface="Lora"/>
                <a:sym typeface="Lora"/>
              </a:defRPr>
            </a:lvl2pPr>
            <a:lvl3pPr lvl="2" rtl="0" algn="ctr">
              <a:spcBef>
                <a:spcPts val="0"/>
              </a:spcBef>
              <a:buFont typeface="Lora"/>
              <a:defRPr i="1">
                <a:latin typeface="Lora"/>
                <a:ea typeface="Lora"/>
                <a:cs typeface="Lora"/>
                <a:sym typeface="Lora"/>
              </a:defRPr>
            </a:lvl3pPr>
            <a:lvl4pPr lvl="3" rtl="0" algn="ctr">
              <a:spcBef>
                <a:spcPts val="0"/>
              </a:spcBef>
              <a:buSzPct val="100000"/>
              <a:buFont typeface="Lora"/>
              <a:defRPr i="1" sz="2400">
                <a:latin typeface="Lora"/>
                <a:ea typeface="Lora"/>
                <a:cs typeface="Lora"/>
                <a:sym typeface="Lora"/>
              </a:defRPr>
            </a:lvl4pPr>
            <a:lvl5pPr lvl="4" rtl="0" algn="ctr">
              <a:spcBef>
                <a:spcPts val="0"/>
              </a:spcBef>
              <a:buSzPct val="100000"/>
              <a:buFont typeface="Lora"/>
              <a:defRPr i="1" sz="2400">
                <a:latin typeface="Lora"/>
                <a:ea typeface="Lora"/>
                <a:cs typeface="Lora"/>
                <a:sym typeface="Lora"/>
              </a:defRPr>
            </a:lvl5pPr>
            <a:lvl6pPr lvl="5" rtl="0" algn="ctr">
              <a:spcBef>
                <a:spcPts val="0"/>
              </a:spcBef>
              <a:buSzPct val="100000"/>
              <a:buFont typeface="Lora"/>
              <a:defRPr i="1" sz="2400">
                <a:latin typeface="Lora"/>
                <a:ea typeface="Lora"/>
                <a:cs typeface="Lora"/>
                <a:sym typeface="Lora"/>
              </a:defRPr>
            </a:lvl6pPr>
            <a:lvl7pPr lvl="6" rtl="0" algn="ctr">
              <a:spcBef>
                <a:spcPts val="0"/>
              </a:spcBef>
              <a:buSzPct val="100000"/>
              <a:buFont typeface="Lora"/>
              <a:defRPr i="1" sz="2400">
                <a:latin typeface="Lora"/>
                <a:ea typeface="Lora"/>
                <a:cs typeface="Lora"/>
                <a:sym typeface="Lora"/>
              </a:defRPr>
            </a:lvl7pPr>
            <a:lvl8pPr lvl="7" rtl="0" algn="ctr">
              <a:spcBef>
                <a:spcPts val="0"/>
              </a:spcBef>
              <a:buSzPct val="100000"/>
              <a:buFont typeface="Lora"/>
              <a:defRPr i="1" sz="2400">
                <a:latin typeface="Lora"/>
                <a:ea typeface="Lora"/>
                <a:cs typeface="Lora"/>
                <a:sym typeface="Lora"/>
              </a:defRPr>
            </a:lvl8pPr>
            <a:lvl9pPr lvl="8" rtl="0" algn="ctr">
              <a:spcBef>
                <a:spcPts val="0"/>
              </a:spcBef>
              <a:buSzPct val="100000"/>
              <a:buFont typeface="Lora"/>
              <a:defRPr i="1" sz="2400">
                <a:latin typeface="Lora"/>
                <a:ea typeface="Lora"/>
                <a:cs typeface="Lora"/>
                <a:sym typeface="Lora"/>
              </a:defRPr>
            </a:lvl9pPr>
          </a:lstStyle>
          <a:p/>
        </p:txBody>
      </p:sp>
      <p:cxnSp>
        <p:nvCxnSpPr>
          <p:cNvPr id="65" name="Shape 65"/>
          <p:cNvCxnSpPr/>
          <p:nvPr/>
        </p:nvCxnSpPr>
        <p:spPr>
          <a:xfrm>
            <a:off x="4584075" y="3676500"/>
            <a:ext cx="0" cy="1480500"/>
          </a:xfrm>
          <a:prstGeom prst="straightConnector1">
            <a:avLst/>
          </a:prstGeom>
          <a:noFill/>
          <a:ln cap="flat" cmpd="sng" w="9525">
            <a:solidFill>
              <a:srgbClr val="CCCCCC"/>
            </a:solidFill>
            <a:prstDash val="solid"/>
            <a:round/>
            <a:headEnd len="lg" w="lg" type="none"/>
            <a:tailEnd len="lg" w="lg" type="none"/>
          </a:ln>
        </p:spPr>
      </p:cxnSp>
      <p:sp>
        <p:nvSpPr>
          <p:cNvPr id="66" name="Shape 66"/>
          <p:cNvSpPr/>
          <p:nvPr/>
        </p:nvSpPr>
        <p:spPr>
          <a:xfrm>
            <a:off x="4288500" y="3393000"/>
            <a:ext cx="567000" cy="567000"/>
          </a:xfrm>
          <a:prstGeom prst="ellipse">
            <a:avLst/>
          </a:prstGeom>
          <a:solidFill>
            <a:srgbClr val="FFCD00"/>
          </a:solidFill>
          <a:ln>
            <a:noFill/>
          </a:ln>
        </p:spPr>
        <p:txBody>
          <a:bodyPr anchorCtr="0" anchor="ctr" bIns="91425" lIns="91425" rIns="91425" tIns="91425">
            <a:noAutofit/>
          </a:bodyPr>
          <a:lstStyle/>
          <a:p>
            <a:pPr lvl="0" rtl="0">
              <a:spcBef>
                <a:spcPts val="0"/>
              </a:spcBef>
              <a:buNone/>
            </a:pPr>
            <a:r>
              <a:t/>
            </a:r>
            <a:endParaRPr/>
          </a:p>
        </p:txBody>
      </p:sp>
      <p:sp>
        <p:nvSpPr>
          <p:cNvPr id="67" name="Shape 67"/>
          <p:cNvSpPr txBox="1"/>
          <p:nvPr/>
        </p:nvSpPr>
        <p:spPr>
          <a:xfrm>
            <a:off x="3593400" y="3412651"/>
            <a:ext cx="1957200" cy="653700"/>
          </a:xfrm>
          <a:prstGeom prst="rect">
            <a:avLst/>
          </a:prstGeom>
          <a:noFill/>
          <a:ln>
            <a:noFill/>
          </a:ln>
        </p:spPr>
        <p:txBody>
          <a:bodyPr anchorCtr="0" anchor="t" bIns="91425" lIns="91425" rIns="91425" tIns="91425">
            <a:noAutofit/>
          </a:bodyPr>
          <a:lstStyle/>
          <a:p>
            <a:pPr lvl="0" rtl="0" algn="ctr">
              <a:spcBef>
                <a:spcPts val="0"/>
              </a:spcBef>
              <a:buNone/>
            </a:pPr>
            <a:r>
              <a:rPr b="1" lang="en-GB" sz="3600">
                <a:latin typeface="Lora"/>
                <a:ea typeface="Lora"/>
                <a:cs typeface="Lora"/>
                <a:sym typeface="Lora"/>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68" name="Shape 68"/>
        <p:cNvGrpSpPr/>
        <p:nvPr/>
      </p:nvGrpSpPr>
      <p:grpSpPr>
        <a:xfrm>
          <a:off x="0" y="0"/>
          <a:ext cx="0" cy="0"/>
          <a:chOff x="0" y="0"/>
          <a:chExt cx="0" cy="0"/>
        </a:xfrm>
      </p:grpSpPr>
      <p:cxnSp>
        <p:nvCxnSpPr>
          <p:cNvPr id="69" name="Shape 69"/>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70" name="Shape 70"/>
          <p:cNvSpPr/>
          <p:nvPr/>
        </p:nvSpPr>
        <p:spPr>
          <a:xfrm>
            <a:off x="817475" y="928766"/>
            <a:ext cx="405900" cy="405900"/>
          </a:xfrm>
          <a:prstGeom prst="ellipse">
            <a:avLst/>
          </a:prstGeom>
          <a:solidFill>
            <a:srgbClr val="FFCD00"/>
          </a:solidFill>
          <a:ln>
            <a:noFill/>
          </a:ln>
        </p:spPr>
        <p:txBody>
          <a:bodyPr anchorCtr="0" anchor="ctr" bIns="91425" lIns="91425" rIns="91425" tIns="91425">
            <a:noAutofit/>
          </a:bodyPr>
          <a:lstStyle/>
          <a:p>
            <a:pPr lvl="0" rtl="0">
              <a:spcBef>
                <a:spcPts val="0"/>
              </a:spcBef>
              <a:buNone/>
            </a:pPr>
            <a:r>
              <a:t/>
            </a:r>
            <a:endParaRPr/>
          </a:p>
        </p:txBody>
      </p:sp>
      <p:sp>
        <p:nvSpPr>
          <p:cNvPr id="71" name="Shape 71"/>
          <p:cNvSpPr txBox="1"/>
          <p:nvPr>
            <p:ph type="title"/>
          </p:nvPr>
        </p:nvSpPr>
        <p:spPr>
          <a:xfrm>
            <a:off x="1381250" y="922668"/>
            <a:ext cx="3878400" cy="435600"/>
          </a:xfrm>
          <a:prstGeom prst="rect">
            <a:avLst/>
          </a:prstGeom>
        </p:spPr>
        <p:txBody>
          <a:bodyPr anchorCtr="0" anchor="ctr" bIns="91425" lIns="91425" rIns="91425" tIns="91425"/>
          <a:lstStyle>
            <a:lvl1pPr lvl="0" rtl="0">
              <a:spcBef>
                <a:spcPts val="0"/>
              </a:spcBef>
              <a:buSzPct val="100000"/>
              <a:buFont typeface="Lora"/>
              <a:buNone/>
              <a:defRPr b="1" sz="2000">
                <a:latin typeface="Lora"/>
                <a:ea typeface="Lora"/>
                <a:cs typeface="Lora"/>
                <a:sym typeface="Lora"/>
              </a:defRPr>
            </a:lvl1pPr>
            <a:lvl2pPr lvl="1" rtl="0">
              <a:spcBef>
                <a:spcPts val="0"/>
              </a:spcBef>
              <a:buSzPct val="100000"/>
              <a:buFont typeface="Lora"/>
              <a:buNone/>
              <a:defRPr b="1" sz="2000">
                <a:highlight>
                  <a:srgbClr val="FFFFFF"/>
                </a:highlight>
                <a:latin typeface="Lora"/>
                <a:ea typeface="Lora"/>
                <a:cs typeface="Lora"/>
                <a:sym typeface="Lora"/>
              </a:defRPr>
            </a:lvl2pPr>
            <a:lvl3pPr lvl="2" rtl="0">
              <a:spcBef>
                <a:spcPts val="0"/>
              </a:spcBef>
              <a:buSzPct val="100000"/>
              <a:buFont typeface="Lora"/>
              <a:buNone/>
              <a:defRPr b="1" sz="2000">
                <a:highlight>
                  <a:srgbClr val="FFFFFF"/>
                </a:highlight>
                <a:latin typeface="Lora"/>
                <a:ea typeface="Lora"/>
                <a:cs typeface="Lora"/>
                <a:sym typeface="Lora"/>
              </a:defRPr>
            </a:lvl3pPr>
            <a:lvl4pPr lvl="3" rtl="0">
              <a:spcBef>
                <a:spcPts val="0"/>
              </a:spcBef>
              <a:buSzPct val="100000"/>
              <a:buFont typeface="Lora"/>
              <a:buNone/>
              <a:defRPr b="1" sz="2000">
                <a:highlight>
                  <a:srgbClr val="FFFFFF"/>
                </a:highlight>
                <a:latin typeface="Lora"/>
                <a:ea typeface="Lora"/>
                <a:cs typeface="Lora"/>
                <a:sym typeface="Lora"/>
              </a:defRPr>
            </a:lvl4pPr>
            <a:lvl5pPr lvl="4" rtl="0">
              <a:spcBef>
                <a:spcPts val="0"/>
              </a:spcBef>
              <a:buSzPct val="100000"/>
              <a:buFont typeface="Lora"/>
              <a:buNone/>
              <a:defRPr b="1" sz="2000">
                <a:highlight>
                  <a:srgbClr val="FFFFFF"/>
                </a:highlight>
                <a:latin typeface="Lora"/>
                <a:ea typeface="Lora"/>
                <a:cs typeface="Lora"/>
                <a:sym typeface="Lora"/>
              </a:defRPr>
            </a:lvl5pPr>
            <a:lvl6pPr lvl="5" rtl="0">
              <a:spcBef>
                <a:spcPts val="0"/>
              </a:spcBef>
              <a:buSzPct val="100000"/>
              <a:buFont typeface="Lora"/>
              <a:buNone/>
              <a:defRPr b="1" sz="2000">
                <a:highlight>
                  <a:srgbClr val="FFFFFF"/>
                </a:highlight>
                <a:latin typeface="Lora"/>
                <a:ea typeface="Lora"/>
                <a:cs typeface="Lora"/>
                <a:sym typeface="Lora"/>
              </a:defRPr>
            </a:lvl6pPr>
            <a:lvl7pPr lvl="6" rtl="0">
              <a:spcBef>
                <a:spcPts val="0"/>
              </a:spcBef>
              <a:buSzPct val="100000"/>
              <a:buFont typeface="Lora"/>
              <a:buNone/>
              <a:defRPr b="1" sz="2000">
                <a:highlight>
                  <a:srgbClr val="FFFFFF"/>
                </a:highlight>
                <a:latin typeface="Lora"/>
                <a:ea typeface="Lora"/>
                <a:cs typeface="Lora"/>
                <a:sym typeface="Lora"/>
              </a:defRPr>
            </a:lvl7pPr>
            <a:lvl8pPr lvl="7" rtl="0">
              <a:spcBef>
                <a:spcPts val="0"/>
              </a:spcBef>
              <a:buSzPct val="100000"/>
              <a:buFont typeface="Lora"/>
              <a:buNone/>
              <a:defRPr b="1" sz="2000">
                <a:highlight>
                  <a:srgbClr val="FFFFFF"/>
                </a:highlight>
                <a:latin typeface="Lora"/>
                <a:ea typeface="Lora"/>
                <a:cs typeface="Lora"/>
                <a:sym typeface="Lora"/>
              </a:defRPr>
            </a:lvl8pPr>
            <a:lvl9pPr lvl="8" rtl="0">
              <a:spcBef>
                <a:spcPts val="0"/>
              </a:spcBef>
              <a:buSzPct val="100000"/>
              <a:buFont typeface="Lora"/>
              <a:buNone/>
              <a:defRPr b="1" sz="2000">
                <a:highlight>
                  <a:srgbClr val="FFFFFF"/>
                </a:highlight>
                <a:latin typeface="Lora"/>
                <a:ea typeface="Lora"/>
                <a:cs typeface="Lora"/>
                <a:sym typeface="Lora"/>
              </a:defRPr>
            </a:lvl9pPr>
          </a:lstStyle>
          <a:p/>
        </p:txBody>
      </p:sp>
      <p:sp>
        <p:nvSpPr>
          <p:cNvPr id="72" name="Shape 72"/>
          <p:cNvSpPr txBox="1"/>
          <p:nvPr>
            <p:ph idx="1" type="body"/>
          </p:nvPr>
        </p:nvSpPr>
        <p:spPr>
          <a:xfrm>
            <a:off x="1381250" y="1616470"/>
            <a:ext cx="6809700" cy="3112200"/>
          </a:xfrm>
          <a:prstGeom prst="rect">
            <a:avLst/>
          </a:prstGeom>
        </p:spPr>
        <p:txBody>
          <a:bodyPr anchorCtr="0" anchor="t" bIns="91425" lIns="91425" rIns="91425" tIns="91425"/>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p:txBody>
      </p:sp>
      <p:cxnSp>
        <p:nvCxnSpPr>
          <p:cNvPr id="73" name="Shape 73"/>
          <p:cNvCxnSpPr/>
          <p:nvPr/>
        </p:nvCxnSpPr>
        <p:spPr>
          <a:xfrm>
            <a:off x="5265650" y="1131725"/>
            <a:ext cx="38784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74" name="Shape 74"/>
        <p:cNvGrpSpPr/>
        <p:nvPr/>
      </p:nvGrpSpPr>
      <p:grpSpPr>
        <a:xfrm>
          <a:off x="0" y="0"/>
          <a:ext cx="0" cy="0"/>
          <a:chOff x="0" y="0"/>
          <a:chExt cx="0" cy="0"/>
        </a:xfrm>
      </p:grpSpPr>
      <p:sp>
        <p:nvSpPr>
          <p:cNvPr id="75" name="Shape 75"/>
          <p:cNvSpPr txBox="1"/>
          <p:nvPr>
            <p:ph type="title"/>
          </p:nvPr>
        </p:nvSpPr>
        <p:spPr>
          <a:xfrm>
            <a:off x="1381250" y="922668"/>
            <a:ext cx="3878400" cy="4356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381250" y="1618700"/>
            <a:ext cx="3425400" cy="3231000"/>
          </a:xfrm>
          <a:prstGeom prst="rect">
            <a:avLst/>
          </a:prstGeom>
        </p:spPr>
        <p:txBody>
          <a:bodyPr anchorCtr="0" anchor="t" bIns="91425" lIns="91425" rIns="91425" tIns="91425"/>
          <a:lstStyle>
            <a:lvl1pPr lvl="0" rtl="0">
              <a:spcBef>
                <a:spcPts val="0"/>
              </a:spcBef>
              <a:buSzPct val="100000"/>
              <a:defRPr sz="2000"/>
            </a:lvl1pPr>
            <a:lvl2pPr lvl="1" rtl="0">
              <a:spcBef>
                <a:spcPts val="0"/>
              </a:spcBef>
              <a:defRPr/>
            </a:lvl2pPr>
            <a:lvl3pPr lvl="2" rtl="0">
              <a:spcBef>
                <a:spcPts val="0"/>
              </a:spcBef>
              <a:defRPr/>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77" name="Shape 77"/>
          <p:cNvSpPr txBox="1"/>
          <p:nvPr>
            <p:ph idx="2" type="body"/>
          </p:nvPr>
        </p:nvSpPr>
        <p:spPr>
          <a:xfrm>
            <a:off x="5012916" y="1618700"/>
            <a:ext cx="3425400" cy="3231000"/>
          </a:xfrm>
          <a:prstGeom prst="rect">
            <a:avLst/>
          </a:prstGeom>
        </p:spPr>
        <p:txBody>
          <a:bodyPr anchorCtr="0" anchor="t" bIns="91425" lIns="91425" rIns="91425" tIns="91425"/>
          <a:lstStyle>
            <a:lvl1pPr lvl="0" rtl="0">
              <a:spcBef>
                <a:spcPts val="0"/>
              </a:spcBef>
              <a:buSzPct val="100000"/>
              <a:defRPr sz="2000"/>
            </a:lvl1pPr>
            <a:lvl2pPr lvl="1" rtl="0">
              <a:spcBef>
                <a:spcPts val="0"/>
              </a:spcBef>
              <a:defRPr/>
            </a:lvl2pPr>
            <a:lvl3pPr lvl="2" rtl="0">
              <a:spcBef>
                <a:spcPts val="0"/>
              </a:spcBef>
              <a:defRPr/>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cxnSp>
        <p:nvCxnSpPr>
          <p:cNvPr id="78" name="Shape 78"/>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79" name="Shape 79"/>
          <p:cNvSpPr/>
          <p:nvPr/>
        </p:nvSpPr>
        <p:spPr>
          <a:xfrm>
            <a:off x="817475" y="928766"/>
            <a:ext cx="405900" cy="405900"/>
          </a:xfrm>
          <a:prstGeom prst="ellipse">
            <a:avLst/>
          </a:prstGeom>
          <a:solidFill>
            <a:srgbClr val="FFCD00"/>
          </a:solidFill>
          <a:ln>
            <a:noFill/>
          </a:ln>
        </p:spPr>
        <p:txBody>
          <a:bodyPr anchorCtr="0" anchor="ctr" bIns="91425" lIns="91425" rIns="91425" tIns="91425">
            <a:noAutofit/>
          </a:bodyPr>
          <a:lstStyle/>
          <a:p>
            <a:pPr lvl="0" rtl="0">
              <a:spcBef>
                <a:spcPts val="0"/>
              </a:spcBef>
              <a:buNone/>
            </a:pPr>
            <a:r>
              <a:t/>
            </a:r>
            <a:endParaRPr/>
          </a:p>
        </p:txBody>
      </p:sp>
      <p:cxnSp>
        <p:nvCxnSpPr>
          <p:cNvPr id="80" name="Shape 80"/>
          <p:cNvCxnSpPr/>
          <p:nvPr/>
        </p:nvCxnSpPr>
        <p:spPr>
          <a:xfrm>
            <a:off x="5265650" y="1131725"/>
            <a:ext cx="38784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81" name="Shape 81"/>
        <p:cNvGrpSpPr/>
        <p:nvPr/>
      </p:nvGrpSpPr>
      <p:grpSpPr>
        <a:xfrm>
          <a:off x="0" y="0"/>
          <a:ext cx="0" cy="0"/>
          <a:chOff x="0" y="0"/>
          <a:chExt cx="0" cy="0"/>
        </a:xfrm>
      </p:grpSpPr>
      <p:sp>
        <p:nvSpPr>
          <p:cNvPr id="82" name="Shape 82"/>
          <p:cNvSpPr txBox="1"/>
          <p:nvPr>
            <p:ph type="title"/>
          </p:nvPr>
        </p:nvSpPr>
        <p:spPr>
          <a:xfrm>
            <a:off x="1381250" y="922668"/>
            <a:ext cx="3878400" cy="4356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txBox="1"/>
          <p:nvPr>
            <p:ph idx="1" type="body"/>
          </p:nvPr>
        </p:nvSpPr>
        <p:spPr>
          <a:xfrm>
            <a:off x="1381250" y="1651075"/>
            <a:ext cx="2334000" cy="31224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4" name="Shape 84"/>
          <p:cNvSpPr txBox="1"/>
          <p:nvPr>
            <p:ph idx="2" type="body"/>
          </p:nvPr>
        </p:nvSpPr>
        <p:spPr>
          <a:xfrm>
            <a:off x="3834911" y="1651075"/>
            <a:ext cx="2334000" cy="31224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3" type="body"/>
          </p:nvPr>
        </p:nvSpPr>
        <p:spPr>
          <a:xfrm>
            <a:off x="6288573" y="1651075"/>
            <a:ext cx="2333999" cy="31224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86" name="Shape 86"/>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87" name="Shape 87"/>
          <p:cNvSpPr/>
          <p:nvPr/>
        </p:nvSpPr>
        <p:spPr>
          <a:xfrm>
            <a:off x="817475" y="928766"/>
            <a:ext cx="405900" cy="405900"/>
          </a:xfrm>
          <a:prstGeom prst="ellipse">
            <a:avLst/>
          </a:prstGeom>
          <a:solidFill>
            <a:srgbClr val="FFCD00"/>
          </a:solidFill>
          <a:ln>
            <a:noFill/>
          </a:ln>
        </p:spPr>
        <p:txBody>
          <a:bodyPr anchorCtr="0" anchor="ctr" bIns="91425" lIns="91425" rIns="91425" tIns="91425">
            <a:noAutofit/>
          </a:bodyPr>
          <a:lstStyle/>
          <a:p>
            <a:pPr lvl="0" rtl="0">
              <a:spcBef>
                <a:spcPts val="0"/>
              </a:spcBef>
              <a:buNone/>
            </a:pPr>
            <a:r>
              <a:t/>
            </a:r>
            <a:endParaRPr/>
          </a:p>
        </p:txBody>
      </p:sp>
      <p:cxnSp>
        <p:nvCxnSpPr>
          <p:cNvPr id="88" name="Shape 88"/>
          <p:cNvCxnSpPr/>
          <p:nvPr/>
        </p:nvCxnSpPr>
        <p:spPr>
          <a:xfrm>
            <a:off x="5265650" y="1131725"/>
            <a:ext cx="38784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9" name="Shape 89"/>
        <p:cNvGrpSpPr/>
        <p:nvPr/>
      </p:nvGrpSpPr>
      <p:grpSpPr>
        <a:xfrm>
          <a:off x="0" y="0"/>
          <a:ext cx="0" cy="0"/>
          <a:chOff x="0" y="0"/>
          <a:chExt cx="0" cy="0"/>
        </a:xfrm>
      </p:grpSpPr>
      <p:sp>
        <p:nvSpPr>
          <p:cNvPr id="90" name="Shape 90"/>
          <p:cNvSpPr txBox="1"/>
          <p:nvPr>
            <p:ph type="title"/>
          </p:nvPr>
        </p:nvSpPr>
        <p:spPr>
          <a:xfrm>
            <a:off x="1381250" y="937125"/>
            <a:ext cx="3878400" cy="4356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91" name="Shape 91"/>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92" name="Shape 92"/>
          <p:cNvSpPr/>
          <p:nvPr/>
        </p:nvSpPr>
        <p:spPr>
          <a:xfrm>
            <a:off x="817475" y="928766"/>
            <a:ext cx="405900" cy="405900"/>
          </a:xfrm>
          <a:prstGeom prst="ellipse">
            <a:avLst/>
          </a:prstGeom>
          <a:solidFill>
            <a:srgbClr val="FFCD00"/>
          </a:solidFill>
          <a:ln>
            <a:noFill/>
          </a:ln>
        </p:spPr>
        <p:txBody>
          <a:bodyPr anchorCtr="0" anchor="ctr" bIns="91425" lIns="91425" rIns="91425" tIns="91425">
            <a:noAutofit/>
          </a:bodyPr>
          <a:lstStyle/>
          <a:p>
            <a:pPr lvl="0" rtl="0">
              <a:spcBef>
                <a:spcPts val="0"/>
              </a:spcBef>
              <a:buNone/>
            </a:pPr>
            <a:r>
              <a:t/>
            </a:r>
            <a:endParaRPr/>
          </a:p>
        </p:txBody>
      </p:sp>
      <p:cxnSp>
        <p:nvCxnSpPr>
          <p:cNvPr id="93" name="Shape 93"/>
          <p:cNvCxnSpPr/>
          <p:nvPr/>
        </p:nvCxnSpPr>
        <p:spPr>
          <a:xfrm>
            <a:off x="5265650" y="1131725"/>
            <a:ext cx="38784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4" name="Shape 94"/>
        <p:cNvGrpSpPr/>
        <p:nvPr/>
      </p:nvGrpSpPr>
      <p:grpSpPr>
        <a:xfrm>
          <a:off x="0" y="0"/>
          <a:ext cx="0" cy="0"/>
          <a:chOff x="0" y="0"/>
          <a:chExt cx="0" cy="0"/>
        </a:xfrm>
      </p:grpSpPr>
      <p:sp>
        <p:nvSpPr>
          <p:cNvPr id="95" name="Shape 95"/>
          <p:cNvSpPr txBox="1"/>
          <p:nvPr>
            <p:ph idx="1" type="body"/>
          </p:nvPr>
        </p:nvSpPr>
        <p:spPr>
          <a:xfrm>
            <a:off x="1990450" y="4037375"/>
            <a:ext cx="5163000" cy="519600"/>
          </a:xfrm>
          <a:prstGeom prst="rect">
            <a:avLst/>
          </a:prstGeom>
        </p:spPr>
        <p:txBody>
          <a:bodyPr anchorCtr="0" anchor="b" bIns="91425" lIns="91425" rIns="91425" tIns="91425"/>
          <a:lstStyle>
            <a:lvl1pPr lvl="0" rtl="0" algn="ctr">
              <a:spcBef>
                <a:spcPts val="360"/>
              </a:spcBef>
              <a:buSzPct val="100000"/>
              <a:buFont typeface="Lora"/>
              <a:buNone/>
              <a:defRPr i="1" sz="1400">
                <a:latin typeface="Lora"/>
                <a:ea typeface="Lora"/>
                <a:cs typeface="Lora"/>
                <a:sym typeface="Lora"/>
              </a:defRPr>
            </a:lvl1pPr>
          </a:lstStyle>
          <a:p/>
        </p:txBody>
      </p:sp>
      <p:cxnSp>
        <p:nvCxnSpPr>
          <p:cNvPr id="96" name="Shape 96"/>
          <p:cNvCxnSpPr/>
          <p:nvPr/>
        </p:nvCxnSpPr>
        <p:spPr>
          <a:xfrm>
            <a:off x="-6025" y="4666128"/>
            <a:ext cx="9162000" cy="0"/>
          </a:xfrm>
          <a:prstGeom prst="straightConnector1">
            <a:avLst/>
          </a:prstGeom>
          <a:noFill/>
          <a:ln cap="flat" cmpd="sng" w="9525">
            <a:solidFill>
              <a:srgbClr val="CCCCCC"/>
            </a:solidFill>
            <a:prstDash val="solid"/>
            <a:round/>
            <a:headEnd len="lg" w="lg" type="none"/>
            <a:tailEnd len="lg" w="lg" type="none"/>
          </a:ln>
        </p:spPr>
      </p:cxnSp>
      <p:sp>
        <p:nvSpPr>
          <p:cNvPr id="97" name="Shape 97"/>
          <p:cNvSpPr/>
          <p:nvPr/>
        </p:nvSpPr>
        <p:spPr>
          <a:xfrm>
            <a:off x="4457400" y="4551496"/>
            <a:ext cx="229200" cy="229200"/>
          </a:xfrm>
          <a:prstGeom prst="ellipse">
            <a:avLst/>
          </a:prstGeom>
          <a:solidFill>
            <a:srgbClr val="FFCD00"/>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x="0" y="0"/>
          <a:ext cx="0" cy="0"/>
          <a:chOff x="0" y="0"/>
          <a:chExt cx="0" cy="0"/>
        </a:xfrm>
      </p:grpSpPr>
      <p:cxnSp>
        <p:nvCxnSpPr>
          <p:cNvPr id="99" name="Shape 99"/>
          <p:cNvCxnSpPr/>
          <p:nvPr/>
        </p:nvCxnSpPr>
        <p:spPr>
          <a:xfrm>
            <a:off x="-6025" y="4513728"/>
            <a:ext cx="9162000" cy="0"/>
          </a:xfrm>
          <a:prstGeom prst="straightConnector1">
            <a:avLst/>
          </a:prstGeom>
          <a:noFill/>
          <a:ln cap="flat" cmpd="sng" w="9525">
            <a:solidFill>
              <a:srgbClr val="CCCCCC"/>
            </a:solidFill>
            <a:prstDash val="solid"/>
            <a:round/>
            <a:headEnd len="lg" w="lg" type="none"/>
            <a:tailEnd len="lg" w="lg" type="none"/>
          </a:ln>
        </p:spPr>
      </p:cxnSp>
      <p:sp>
        <p:nvSpPr>
          <p:cNvPr id="100" name="Shape 100"/>
          <p:cNvSpPr/>
          <p:nvPr/>
        </p:nvSpPr>
        <p:spPr>
          <a:xfrm>
            <a:off x="4293700" y="4235405"/>
            <a:ext cx="556500" cy="556500"/>
          </a:xfrm>
          <a:prstGeom prst="ellipse">
            <a:avLst/>
          </a:prstGeom>
          <a:solidFill>
            <a:srgbClr val="FFCD00"/>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letely blank">
    <p:spTree>
      <p:nvGrpSpPr>
        <p:cNvPr id="101" name="Shape 10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idx="1" type="body"/>
          </p:nvPr>
        </p:nvSpPr>
        <p:spPr>
          <a:xfrm>
            <a:off x="1381250" y="1616470"/>
            <a:ext cx="6809700" cy="3112200"/>
          </a:xfrm>
          <a:prstGeom prst="rect">
            <a:avLst/>
          </a:prstGeom>
          <a:noFill/>
          <a:ln>
            <a:noFill/>
          </a:ln>
        </p:spPr>
        <p:txBody>
          <a:bodyPr anchorCtr="0" anchor="t" bIns="91425" lIns="91425" rIns="91425" tIns="91425"/>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p:txBody>
      </p:sp>
      <p:sp>
        <p:nvSpPr>
          <p:cNvPr id="52" name="Shape 52"/>
          <p:cNvSpPr txBox="1"/>
          <p:nvPr>
            <p:ph type="title"/>
          </p:nvPr>
        </p:nvSpPr>
        <p:spPr>
          <a:xfrm>
            <a:off x="1381250" y="937116"/>
            <a:ext cx="6809700" cy="435600"/>
          </a:xfrm>
          <a:prstGeom prst="rect">
            <a:avLst/>
          </a:prstGeom>
          <a:noFill/>
          <a:ln>
            <a:noFill/>
          </a:ln>
        </p:spPr>
        <p:txBody>
          <a:bodyPr anchorCtr="0" anchor="ctr" bIns="91425" lIns="91425" rIns="91425" tIns="91425"/>
          <a:lstStyle>
            <a:lvl1pPr lvl="0" rtl="0">
              <a:spcBef>
                <a:spcPts val="0"/>
              </a:spcBef>
              <a:buSzPct val="100000"/>
              <a:buFont typeface="Lora"/>
              <a:buNone/>
              <a:defRPr b="1" sz="2000">
                <a:latin typeface="Lora"/>
                <a:ea typeface="Lora"/>
                <a:cs typeface="Lora"/>
                <a:sym typeface="Lora"/>
              </a:defRPr>
            </a:lvl1pPr>
            <a:lvl2pPr lvl="1" rtl="0">
              <a:spcBef>
                <a:spcPts val="0"/>
              </a:spcBef>
              <a:buSzPct val="100000"/>
              <a:buFont typeface="Lora"/>
              <a:buNone/>
              <a:defRPr b="1" sz="2000">
                <a:latin typeface="Lora"/>
                <a:ea typeface="Lora"/>
                <a:cs typeface="Lora"/>
                <a:sym typeface="Lora"/>
              </a:defRPr>
            </a:lvl2pPr>
            <a:lvl3pPr lvl="2" rtl="0">
              <a:spcBef>
                <a:spcPts val="0"/>
              </a:spcBef>
              <a:buSzPct val="100000"/>
              <a:buFont typeface="Lora"/>
              <a:buNone/>
              <a:defRPr b="1" sz="2000">
                <a:latin typeface="Lora"/>
                <a:ea typeface="Lora"/>
                <a:cs typeface="Lora"/>
                <a:sym typeface="Lora"/>
              </a:defRPr>
            </a:lvl3pPr>
            <a:lvl4pPr lvl="3" rtl="0">
              <a:spcBef>
                <a:spcPts val="0"/>
              </a:spcBef>
              <a:buSzPct val="100000"/>
              <a:buFont typeface="Lora"/>
              <a:buNone/>
              <a:defRPr b="1" sz="2000">
                <a:latin typeface="Lora"/>
                <a:ea typeface="Lora"/>
                <a:cs typeface="Lora"/>
                <a:sym typeface="Lora"/>
              </a:defRPr>
            </a:lvl4pPr>
            <a:lvl5pPr lvl="4" rtl="0">
              <a:spcBef>
                <a:spcPts val="0"/>
              </a:spcBef>
              <a:buSzPct val="100000"/>
              <a:buFont typeface="Lora"/>
              <a:buNone/>
              <a:defRPr b="1" sz="2000">
                <a:latin typeface="Lora"/>
                <a:ea typeface="Lora"/>
                <a:cs typeface="Lora"/>
                <a:sym typeface="Lora"/>
              </a:defRPr>
            </a:lvl5pPr>
            <a:lvl6pPr lvl="5" rtl="0">
              <a:spcBef>
                <a:spcPts val="0"/>
              </a:spcBef>
              <a:buSzPct val="100000"/>
              <a:buFont typeface="Lora"/>
              <a:buNone/>
              <a:defRPr b="1" sz="2000">
                <a:latin typeface="Lora"/>
                <a:ea typeface="Lora"/>
                <a:cs typeface="Lora"/>
                <a:sym typeface="Lora"/>
              </a:defRPr>
            </a:lvl6pPr>
            <a:lvl7pPr lvl="6" rtl="0">
              <a:spcBef>
                <a:spcPts val="0"/>
              </a:spcBef>
              <a:buSzPct val="100000"/>
              <a:buFont typeface="Lora"/>
              <a:buNone/>
              <a:defRPr b="1" sz="2000">
                <a:latin typeface="Lora"/>
                <a:ea typeface="Lora"/>
                <a:cs typeface="Lora"/>
                <a:sym typeface="Lora"/>
              </a:defRPr>
            </a:lvl7pPr>
            <a:lvl8pPr lvl="7" rtl="0">
              <a:spcBef>
                <a:spcPts val="0"/>
              </a:spcBef>
              <a:buSzPct val="100000"/>
              <a:buFont typeface="Lora"/>
              <a:buNone/>
              <a:defRPr b="1" sz="2000">
                <a:latin typeface="Lora"/>
                <a:ea typeface="Lora"/>
                <a:cs typeface="Lora"/>
                <a:sym typeface="Lora"/>
              </a:defRPr>
            </a:lvl8pPr>
            <a:lvl9pPr lvl="8" rtl="0">
              <a:spcBef>
                <a:spcPts val="0"/>
              </a:spcBef>
              <a:buSzPct val="100000"/>
              <a:buFont typeface="Lora"/>
              <a:buNone/>
              <a:defRPr b="1" sz="2000">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image" Target="../media/image01.png"/><Relationship Id="rId5" Type="http://schemas.openxmlformats.org/officeDocument/2006/relationships/image" Target="../media/image03.png"/><Relationship Id="rId6" Type="http://schemas.openxmlformats.org/officeDocument/2006/relationships/image" Target="../media/image09.png"/><Relationship Id="rId7" Type="http://schemas.openxmlformats.org/officeDocument/2006/relationships/image" Target="../media/image04.png"/><Relationship Id="rId8"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07.png"/><Relationship Id="rId4" Type="http://schemas.openxmlformats.org/officeDocument/2006/relationships/image" Target="../media/image00.png"/><Relationship Id="rId5" Type="http://schemas.openxmlformats.org/officeDocument/2006/relationships/image" Target="../media/image08.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dyn.com/dyn-tech-everything-you-ever-wanted-to-know-about-ttl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dyn.com/dns/domain-registration/supported-tld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howdns.works/" TargetMode="External"/><Relationship Id="rId4" Type="http://schemas.openxmlformats.org/officeDocument/2006/relationships/hyperlink" Target="http://www.sparkmycloud.com/blog/dns-and-idn/" TargetMode="External"/><Relationship Id="rId5" Type="http://schemas.openxmlformats.org/officeDocument/2006/relationships/hyperlink" Target="https://www.youtube.com/watch?v=72snZctFF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ctrTitle"/>
          </p:nvPr>
        </p:nvSpPr>
        <p:spPr>
          <a:xfrm>
            <a:off x="996621" y="2003900"/>
            <a:ext cx="7332300" cy="1159800"/>
          </a:xfrm>
          <a:prstGeom prst="rect">
            <a:avLst/>
          </a:prstGeom>
        </p:spPr>
        <p:txBody>
          <a:bodyPr anchorCtr="0" anchor="b" bIns="91425" lIns="91425" rIns="91425" tIns="91425">
            <a:noAutofit/>
          </a:bodyPr>
          <a:lstStyle/>
          <a:p>
            <a:pPr lvl="0" rtl="0">
              <a:spcBef>
                <a:spcPts val="0"/>
              </a:spcBef>
              <a:buNone/>
            </a:pPr>
            <a:r>
              <a:rPr lang="en-GB"/>
              <a:t>Domain Name System (DNS) </a:t>
            </a:r>
          </a:p>
        </p:txBody>
      </p:sp>
      <p:grpSp>
        <p:nvGrpSpPr>
          <p:cNvPr id="107" name="Shape 107"/>
          <p:cNvGrpSpPr/>
          <p:nvPr/>
        </p:nvGrpSpPr>
        <p:grpSpPr>
          <a:xfrm>
            <a:off x="1299164" y="3511423"/>
            <a:ext cx="215966" cy="342398"/>
            <a:chOff x="6718575" y="2318625"/>
            <a:chExt cx="256950" cy="407375"/>
          </a:xfrm>
        </p:grpSpPr>
        <p:sp>
          <p:nvSpPr>
            <p:cNvPr id="108" name="Shape 108"/>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6795900" y="2628550"/>
              <a:ext cx="102300" cy="25"/>
            </a:xfrm>
            <a:custGeom>
              <a:pathLst>
                <a:path extrusionOk="0" fill="none" h="1" w="4092">
                  <a:moveTo>
                    <a:pt x="0" y="1"/>
                  </a:moveTo>
                  <a:lnTo>
                    <a:pt x="4092"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31" name="Shape 231"/>
        <p:cNvGrpSpPr/>
        <p:nvPr/>
      </p:nvGrpSpPr>
      <p:grpSpPr>
        <a:xfrm>
          <a:off x="0" y="0"/>
          <a:ext cx="0" cy="0"/>
          <a:chOff x="0" y="0"/>
          <a:chExt cx="0" cy="0"/>
        </a:xfrm>
      </p:grpSpPr>
      <p:pic>
        <p:nvPicPr>
          <p:cNvPr id="232" name="Shape 232"/>
          <p:cNvPicPr preferRelativeResize="0"/>
          <p:nvPr/>
        </p:nvPicPr>
        <p:blipFill>
          <a:blip r:embed="rId3">
            <a:alphaModFix/>
          </a:blip>
          <a:stretch>
            <a:fillRect/>
          </a:stretch>
        </p:blipFill>
        <p:spPr>
          <a:xfrm>
            <a:off x="1825500" y="641925"/>
            <a:ext cx="1239324" cy="1082325"/>
          </a:xfrm>
          <a:prstGeom prst="rect">
            <a:avLst/>
          </a:prstGeom>
          <a:noFill/>
          <a:ln>
            <a:noFill/>
          </a:ln>
        </p:spPr>
      </p:pic>
      <p:pic>
        <p:nvPicPr>
          <p:cNvPr id="233" name="Shape 233"/>
          <p:cNvPicPr preferRelativeResize="0"/>
          <p:nvPr/>
        </p:nvPicPr>
        <p:blipFill>
          <a:blip r:embed="rId4">
            <a:alphaModFix/>
          </a:blip>
          <a:stretch>
            <a:fillRect/>
          </a:stretch>
        </p:blipFill>
        <p:spPr>
          <a:xfrm>
            <a:off x="1777925" y="1943337"/>
            <a:ext cx="1286900" cy="993824"/>
          </a:xfrm>
          <a:prstGeom prst="rect">
            <a:avLst/>
          </a:prstGeom>
          <a:noFill/>
          <a:ln>
            <a:noFill/>
          </a:ln>
        </p:spPr>
      </p:pic>
      <p:pic>
        <p:nvPicPr>
          <p:cNvPr id="234" name="Shape 234"/>
          <p:cNvPicPr preferRelativeResize="0"/>
          <p:nvPr/>
        </p:nvPicPr>
        <p:blipFill>
          <a:blip r:embed="rId5">
            <a:alphaModFix/>
          </a:blip>
          <a:stretch>
            <a:fillRect/>
          </a:stretch>
        </p:blipFill>
        <p:spPr>
          <a:xfrm>
            <a:off x="2028375" y="3089475"/>
            <a:ext cx="833576" cy="1288200"/>
          </a:xfrm>
          <a:prstGeom prst="rect">
            <a:avLst/>
          </a:prstGeom>
          <a:noFill/>
          <a:ln>
            <a:noFill/>
          </a:ln>
        </p:spPr>
      </p:pic>
      <p:pic>
        <p:nvPicPr>
          <p:cNvPr id="235" name="Shape 235"/>
          <p:cNvPicPr preferRelativeResize="0"/>
          <p:nvPr/>
        </p:nvPicPr>
        <p:blipFill>
          <a:blip r:embed="rId6">
            <a:alphaModFix/>
          </a:blip>
          <a:stretch>
            <a:fillRect/>
          </a:stretch>
        </p:blipFill>
        <p:spPr>
          <a:xfrm>
            <a:off x="3575249" y="880200"/>
            <a:ext cx="1517125" cy="432425"/>
          </a:xfrm>
          <a:prstGeom prst="rect">
            <a:avLst/>
          </a:prstGeom>
          <a:noFill/>
          <a:ln>
            <a:noFill/>
          </a:ln>
        </p:spPr>
      </p:pic>
      <p:pic>
        <p:nvPicPr>
          <p:cNvPr id="236" name="Shape 236"/>
          <p:cNvPicPr preferRelativeResize="0"/>
          <p:nvPr/>
        </p:nvPicPr>
        <p:blipFill>
          <a:blip r:embed="rId7">
            <a:alphaModFix/>
          </a:blip>
          <a:stretch>
            <a:fillRect/>
          </a:stretch>
        </p:blipFill>
        <p:spPr>
          <a:xfrm>
            <a:off x="3499649" y="1494250"/>
            <a:ext cx="1592725" cy="1288199"/>
          </a:xfrm>
          <a:prstGeom prst="rect">
            <a:avLst/>
          </a:prstGeom>
          <a:noFill/>
          <a:ln>
            <a:noFill/>
          </a:ln>
        </p:spPr>
      </p:pic>
      <p:pic>
        <p:nvPicPr>
          <p:cNvPr id="237" name="Shape 237"/>
          <p:cNvPicPr preferRelativeResize="0"/>
          <p:nvPr/>
        </p:nvPicPr>
        <p:blipFill>
          <a:blip r:embed="rId8">
            <a:alphaModFix/>
          </a:blip>
          <a:stretch>
            <a:fillRect/>
          </a:stretch>
        </p:blipFill>
        <p:spPr>
          <a:xfrm>
            <a:off x="3474512" y="2937150"/>
            <a:ext cx="1718599" cy="1395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41" name="Shape 241"/>
        <p:cNvGrpSpPr/>
        <p:nvPr/>
      </p:nvGrpSpPr>
      <p:grpSpPr>
        <a:xfrm>
          <a:off x="0" y="0"/>
          <a:ext cx="0" cy="0"/>
          <a:chOff x="0" y="0"/>
          <a:chExt cx="0" cy="0"/>
        </a:xfrm>
      </p:grpSpPr>
      <p:pic>
        <p:nvPicPr>
          <p:cNvPr id="242" name="Shape 242"/>
          <p:cNvPicPr preferRelativeResize="0"/>
          <p:nvPr/>
        </p:nvPicPr>
        <p:blipFill>
          <a:blip r:embed="rId3">
            <a:alphaModFix/>
          </a:blip>
          <a:stretch>
            <a:fillRect/>
          </a:stretch>
        </p:blipFill>
        <p:spPr>
          <a:xfrm>
            <a:off x="325362" y="2139899"/>
            <a:ext cx="8493273" cy="993822"/>
          </a:xfrm>
          <a:prstGeom prst="rect">
            <a:avLst/>
          </a:prstGeom>
          <a:noFill/>
          <a:ln>
            <a:noFill/>
          </a:ln>
        </p:spPr>
      </p:pic>
      <p:pic>
        <p:nvPicPr>
          <p:cNvPr id="243" name="Shape 243"/>
          <p:cNvPicPr preferRelativeResize="0"/>
          <p:nvPr/>
        </p:nvPicPr>
        <p:blipFill>
          <a:blip r:embed="rId4">
            <a:alphaModFix/>
          </a:blip>
          <a:stretch>
            <a:fillRect/>
          </a:stretch>
        </p:blipFill>
        <p:spPr>
          <a:xfrm>
            <a:off x="600600" y="901625"/>
            <a:ext cx="8147348" cy="1188149"/>
          </a:xfrm>
          <a:prstGeom prst="rect">
            <a:avLst/>
          </a:prstGeom>
          <a:noFill/>
          <a:ln>
            <a:noFill/>
          </a:ln>
        </p:spPr>
      </p:pic>
      <p:pic>
        <p:nvPicPr>
          <p:cNvPr id="244" name="Shape 244"/>
          <p:cNvPicPr preferRelativeResize="0"/>
          <p:nvPr/>
        </p:nvPicPr>
        <p:blipFill>
          <a:blip r:embed="rId5">
            <a:alphaModFix/>
          </a:blip>
          <a:stretch>
            <a:fillRect/>
          </a:stretch>
        </p:blipFill>
        <p:spPr>
          <a:xfrm>
            <a:off x="3235337" y="451950"/>
            <a:ext cx="1761800" cy="523774"/>
          </a:xfrm>
          <a:prstGeom prst="rect">
            <a:avLst/>
          </a:prstGeom>
          <a:noFill/>
          <a:ln>
            <a:noFill/>
          </a:ln>
        </p:spPr>
      </p:pic>
      <p:pic>
        <p:nvPicPr>
          <p:cNvPr id="245" name="Shape 245"/>
          <p:cNvPicPr preferRelativeResize="0"/>
          <p:nvPr/>
        </p:nvPicPr>
        <p:blipFill>
          <a:blip r:embed="rId6">
            <a:alphaModFix/>
          </a:blip>
          <a:stretch>
            <a:fillRect/>
          </a:stretch>
        </p:blipFill>
        <p:spPr>
          <a:xfrm>
            <a:off x="2969437" y="3519925"/>
            <a:ext cx="2293624" cy="1440924"/>
          </a:xfrm>
          <a:prstGeom prst="rect">
            <a:avLst/>
          </a:prstGeom>
          <a:noFill/>
          <a:ln>
            <a:noFill/>
          </a:ln>
        </p:spPr>
      </p:pic>
      <p:sp>
        <p:nvSpPr>
          <p:cNvPr id="246" name="Shape 246"/>
          <p:cNvSpPr txBox="1"/>
          <p:nvPr/>
        </p:nvSpPr>
        <p:spPr>
          <a:xfrm>
            <a:off x="6378225" y="500950"/>
            <a:ext cx="1490400" cy="299400"/>
          </a:xfrm>
          <a:prstGeom prst="rect">
            <a:avLst/>
          </a:prstGeom>
          <a:noFill/>
          <a:ln>
            <a:noFill/>
          </a:ln>
        </p:spPr>
        <p:txBody>
          <a:bodyPr anchorCtr="0" anchor="t" bIns="91425" lIns="91425" rIns="91425" tIns="91425">
            <a:noAutofit/>
          </a:bodyPr>
          <a:lstStyle/>
          <a:p>
            <a:pPr lvl="0">
              <a:spcBef>
                <a:spcPts val="0"/>
              </a:spcBef>
              <a:buNone/>
            </a:pPr>
            <a:r>
              <a:rPr lang="en-GB" sz="1200">
                <a:solidFill>
                  <a:srgbClr val="FF0000"/>
                </a:solidFill>
                <a:latin typeface="Quattrocento Sans"/>
                <a:ea typeface="Quattrocento Sans"/>
                <a:cs typeface="Quattrocento Sans"/>
                <a:sym typeface="Quattrocento Sans"/>
              </a:rPr>
              <a:t>(like a switchboard)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1381250" y="922675"/>
            <a:ext cx="6167400" cy="594600"/>
          </a:xfrm>
          <a:prstGeom prst="rect">
            <a:avLst/>
          </a:prstGeom>
        </p:spPr>
        <p:txBody>
          <a:bodyPr anchorCtr="0" anchor="ctr" bIns="91425" lIns="91425" rIns="91425" tIns="91425">
            <a:noAutofit/>
          </a:bodyPr>
          <a:lstStyle/>
          <a:p>
            <a:pPr lvl="0" rtl="0">
              <a:spcBef>
                <a:spcPts val="0"/>
              </a:spcBef>
              <a:buClr>
                <a:schemeClr val="dk1"/>
              </a:buClr>
              <a:buSzPct val="55000"/>
              <a:buFont typeface="Arial"/>
              <a:buNone/>
            </a:pPr>
            <a:r>
              <a:rPr lang="en-GB">
                <a:solidFill>
                  <a:schemeClr val="dk1"/>
                </a:solidFill>
              </a:rPr>
              <a:t>How to register a domainname?</a:t>
            </a:r>
          </a:p>
        </p:txBody>
      </p:sp>
      <p:sp>
        <p:nvSpPr>
          <p:cNvPr id="252" name="Shape 252"/>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342900" lvl="0" marL="457200" rtl="0">
              <a:lnSpc>
                <a:spcPct val="115000"/>
              </a:lnSpc>
              <a:spcBef>
                <a:spcPts val="0"/>
              </a:spcBef>
              <a:spcAft>
                <a:spcPts val="600"/>
              </a:spcAft>
              <a:buSzPct val="100000"/>
            </a:pPr>
            <a:r>
              <a:rPr lang="en-GB" sz="1800">
                <a:solidFill>
                  <a:srgbClr val="252525"/>
                </a:solidFill>
                <a:highlight>
                  <a:srgbClr val="FFFFFF"/>
                </a:highlight>
              </a:rPr>
              <a:t>Buy one</a:t>
            </a:r>
            <a:br>
              <a:rPr lang="en-GB" sz="1800">
                <a:solidFill>
                  <a:srgbClr val="252525"/>
                </a:solidFill>
                <a:highlight>
                  <a:srgbClr val="FFFFFF"/>
                </a:highlight>
              </a:rPr>
            </a:br>
          </a:p>
          <a:p>
            <a:pPr indent="-342900" lvl="0" marL="457200" marR="0" rtl="0" algn="l">
              <a:lnSpc>
                <a:spcPct val="115000"/>
              </a:lnSpc>
              <a:spcBef>
                <a:spcPts val="600"/>
              </a:spcBef>
              <a:spcAft>
                <a:spcPts val="600"/>
              </a:spcAft>
              <a:buSzPct val="100000"/>
            </a:pPr>
            <a:r>
              <a:rPr lang="en-GB" sz="1800">
                <a:solidFill>
                  <a:srgbClr val="252525"/>
                </a:solidFill>
                <a:highlight>
                  <a:srgbClr val="FFFFFF"/>
                </a:highlight>
              </a:rPr>
              <a:t>DNS Belgium to check</a:t>
            </a:r>
            <a:br>
              <a:rPr lang="en-GB" sz="1800">
                <a:solidFill>
                  <a:srgbClr val="252525"/>
                </a:solidFill>
                <a:highlight>
                  <a:srgbClr val="FFFFFF"/>
                </a:highlight>
              </a:rPr>
            </a:br>
          </a:p>
          <a:p>
            <a:pPr indent="-342900" lvl="0" marL="457200" marR="0" rtl="0" algn="l">
              <a:lnSpc>
                <a:spcPct val="115000"/>
              </a:lnSpc>
              <a:spcBef>
                <a:spcPts val="600"/>
              </a:spcBef>
              <a:spcAft>
                <a:spcPts val="600"/>
              </a:spcAft>
              <a:buSzPct val="100000"/>
            </a:pPr>
            <a:r>
              <a:rPr lang="en-GB" sz="1800">
                <a:solidFill>
                  <a:srgbClr val="252525"/>
                </a:solidFill>
                <a:highlight>
                  <a:srgbClr val="FFFFFF"/>
                </a:highlight>
              </a:rPr>
              <a:t>RegistrarCompany to buy</a:t>
            </a:r>
          </a:p>
          <a:p>
            <a:pPr lvl="0" rtl="0">
              <a:lnSpc>
                <a:spcPct val="115000"/>
              </a:lnSpc>
              <a:spcBef>
                <a:spcPts val="0"/>
              </a:spcBef>
              <a:spcAft>
                <a:spcPts val="600"/>
              </a:spcAft>
              <a:buNone/>
            </a:pPr>
            <a:r>
              <a:t/>
            </a:r>
            <a:endParaRPr sz="1050">
              <a:solidFill>
                <a:srgbClr val="242424"/>
              </a:solidFill>
              <a:highlight>
                <a:srgbClr val="FFFFFF"/>
              </a:highlight>
              <a:latin typeface="Arial"/>
              <a:ea typeface="Arial"/>
              <a:cs typeface="Arial"/>
              <a:sym typeface="Arial"/>
            </a:endParaRPr>
          </a:p>
          <a:p>
            <a:pPr lvl="0" rtl="0">
              <a:spcBef>
                <a:spcPts val="0"/>
              </a:spcBef>
              <a:buNone/>
            </a:pPr>
            <a:r>
              <a:t/>
            </a:r>
            <a:endParaRPr/>
          </a:p>
          <a:p>
            <a:pPr lvl="0" rtl="0">
              <a:spcBef>
                <a:spcPts val="0"/>
              </a:spcBef>
              <a:buNone/>
            </a:pPr>
            <a:r>
              <a:t/>
            </a:r>
            <a:endParaRPr/>
          </a:p>
        </p:txBody>
      </p:sp>
      <p:grpSp>
        <p:nvGrpSpPr>
          <p:cNvPr id="253" name="Shape 253"/>
          <p:cNvGrpSpPr/>
          <p:nvPr/>
        </p:nvGrpSpPr>
        <p:grpSpPr>
          <a:xfrm>
            <a:off x="916458" y="1019750"/>
            <a:ext cx="214624" cy="214624"/>
            <a:chOff x="2594050" y="1631825"/>
            <a:chExt cx="439625" cy="439625"/>
          </a:xfrm>
        </p:grpSpPr>
        <p:sp>
          <p:nvSpPr>
            <p:cNvPr id="254" name="Shape 25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5" name="Shape 25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GB"/>
              <a:t>Some Handy CMD Commands</a:t>
            </a:r>
          </a:p>
        </p:txBody>
      </p:sp>
      <p:sp>
        <p:nvSpPr>
          <p:cNvPr id="263" name="Shape 263"/>
          <p:cNvSpPr txBox="1"/>
          <p:nvPr>
            <p:ph idx="1" type="body"/>
          </p:nvPr>
        </p:nvSpPr>
        <p:spPr>
          <a:xfrm>
            <a:off x="1381250" y="1638975"/>
            <a:ext cx="2334000" cy="1211400"/>
          </a:xfrm>
          <a:prstGeom prst="rect">
            <a:avLst/>
          </a:prstGeom>
        </p:spPr>
        <p:txBody>
          <a:bodyPr anchorCtr="0" anchor="t" bIns="91425" lIns="91425" rIns="91425" tIns="91425">
            <a:noAutofit/>
          </a:bodyPr>
          <a:lstStyle/>
          <a:p>
            <a:pPr lvl="0" rtl="0">
              <a:spcBef>
                <a:spcPts val="0"/>
              </a:spcBef>
              <a:buNone/>
            </a:pPr>
            <a:r>
              <a:rPr b="1" lang="en-GB" sz="1200">
                <a:highlight>
                  <a:srgbClr val="FFCD00"/>
                </a:highlight>
              </a:rPr>
              <a:t>NSLookup</a:t>
            </a:r>
          </a:p>
          <a:p>
            <a:pPr lvl="0" rtl="0">
              <a:spcBef>
                <a:spcPts val="0"/>
              </a:spcBef>
              <a:buNone/>
            </a:pPr>
            <a:r>
              <a:rPr lang="en-GB" sz="1200"/>
              <a:t>If you have the domain name of a website this can be used to search for it’s IP</a:t>
            </a:r>
          </a:p>
        </p:txBody>
      </p:sp>
      <p:sp>
        <p:nvSpPr>
          <p:cNvPr id="264" name="Shape 264"/>
          <p:cNvSpPr txBox="1"/>
          <p:nvPr>
            <p:ph idx="2" type="body"/>
          </p:nvPr>
        </p:nvSpPr>
        <p:spPr>
          <a:xfrm>
            <a:off x="3834914" y="1638975"/>
            <a:ext cx="2334000" cy="1211400"/>
          </a:xfrm>
          <a:prstGeom prst="rect">
            <a:avLst/>
          </a:prstGeom>
        </p:spPr>
        <p:txBody>
          <a:bodyPr anchorCtr="0" anchor="t" bIns="91425" lIns="91425" rIns="91425" tIns="91425">
            <a:noAutofit/>
          </a:bodyPr>
          <a:lstStyle/>
          <a:p>
            <a:pPr lvl="0" rtl="0">
              <a:spcBef>
                <a:spcPts val="0"/>
              </a:spcBef>
              <a:buNone/>
            </a:pPr>
            <a:r>
              <a:rPr b="1" lang="en-GB" sz="1200">
                <a:highlight>
                  <a:srgbClr val="FFCD00"/>
                </a:highlight>
              </a:rPr>
              <a:t>Ipconfig /FlushDNS</a:t>
            </a:r>
          </a:p>
          <a:p>
            <a:pPr lvl="0" rtl="0">
              <a:spcBef>
                <a:spcPts val="0"/>
              </a:spcBef>
              <a:buNone/>
            </a:pPr>
            <a:r>
              <a:rPr lang="en-GB" sz="1200"/>
              <a:t>Can be used to clear your local cache which stores information about recent searches</a:t>
            </a:r>
          </a:p>
        </p:txBody>
      </p:sp>
      <p:sp>
        <p:nvSpPr>
          <p:cNvPr id="265" name="Shape 265"/>
          <p:cNvSpPr txBox="1"/>
          <p:nvPr>
            <p:ph idx="3" type="body"/>
          </p:nvPr>
        </p:nvSpPr>
        <p:spPr>
          <a:xfrm>
            <a:off x="6288578" y="1638975"/>
            <a:ext cx="2334000" cy="1211400"/>
          </a:xfrm>
          <a:prstGeom prst="rect">
            <a:avLst/>
          </a:prstGeom>
        </p:spPr>
        <p:txBody>
          <a:bodyPr anchorCtr="0" anchor="t" bIns="91425" lIns="91425" rIns="91425" tIns="91425">
            <a:noAutofit/>
          </a:bodyPr>
          <a:lstStyle/>
          <a:p>
            <a:pPr lvl="0" rtl="0">
              <a:spcBef>
                <a:spcPts val="0"/>
              </a:spcBef>
              <a:buNone/>
            </a:pPr>
            <a:r>
              <a:t/>
            </a:r>
            <a:endParaRPr sz="1200"/>
          </a:p>
          <a:p>
            <a:pPr lvl="0" rtl="0">
              <a:spcBef>
                <a:spcPts val="0"/>
              </a:spcBef>
              <a:buNone/>
            </a:pPr>
            <a:r>
              <a:t/>
            </a:r>
            <a:endParaRPr sz="1200"/>
          </a:p>
        </p:txBody>
      </p:sp>
      <p:sp>
        <p:nvSpPr>
          <p:cNvPr id="266" name="Shape 266"/>
          <p:cNvSpPr txBox="1"/>
          <p:nvPr>
            <p:ph idx="1" type="body"/>
          </p:nvPr>
        </p:nvSpPr>
        <p:spPr>
          <a:xfrm>
            <a:off x="1381250" y="3237224"/>
            <a:ext cx="2334000" cy="1211400"/>
          </a:xfrm>
          <a:prstGeom prst="rect">
            <a:avLst/>
          </a:prstGeom>
        </p:spPr>
        <p:txBody>
          <a:bodyPr anchorCtr="0" anchor="t" bIns="91425" lIns="91425" rIns="91425" tIns="91425">
            <a:noAutofit/>
          </a:bodyPr>
          <a:lstStyle/>
          <a:p>
            <a:pPr lvl="0" rtl="0">
              <a:spcBef>
                <a:spcPts val="0"/>
              </a:spcBef>
              <a:buNone/>
            </a:pPr>
            <a:r>
              <a:t/>
            </a:r>
            <a:endParaRPr sz="1200"/>
          </a:p>
        </p:txBody>
      </p:sp>
      <p:sp>
        <p:nvSpPr>
          <p:cNvPr id="267" name="Shape 267"/>
          <p:cNvSpPr txBox="1"/>
          <p:nvPr>
            <p:ph idx="2" type="body"/>
          </p:nvPr>
        </p:nvSpPr>
        <p:spPr>
          <a:xfrm>
            <a:off x="3834914" y="3237224"/>
            <a:ext cx="2334000" cy="1211400"/>
          </a:xfrm>
          <a:prstGeom prst="rect">
            <a:avLst/>
          </a:prstGeom>
        </p:spPr>
        <p:txBody>
          <a:bodyPr anchorCtr="0" anchor="t" bIns="91425" lIns="91425" rIns="91425" tIns="91425">
            <a:noAutofit/>
          </a:bodyPr>
          <a:lstStyle/>
          <a:p>
            <a:pPr lvl="0" rtl="0">
              <a:spcBef>
                <a:spcPts val="0"/>
              </a:spcBef>
              <a:buNone/>
            </a:pPr>
            <a:r>
              <a:t/>
            </a:r>
            <a:endParaRPr sz="1200"/>
          </a:p>
        </p:txBody>
      </p:sp>
      <p:sp>
        <p:nvSpPr>
          <p:cNvPr id="268" name="Shape 268"/>
          <p:cNvSpPr txBox="1"/>
          <p:nvPr>
            <p:ph idx="3" type="body"/>
          </p:nvPr>
        </p:nvSpPr>
        <p:spPr>
          <a:xfrm>
            <a:off x="6288578" y="3237224"/>
            <a:ext cx="2334000" cy="1211400"/>
          </a:xfrm>
          <a:prstGeom prst="rect">
            <a:avLst/>
          </a:prstGeom>
        </p:spPr>
        <p:txBody>
          <a:bodyPr anchorCtr="0" anchor="t" bIns="91425" lIns="91425" rIns="91425" tIns="91425">
            <a:noAutofit/>
          </a:bodyPr>
          <a:lstStyle/>
          <a:p>
            <a:pPr lvl="0" rtl="0">
              <a:spcBef>
                <a:spcPts val="0"/>
              </a:spcBef>
              <a:buNone/>
            </a:pPr>
            <a:r>
              <a:t/>
            </a:r>
            <a:endParaRPr sz="1200"/>
          </a:p>
          <a:p>
            <a:pPr lvl="0" rtl="0">
              <a:spcBef>
                <a:spcPts val="0"/>
              </a:spcBef>
              <a:buNone/>
            </a:pPr>
            <a:r>
              <a:t/>
            </a:r>
            <a:endParaRPr sz="1200"/>
          </a:p>
        </p:txBody>
      </p:sp>
      <p:grpSp>
        <p:nvGrpSpPr>
          <p:cNvPr id="269" name="Shape 269"/>
          <p:cNvGrpSpPr/>
          <p:nvPr/>
        </p:nvGrpSpPr>
        <p:grpSpPr>
          <a:xfrm>
            <a:off x="916458" y="1019750"/>
            <a:ext cx="214624" cy="214624"/>
            <a:chOff x="2594050" y="1631825"/>
            <a:chExt cx="439625" cy="439625"/>
          </a:xfrm>
        </p:grpSpPr>
        <p:sp>
          <p:nvSpPr>
            <p:cNvPr id="270" name="Shape 27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ctrTitle"/>
          </p:nvPr>
        </p:nvSpPr>
        <p:spPr>
          <a:xfrm>
            <a:off x="2022225" y="1693525"/>
            <a:ext cx="5591400" cy="1159800"/>
          </a:xfrm>
          <a:prstGeom prst="rect">
            <a:avLst/>
          </a:prstGeom>
        </p:spPr>
        <p:txBody>
          <a:bodyPr anchorCtr="0" anchor="b" bIns="91425" lIns="91425" rIns="91425" tIns="91425">
            <a:noAutofit/>
          </a:bodyPr>
          <a:lstStyle/>
          <a:p>
            <a:pPr lvl="0" rtl="0">
              <a:spcBef>
                <a:spcPts val="0"/>
              </a:spcBef>
              <a:buNone/>
            </a:pPr>
            <a:r>
              <a:rPr lang="en-GB"/>
              <a:t>A More In-Depth Explanation</a:t>
            </a:r>
          </a:p>
        </p:txBody>
      </p:sp>
      <p:sp>
        <p:nvSpPr>
          <p:cNvPr id="279" name="Shape 279"/>
          <p:cNvSpPr txBox="1"/>
          <p:nvPr>
            <p:ph idx="1" type="subTitle"/>
          </p:nvPr>
        </p:nvSpPr>
        <p:spPr>
          <a:xfrm>
            <a:off x="2022300" y="2815923"/>
            <a:ext cx="5591400" cy="784800"/>
          </a:xfrm>
          <a:prstGeom prst="rect">
            <a:avLst/>
          </a:prstGeom>
        </p:spPr>
        <p:txBody>
          <a:bodyPr anchorCtr="0" anchor="t" bIns="91425" lIns="91425" rIns="91425" tIns="91425">
            <a:noAutofit/>
          </a:bodyPr>
          <a:lstStyle/>
          <a:p>
            <a:pPr lvl="0" rtl="0">
              <a:spcBef>
                <a:spcPts val="0"/>
              </a:spcBef>
              <a:buNone/>
            </a:pPr>
            <a:r>
              <a:rPr lang="en-GB"/>
              <a:t>A bit more info for if you are coming back for a re-cap</a:t>
            </a:r>
          </a:p>
        </p:txBody>
      </p:sp>
      <p:grpSp>
        <p:nvGrpSpPr>
          <p:cNvPr id="280" name="Shape 280"/>
          <p:cNvGrpSpPr/>
          <p:nvPr/>
        </p:nvGrpSpPr>
        <p:grpSpPr>
          <a:xfrm>
            <a:off x="1299164" y="2400548"/>
            <a:ext cx="215966" cy="342398"/>
            <a:chOff x="6718575" y="2318625"/>
            <a:chExt cx="256950" cy="407375"/>
          </a:xfrm>
        </p:grpSpPr>
        <p:sp>
          <p:nvSpPr>
            <p:cNvPr id="281" name="Shape 281"/>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2" name="Shape 282"/>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3" name="Shape 283"/>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4" name="Shape 284"/>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6" name="Shape 28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8" name="Shape 288"/>
            <p:cNvSpPr/>
            <p:nvPr/>
          </p:nvSpPr>
          <p:spPr>
            <a:xfrm>
              <a:off x="6795900" y="2628550"/>
              <a:ext cx="102300" cy="25"/>
            </a:xfrm>
            <a:custGeom>
              <a:pathLst>
                <a:path extrusionOk="0" fill="none" h="1" w="4092">
                  <a:moveTo>
                    <a:pt x="0" y="1"/>
                  </a:moveTo>
                  <a:lnTo>
                    <a:pt x="4092"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GB"/>
              <a:t>Recap Process</a:t>
            </a:r>
          </a:p>
        </p:txBody>
      </p:sp>
      <p:sp>
        <p:nvSpPr>
          <p:cNvPr id="294" name="Shape 294"/>
          <p:cNvSpPr txBox="1"/>
          <p:nvPr>
            <p:ph idx="1" type="body"/>
          </p:nvPr>
        </p:nvSpPr>
        <p:spPr>
          <a:xfrm>
            <a:off x="1381250" y="1459370"/>
            <a:ext cx="6809700" cy="3112200"/>
          </a:xfrm>
          <a:prstGeom prst="rect">
            <a:avLst/>
          </a:prstGeom>
        </p:spPr>
        <p:txBody>
          <a:bodyPr anchorCtr="0" anchor="t" bIns="91425" lIns="91425" rIns="91425" tIns="91425">
            <a:noAutofit/>
          </a:bodyPr>
          <a:lstStyle/>
          <a:p>
            <a:pPr indent="-304800" lvl="0" marL="457200" rtl="0">
              <a:lnSpc>
                <a:spcPct val="100000"/>
              </a:lnSpc>
              <a:spcBef>
                <a:spcPts val="0"/>
              </a:spcBef>
              <a:spcAft>
                <a:spcPts val="0"/>
              </a:spcAft>
              <a:buClr>
                <a:srgbClr val="FFCD00"/>
              </a:buClr>
              <a:buSzPct val="100000"/>
            </a:pPr>
            <a:r>
              <a:rPr b="1" lang="en-GB" sz="1200">
                <a:highlight>
                  <a:srgbClr val="FFFFFF"/>
                </a:highlight>
              </a:rPr>
              <a:t>Step 1: Check Locally</a:t>
            </a:r>
          </a:p>
          <a:p>
            <a:pPr lvl="0" rtl="0">
              <a:lnSpc>
                <a:spcPct val="100000"/>
              </a:lnSpc>
              <a:spcBef>
                <a:spcPts val="0"/>
              </a:spcBef>
              <a:spcAft>
                <a:spcPts val="0"/>
              </a:spcAft>
              <a:buNone/>
            </a:pPr>
            <a:r>
              <a:rPr lang="en-GB" sz="1200">
                <a:highlight>
                  <a:srgbClr val="FFFFFF"/>
                </a:highlight>
              </a:rPr>
              <a:t>The process begins when you ask your computer to resolve a hostname, such as </a:t>
            </a:r>
            <a:r>
              <a:rPr i="1" lang="en-GB" sz="1200">
                <a:highlight>
                  <a:srgbClr val="FFFFFF"/>
                </a:highlight>
              </a:rPr>
              <a:t>http://dyn.com</a:t>
            </a:r>
            <a:r>
              <a:rPr lang="en-GB" sz="1200">
                <a:highlight>
                  <a:srgbClr val="FFFFFF"/>
                </a:highlight>
              </a:rPr>
              <a:t>. The first place your computer looks is its local </a:t>
            </a:r>
            <a:r>
              <a:rPr lang="en-GB" sz="1200">
                <a:highlight>
                  <a:srgbClr val="FFFFFF"/>
                </a:highlight>
                <a:hlinkClick r:id="rId3"/>
              </a:rPr>
              <a:t>DNS cache</a:t>
            </a:r>
            <a:r>
              <a:rPr lang="en-GB" sz="1200">
                <a:highlight>
                  <a:srgbClr val="FFFFFF"/>
                </a:highlight>
              </a:rPr>
              <a:t>, which stores information that your computer has recently retrieved.</a:t>
            </a:r>
          </a:p>
          <a:p>
            <a:pPr lvl="0" rtl="0">
              <a:lnSpc>
                <a:spcPct val="100000"/>
              </a:lnSpc>
              <a:spcBef>
                <a:spcPts val="1100"/>
              </a:spcBef>
              <a:spcAft>
                <a:spcPts val="0"/>
              </a:spcAft>
              <a:buNone/>
            </a:pPr>
            <a:r>
              <a:rPr lang="en-GB" sz="1200">
                <a:highlight>
                  <a:srgbClr val="FFFFFF"/>
                </a:highlight>
              </a:rPr>
              <a:t>If your computer doesn’t already know the answer, it performs a </a:t>
            </a:r>
            <a:r>
              <a:rPr b="1" lang="en-GB" sz="1200">
                <a:highlight>
                  <a:srgbClr val="FFFFFF"/>
                </a:highlight>
              </a:rPr>
              <a:t>DNS query</a:t>
            </a:r>
            <a:r>
              <a:rPr lang="en-GB" sz="1200">
                <a:highlight>
                  <a:srgbClr val="FFFFFF"/>
                </a:highlight>
              </a:rPr>
              <a:t> to find out.</a:t>
            </a:r>
          </a:p>
          <a:p>
            <a:pPr lvl="0" rtl="0">
              <a:lnSpc>
                <a:spcPct val="100000"/>
              </a:lnSpc>
              <a:spcBef>
                <a:spcPts val="0"/>
              </a:spcBef>
              <a:spcAft>
                <a:spcPts val="0"/>
              </a:spcAft>
              <a:buNone/>
            </a:pPr>
            <a:r>
              <a:t/>
            </a:r>
            <a:endParaRPr sz="1200">
              <a:highlight>
                <a:srgbClr val="FFFFFF"/>
              </a:highlight>
            </a:endParaRPr>
          </a:p>
          <a:p>
            <a:pPr indent="-304800" lvl="0" marL="457200" rtl="0">
              <a:lnSpc>
                <a:spcPct val="100000"/>
              </a:lnSpc>
              <a:spcBef>
                <a:spcPts val="0"/>
              </a:spcBef>
              <a:spcAft>
                <a:spcPts val="0"/>
              </a:spcAft>
              <a:buClr>
                <a:srgbClr val="FFCD00"/>
              </a:buClr>
              <a:buSzPct val="100000"/>
            </a:pPr>
            <a:r>
              <a:rPr b="1" lang="en-GB" sz="1200">
                <a:highlight>
                  <a:srgbClr val="FFFFFF"/>
                </a:highlight>
              </a:rPr>
              <a:t>Step 2: Ask the recursive DNS servers</a:t>
            </a:r>
          </a:p>
          <a:p>
            <a:pPr lvl="0" rtl="0">
              <a:lnSpc>
                <a:spcPct val="100000"/>
              </a:lnSpc>
              <a:spcBef>
                <a:spcPts val="0"/>
              </a:spcBef>
              <a:spcAft>
                <a:spcPts val="0"/>
              </a:spcAft>
              <a:buNone/>
            </a:pPr>
            <a:r>
              <a:rPr lang="en-GB" sz="1200">
                <a:highlight>
                  <a:srgbClr val="FFFFFF"/>
                </a:highlight>
              </a:rPr>
              <a:t>If the information is not stored locally, your computer queries (contacts) your ISP’s </a:t>
            </a:r>
            <a:r>
              <a:rPr b="1" lang="en-GB" sz="1200">
                <a:highlight>
                  <a:srgbClr val="FFFFFF"/>
                </a:highlight>
              </a:rPr>
              <a:t>recursive DNS servers</a:t>
            </a:r>
            <a:r>
              <a:rPr lang="en-GB" sz="1200">
                <a:highlight>
                  <a:srgbClr val="FFFFFF"/>
                </a:highlight>
              </a:rPr>
              <a:t>. These specialized computers perform the legwork of a DNS query on your behalf. Recursive servers have their own caches, so the process usually ends here and the information is returned to the user.</a:t>
            </a:r>
          </a:p>
          <a:p>
            <a:pPr lvl="0" rtl="0">
              <a:lnSpc>
                <a:spcPct val="100000"/>
              </a:lnSpc>
              <a:spcBef>
                <a:spcPts val="0"/>
              </a:spcBef>
              <a:spcAft>
                <a:spcPts val="0"/>
              </a:spcAft>
              <a:buNone/>
            </a:pPr>
            <a:r>
              <a:t/>
            </a:r>
            <a:endParaRPr sz="1200">
              <a:highlight>
                <a:srgbClr val="FFFFFF"/>
              </a:highlight>
            </a:endParaRPr>
          </a:p>
          <a:p>
            <a:pPr indent="-304800" lvl="0" marL="457200" rtl="0">
              <a:spcBef>
                <a:spcPts val="0"/>
              </a:spcBef>
              <a:buClr>
                <a:srgbClr val="FFCD00"/>
              </a:buClr>
              <a:buSzPct val="100000"/>
            </a:pPr>
            <a:r>
              <a:rPr b="1" lang="en-GB" sz="1200">
                <a:solidFill>
                  <a:schemeClr val="dk1"/>
                </a:solidFill>
              </a:rPr>
              <a:t>Step 3: Ask the root nameservers</a:t>
            </a:r>
          </a:p>
          <a:p>
            <a:pPr lvl="0" rtl="0">
              <a:spcBef>
                <a:spcPts val="0"/>
              </a:spcBef>
              <a:buClr>
                <a:schemeClr val="dk1"/>
              </a:buClr>
              <a:buSzPct val="91666"/>
              <a:buFont typeface="Arial"/>
              <a:buNone/>
            </a:pPr>
            <a:r>
              <a:rPr lang="en-GB" sz="1200">
                <a:solidFill>
                  <a:schemeClr val="dk1"/>
                </a:solidFill>
              </a:rPr>
              <a:t>If the recursive servers don’t have the answer, they query the </a:t>
            </a:r>
            <a:r>
              <a:rPr b="1" lang="en-GB" sz="1200">
                <a:solidFill>
                  <a:schemeClr val="dk1"/>
                </a:solidFill>
              </a:rPr>
              <a:t>root nameservers</a:t>
            </a:r>
            <a:r>
              <a:rPr lang="en-GB" sz="1200">
                <a:solidFill>
                  <a:schemeClr val="dk1"/>
                </a:solidFill>
              </a:rPr>
              <a:t>. A </a:t>
            </a:r>
            <a:r>
              <a:rPr b="1" lang="en-GB" sz="1200">
                <a:solidFill>
                  <a:schemeClr val="dk1"/>
                </a:solidFill>
              </a:rPr>
              <a:t>nameserver</a:t>
            </a:r>
            <a:r>
              <a:rPr lang="en-GB" sz="1200">
                <a:solidFill>
                  <a:schemeClr val="dk1"/>
                </a:solidFill>
              </a:rPr>
              <a:t> is a computer that answers questions about domain names, such as IP addresses. The thirteen root nameservers act as a kind of telephone switchboard for DNS. They don’t know the answer, but they can direct our query to someone that knows where to find it.</a:t>
            </a:r>
          </a:p>
          <a:p>
            <a:pPr lvl="0" rtl="0">
              <a:lnSpc>
                <a:spcPct val="115000"/>
              </a:lnSpc>
              <a:spcBef>
                <a:spcPts val="1100"/>
              </a:spcBef>
              <a:spcAft>
                <a:spcPts val="1100"/>
              </a:spcAft>
              <a:buNone/>
            </a:pPr>
            <a:r>
              <a:t/>
            </a:r>
            <a:endParaRPr sz="1000">
              <a:solidFill>
                <a:srgbClr val="010025"/>
              </a:solidFill>
              <a:highlight>
                <a:srgbClr val="FFFFFF"/>
              </a:highlight>
            </a:endParaRPr>
          </a:p>
          <a:p>
            <a:pPr lvl="0" rtl="0">
              <a:spcBef>
                <a:spcPts val="0"/>
              </a:spcBef>
              <a:buNone/>
            </a:pPr>
            <a:r>
              <a:t/>
            </a:r>
            <a:endParaRPr sz="1000"/>
          </a:p>
        </p:txBody>
      </p:sp>
      <p:grpSp>
        <p:nvGrpSpPr>
          <p:cNvPr id="295" name="Shape 295"/>
          <p:cNvGrpSpPr/>
          <p:nvPr/>
        </p:nvGrpSpPr>
        <p:grpSpPr>
          <a:xfrm>
            <a:off x="916458" y="1019750"/>
            <a:ext cx="214624" cy="214624"/>
            <a:chOff x="2594050" y="1631825"/>
            <a:chExt cx="439625" cy="439625"/>
          </a:xfrm>
        </p:grpSpPr>
        <p:sp>
          <p:nvSpPr>
            <p:cNvPr id="296" name="Shape 29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7" name="Shape 29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Clr>
                <a:schemeClr val="dk1"/>
              </a:buClr>
              <a:buSzPct val="55000"/>
              <a:buFont typeface="Arial"/>
              <a:buNone/>
            </a:pPr>
            <a:r>
              <a:rPr lang="en-GB">
                <a:solidFill>
                  <a:schemeClr val="dk1"/>
                </a:solidFill>
              </a:rPr>
              <a:t>Recap Process</a:t>
            </a:r>
          </a:p>
        </p:txBody>
      </p:sp>
      <p:sp>
        <p:nvSpPr>
          <p:cNvPr id="305" name="Shape 305"/>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304800" lvl="0" marL="457200" rtl="0">
              <a:lnSpc>
                <a:spcPct val="100000"/>
              </a:lnSpc>
              <a:spcBef>
                <a:spcPts val="0"/>
              </a:spcBef>
              <a:spcAft>
                <a:spcPts val="0"/>
              </a:spcAft>
              <a:buClr>
                <a:srgbClr val="FFCD00"/>
              </a:buClr>
              <a:buSzPct val="100000"/>
            </a:pPr>
            <a:r>
              <a:rPr b="1" lang="en-GB" sz="1200">
                <a:highlight>
                  <a:srgbClr val="FFFFFF"/>
                </a:highlight>
              </a:rPr>
              <a:t>Step 4: Ask the TLD nameservers</a:t>
            </a:r>
          </a:p>
          <a:p>
            <a:pPr lvl="0" rtl="0">
              <a:lnSpc>
                <a:spcPct val="100000"/>
              </a:lnSpc>
              <a:spcBef>
                <a:spcPts val="0"/>
              </a:spcBef>
              <a:spcAft>
                <a:spcPts val="0"/>
              </a:spcAft>
              <a:buNone/>
            </a:pPr>
            <a:r>
              <a:rPr lang="en-GB" sz="1200">
                <a:highlight>
                  <a:srgbClr val="FFFFFF"/>
                </a:highlight>
              </a:rPr>
              <a:t>The root nameservers will look at the first part of our request, reading from right to left — </a:t>
            </a:r>
            <a:r>
              <a:rPr i="1" lang="en-GB" sz="1200">
                <a:highlight>
                  <a:srgbClr val="FFFFFF"/>
                </a:highlight>
              </a:rPr>
              <a:t>www.</a:t>
            </a:r>
            <a:r>
              <a:rPr i="1" lang="en-GB" sz="1200">
                <a:solidFill>
                  <a:schemeClr val="dk1"/>
                </a:solidFill>
              </a:rPr>
              <a:t>dyn</a:t>
            </a:r>
            <a:r>
              <a:rPr i="1" lang="en-GB" sz="1200">
                <a:highlight>
                  <a:srgbClr val="FFFFFF"/>
                </a:highlight>
              </a:rPr>
              <a:t>.</a:t>
            </a:r>
            <a:r>
              <a:rPr b="1" i="1" lang="en-GB" sz="1200">
                <a:highlight>
                  <a:srgbClr val="FFFFFF"/>
                </a:highlight>
              </a:rPr>
              <a:t>com</a:t>
            </a:r>
            <a:r>
              <a:rPr lang="en-GB" sz="1200">
                <a:highlight>
                  <a:srgbClr val="FFFFFF"/>
                </a:highlight>
              </a:rPr>
              <a:t> — and direct our query to the </a:t>
            </a:r>
            <a:r>
              <a:rPr b="1" lang="en-GB" sz="1200">
                <a:highlight>
                  <a:srgbClr val="FFFFFF"/>
                </a:highlight>
                <a:hlinkClick r:id="rId3"/>
              </a:rPr>
              <a:t>Top-Level Domain (TLD) nameservers</a:t>
            </a:r>
            <a:r>
              <a:rPr lang="en-GB" sz="1200">
                <a:highlight>
                  <a:srgbClr val="FFFFFF"/>
                </a:highlight>
              </a:rPr>
              <a:t> for </a:t>
            </a:r>
            <a:r>
              <a:rPr i="1" lang="en-GB" sz="1200">
                <a:highlight>
                  <a:srgbClr val="FFFFFF"/>
                </a:highlight>
              </a:rPr>
              <a:t>.com</a:t>
            </a:r>
            <a:r>
              <a:rPr lang="en-GB" sz="1200">
                <a:highlight>
                  <a:srgbClr val="FFFFFF"/>
                </a:highlight>
              </a:rPr>
              <a:t>. Each TLD, such as </a:t>
            </a:r>
            <a:r>
              <a:rPr i="1" lang="en-GB" sz="1200">
                <a:highlight>
                  <a:srgbClr val="FFFFFF"/>
                </a:highlight>
              </a:rPr>
              <a:t>.com</a:t>
            </a:r>
            <a:r>
              <a:rPr lang="en-GB" sz="1200">
                <a:highlight>
                  <a:srgbClr val="FFFFFF"/>
                </a:highlight>
              </a:rPr>
              <a:t>, </a:t>
            </a:r>
            <a:r>
              <a:rPr i="1" lang="en-GB" sz="1200">
                <a:highlight>
                  <a:srgbClr val="FFFFFF"/>
                </a:highlight>
              </a:rPr>
              <a:t>.org</a:t>
            </a:r>
            <a:r>
              <a:rPr lang="en-GB" sz="1200">
                <a:highlight>
                  <a:srgbClr val="FFFFFF"/>
                </a:highlight>
              </a:rPr>
              <a:t>, and </a:t>
            </a:r>
            <a:r>
              <a:rPr i="1" lang="en-GB" sz="1200">
                <a:highlight>
                  <a:srgbClr val="FFFFFF"/>
                </a:highlight>
              </a:rPr>
              <a:t>.us</a:t>
            </a:r>
            <a:r>
              <a:rPr lang="en-GB" sz="1200">
                <a:highlight>
                  <a:srgbClr val="FFFFFF"/>
                </a:highlight>
              </a:rPr>
              <a:t>, have their own set of nameservers, which act like a receptionist for each TLD. These servers don’t have the information we need, but they can refer us directly to the servers that </a:t>
            </a:r>
            <a:r>
              <a:rPr i="1" lang="en-GB" sz="1200">
                <a:highlight>
                  <a:srgbClr val="FFFFFF"/>
                </a:highlight>
              </a:rPr>
              <a:t>do</a:t>
            </a:r>
            <a:r>
              <a:rPr lang="en-GB" sz="1200">
                <a:highlight>
                  <a:srgbClr val="FFFFFF"/>
                </a:highlight>
              </a:rPr>
              <a:t> have the information.</a:t>
            </a:r>
          </a:p>
          <a:p>
            <a:pPr lvl="0" rtl="0">
              <a:lnSpc>
                <a:spcPct val="100000"/>
              </a:lnSpc>
              <a:spcBef>
                <a:spcPts val="0"/>
              </a:spcBef>
              <a:buNone/>
            </a:pPr>
            <a:r>
              <a:t/>
            </a:r>
            <a:endParaRPr sz="1200"/>
          </a:p>
          <a:p>
            <a:pPr indent="-304800" lvl="0" marL="457200" rtl="0">
              <a:spcBef>
                <a:spcPts val="0"/>
              </a:spcBef>
              <a:spcAft>
                <a:spcPts val="0"/>
              </a:spcAft>
              <a:buClr>
                <a:srgbClr val="FFCD00"/>
              </a:buClr>
              <a:buSzPct val="100000"/>
            </a:pPr>
            <a:r>
              <a:rPr b="1" lang="en-GB" sz="1200">
                <a:solidFill>
                  <a:schemeClr val="dk1"/>
                </a:solidFill>
              </a:rPr>
              <a:t>Step 5: Ask the authoritative DNS servers</a:t>
            </a:r>
          </a:p>
          <a:p>
            <a:pPr lvl="0" rtl="0">
              <a:spcBef>
                <a:spcPts val="0"/>
              </a:spcBef>
              <a:spcAft>
                <a:spcPts val="0"/>
              </a:spcAft>
              <a:buClr>
                <a:schemeClr val="dk1"/>
              </a:buClr>
              <a:buSzPct val="91666"/>
              <a:buFont typeface="Arial"/>
              <a:buNone/>
            </a:pPr>
            <a:r>
              <a:rPr lang="en-GB" sz="1200">
                <a:solidFill>
                  <a:schemeClr val="dk1"/>
                </a:solidFill>
              </a:rPr>
              <a:t>The TLD nameservers review the next part of our request — </a:t>
            </a:r>
            <a:r>
              <a:rPr i="1" lang="en-GB" sz="1200">
                <a:solidFill>
                  <a:schemeClr val="dk1"/>
                </a:solidFill>
              </a:rPr>
              <a:t>www.</a:t>
            </a:r>
            <a:r>
              <a:rPr b="1" i="1" lang="en-GB" sz="1200">
                <a:solidFill>
                  <a:schemeClr val="dk1"/>
                </a:solidFill>
              </a:rPr>
              <a:t>dyn.</a:t>
            </a:r>
            <a:r>
              <a:rPr i="1" lang="en-GB" sz="1200">
                <a:solidFill>
                  <a:schemeClr val="dk1"/>
                </a:solidFill>
              </a:rPr>
              <a:t>com</a:t>
            </a:r>
            <a:r>
              <a:rPr lang="en-GB" sz="1200">
                <a:solidFill>
                  <a:schemeClr val="dk1"/>
                </a:solidFill>
              </a:rPr>
              <a:t> — and direct our query to the nameservers responsible for this </a:t>
            </a:r>
            <a:r>
              <a:rPr i="1" lang="en-GB" sz="1200">
                <a:solidFill>
                  <a:schemeClr val="dk1"/>
                </a:solidFill>
              </a:rPr>
              <a:t>specific</a:t>
            </a:r>
            <a:r>
              <a:rPr lang="en-GB" sz="1200">
                <a:solidFill>
                  <a:schemeClr val="dk1"/>
                </a:solidFill>
              </a:rPr>
              <a:t> domain. These </a:t>
            </a:r>
            <a:r>
              <a:rPr b="1" lang="en-GB" sz="1200">
                <a:solidFill>
                  <a:schemeClr val="dk1"/>
                </a:solidFill>
              </a:rPr>
              <a:t>authoritative nameservers</a:t>
            </a:r>
            <a:r>
              <a:rPr lang="en-GB" sz="1200">
                <a:solidFill>
                  <a:schemeClr val="dk1"/>
                </a:solidFill>
              </a:rPr>
              <a:t> are responsible for knowing all the information about a specific domain, which are stored in </a:t>
            </a:r>
            <a:r>
              <a:rPr b="1" lang="en-GB" sz="1200">
                <a:solidFill>
                  <a:schemeClr val="dk1"/>
                </a:solidFill>
              </a:rPr>
              <a:t>DNS records</a:t>
            </a:r>
            <a:r>
              <a:rPr lang="en-GB" sz="1200">
                <a:solidFill>
                  <a:schemeClr val="dk1"/>
                </a:solidFill>
              </a:rPr>
              <a:t>. There are many types of records, which each contain a different kind of information. In this example, we want to know the IP address for </a:t>
            </a:r>
            <a:r>
              <a:rPr i="1" lang="en-GB" sz="1200">
                <a:solidFill>
                  <a:schemeClr val="dk1"/>
                </a:solidFill>
              </a:rPr>
              <a:t>www.dyndns.com</a:t>
            </a:r>
            <a:r>
              <a:rPr lang="en-GB" sz="1200">
                <a:solidFill>
                  <a:schemeClr val="dk1"/>
                </a:solidFill>
              </a:rPr>
              <a:t>, so we ask the authoritative nameserver for the </a:t>
            </a:r>
            <a:r>
              <a:rPr b="1" lang="en-GB" sz="1200">
                <a:solidFill>
                  <a:schemeClr val="dk1"/>
                </a:solidFill>
              </a:rPr>
              <a:t>Address Record (A)</a:t>
            </a:r>
            <a:r>
              <a:rPr lang="en-GB" sz="1200">
                <a:solidFill>
                  <a:schemeClr val="dk1"/>
                </a:solidFill>
              </a:rPr>
              <a:t>.</a:t>
            </a:r>
          </a:p>
        </p:txBody>
      </p:sp>
      <p:grpSp>
        <p:nvGrpSpPr>
          <p:cNvPr id="306" name="Shape 306"/>
          <p:cNvGrpSpPr/>
          <p:nvPr/>
        </p:nvGrpSpPr>
        <p:grpSpPr>
          <a:xfrm>
            <a:off x="916458" y="1019750"/>
            <a:ext cx="214624" cy="214624"/>
            <a:chOff x="2594050" y="1631825"/>
            <a:chExt cx="439625" cy="439625"/>
          </a:xfrm>
        </p:grpSpPr>
        <p:sp>
          <p:nvSpPr>
            <p:cNvPr id="307" name="Shape 30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8" name="Shape 30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9" name="Shape 30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GB">
                <a:solidFill>
                  <a:schemeClr val="dk1"/>
                </a:solidFill>
              </a:rPr>
              <a:t>Recap Process</a:t>
            </a:r>
          </a:p>
        </p:txBody>
      </p:sp>
      <p:sp>
        <p:nvSpPr>
          <p:cNvPr id="316" name="Shape 316"/>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304800" lvl="0" marL="457200" rtl="0">
              <a:lnSpc>
                <a:spcPct val="100000"/>
              </a:lnSpc>
              <a:spcBef>
                <a:spcPts val="0"/>
              </a:spcBef>
              <a:spcAft>
                <a:spcPts val="0"/>
              </a:spcAft>
              <a:buClr>
                <a:srgbClr val="FFCD00"/>
              </a:buClr>
              <a:buSzPct val="100000"/>
            </a:pPr>
            <a:r>
              <a:rPr b="1" lang="en-GB" sz="1200">
                <a:highlight>
                  <a:srgbClr val="FFFFFF"/>
                </a:highlight>
              </a:rPr>
              <a:t>Step 6: Retrieve the record</a:t>
            </a:r>
          </a:p>
          <a:p>
            <a:pPr lvl="0" rtl="0">
              <a:lnSpc>
                <a:spcPct val="100000"/>
              </a:lnSpc>
              <a:spcBef>
                <a:spcPts val="0"/>
              </a:spcBef>
              <a:spcAft>
                <a:spcPts val="0"/>
              </a:spcAft>
              <a:buNone/>
            </a:pPr>
            <a:r>
              <a:rPr lang="en-GB" sz="1200">
                <a:highlight>
                  <a:srgbClr val="FFFFFF"/>
                </a:highlight>
              </a:rPr>
              <a:t>The recursive server retrieves the A record for </a:t>
            </a:r>
            <a:r>
              <a:rPr i="1" lang="en-GB" sz="1200">
                <a:highlight>
                  <a:srgbClr val="FFFFFF"/>
                </a:highlight>
              </a:rPr>
              <a:t>dyn.com</a:t>
            </a:r>
            <a:r>
              <a:rPr lang="en-GB" sz="1200">
                <a:highlight>
                  <a:srgbClr val="FFFFFF"/>
                </a:highlight>
              </a:rPr>
              <a:t> from the authoritative nameservers and stores the record in its local cache. If anyone else requests the host record for </a:t>
            </a:r>
            <a:r>
              <a:rPr i="1" lang="en-GB" sz="1200">
                <a:highlight>
                  <a:srgbClr val="FFFFFF"/>
                </a:highlight>
              </a:rPr>
              <a:t>dyn.com</a:t>
            </a:r>
            <a:r>
              <a:rPr lang="en-GB" sz="1200">
                <a:highlight>
                  <a:srgbClr val="FFFFFF"/>
                </a:highlight>
              </a:rPr>
              <a:t>, the recursive servers will already have the answer and will not need to go through the lookup process again. All records have a </a:t>
            </a:r>
            <a:r>
              <a:rPr b="1" lang="en-GB" sz="1200">
                <a:highlight>
                  <a:srgbClr val="FFFFFF"/>
                </a:highlight>
              </a:rPr>
              <a:t>time-to-live</a:t>
            </a:r>
            <a:r>
              <a:rPr lang="en-GB" sz="1200">
                <a:highlight>
                  <a:srgbClr val="FFFFFF"/>
                </a:highlight>
              </a:rPr>
              <a:t> value, which is like an expiration date. After a while, the recursive server will need to ask for a new copy of the record to make sure the information doesn’t become out-of-date.</a:t>
            </a:r>
          </a:p>
          <a:p>
            <a:pPr lvl="0" rtl="0">
              <a:lnSpc>
                <a:spcPct val="100000"/>
              </a:lnSpc>
              <a:spcBef>
                <a:spcPts val="0"/>
              </a:spcBef>
              <a:spcAft>
                <a:spcPts val="0"/>
              </a:spcAft>
              <a:buNone/>
            </a:pPr>
            <a:r>
              <a:t/>
            </a:r>
            <a:endParaRPr sz="1200">
              <a:highlight>
                <a:srgbClr val="FFFFFF"/>
              </a:highlight>
            </a:endParaRPr>
          </a:p>
          <a:p>
            <a:pPr indent="-304800" lvl="0" marL="457200" rtl="0">
              <a:lnSpc>
                <a:spcPct val="100000"/>
              </a:lnSpc>
              <a:spcBef>
                <a:spcPts val="0"/>
              </a:spcBef>
              <a:spcAft>
                <a:spcPts val="0"/>
              </a:spcAft>
              <a:buClr>
                <a:srgbClr val="FFCD00"/>
              </a:buClr>
              <a:buSzPct val="100000"/>
            </a:pPr>
            <a:r>
              <a:rPr b="1" lang="en-GB" sz="1200">
                <a:highlight>
                  <a:srgbClr val="FFFFFF"/>
                </a:highlight>
              </a:rPr>
              <a:t>Step 7: Receive the answer</a:t>
            </a:r>
          </a:p>
          <a:p>
            <a:pPr lvl="0" rtl="0">
              <a:lnSpc>
                <a:spcPct val="100000"/>
              </a:lnSpc>
              <a:spcBef>
                <a:spcPts val="0"/>
              </a:spcBef>
              <a:spcAft>
                <a:spcPts val="0"/>
              </a:spcAft>
              <a:buNone/>
            </a:pPr>
            <a:r>
              <a:rPr lang="en-GB" sz="1200">
                <a:highlight>
                  <a:srgbClr val="FFFFFF"/>
                </a:highlight>
              </a:rPr>
              <a:t>Armed with the answer, recursive server returns the A record back to your computer. Your computer stores the record in its cache, reads the IP address from the record, then passes this information to your browser. The browser then opens a connection to the webserver and receives the website.</a:t>
            </a:r>
          </a:p>
          <a:p>
            <a:pPr lvl="0" rtl="0">
              <a:lnSpc>
                <a:spcPct val="100000"/>
              </a:lnSpc>
              <a:spcBef>
                <a:spcPts val="0"/>
              </a:spcBef>
              <a:spcAft>
                <a:spcPts val="0"/>
              </a:spcAft>
              <a:buNone/>
            </a:pPr>
            <a:r>
              <a:t/>
            </a:r>
            <a:endParaRPr sz="1200">
              <a:highlight>
                <a:srgbClr val="FFFFFF"/>
              </a:highlight>
            </a:endParaRPr>
          </a:p>
          <a:p>
            <a:pPr lvl="0" rtl="0">
              <a:lnSpc>
                <a:spcPct val="100000"/>
              </a:lnSpc>
              <a:spcBef>
                <a:spcPts val="0"/>
              </a:spcBef>
              <a:spcAft>
                <a:spcPts val="0"/>
              </a:spcAft>
              <a:buNone/>
            </a:pPr>
            <a:r>
              <a:t/>
            </a:r>
            <a:endParaRPr sz="1200">
              <a:highlight>
                <a:srgbClr val="FFFFFF"/>
              </a:highlight>
            </a:endParaRPr>
          </a:p>
          <a:p>
            <a:pPr lvl="0" rtl="0">
              <a:lnSpc>
                <a:spcPct val="100000"/>
              </a:lnSpc>
              <a:spcBef>
                <a:spcPts val="0"/>
              </a:spcBef>
              <a:spcAft>
                <a:spcPts val="0"/>
              </a:spcAft>
              <a:buNone/>
            </a:pPr>
            <a:r>
              <a:rPr lang="en-GB" sz="1200">
                <a:highlight>
                  <a:srgbClr val="FFFFFF"/>
                </a:highlight>
              </a:rPr>
              <a:t>This entire process, from start to finish, takes only milliseconds to complete.</a:t>
            </a:r>
          </a:p>
          <a:p>
            <a:pPr lvl="0" rtl="0">
              <a:lnSpc>
                <a:spcPct val="100000"/>
              </a:lnSpc>
              <a:spcBef>
                <a:spcPts val="1100"/>
              </a:spcBef>
              <a:spcAft>
                <a:spcPts val="1100"/>
              </a:spcAft>
              <a:buNone/>
            </a:pPr>
            <a:r>
              <a:t/>
            </a:r>
            <a:endParaRPr sz="1200">
              <a:highlight>
                <a:srgbClr val="FFFFFF"/>
              </a:highlight>
            </a:endParaRPr>
          </a:p>
          <a:p>
            <a:pPr lvl="0" rtl="0">
              <a:lnSpc>
                <a:spcPct val="100000"/>
              </a:lnSpc>
              <a:spcBef>
                <a:spcPts val="0"/>
              </a:spcBef>
              <a:buNone/>
            </a:pPr>
            <a:r>
              <a:t/>
            </a:r>
            <a:endParaRPr sz="1200">
              <a:highlight>
                <a:srgbClr val="FFFFFF"/>
              </a:highlight>
            </a:endParaRPr>
          </a:p>
          <a:p>
            <a:pPr lvl="0" rtl="0">
              <a:lnSpc>
                <a:spcPct val="100000"/>
              </a:lnSpc>
              <a:spcBef>
                <a:spcPts val="0"/>
              </a:spcBef>
              <a:buNone/>
            </a:pPr>
            <a:r>
              <a:t/>
            </a:r>
            <a:endParaRPr sz="1200"/>
          </a:p>
        </p:txBody>
      </p:sp>
      <p:grpSp>
        <p:nvGrpSpPr>
          <p:cNvPr id="317" name="Shape 317"/>
          <p:cNvGrpSpPr/>
          <p:nvPr/>
        </p:nvGrpSpPr>
        <p:grpSpPr>
          <a:xfrm>
            <a:off x="916458" y="1019750"/>
            <a:ext cx="214624" cy="214624"/>
            <a:chOff x="2594050" y="1631825"/>
            <a:chExt cx="439625" cy="439625"/>
          </a:xfrm>
        </p:grpSpPr>
        <p:sp>
          <p:nvSpPr>
            <p:cNvPr id="318" name="Shape 31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9" name="Shape 31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0" name="Shape 32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GB"/>
              <a:t>Some useful links</a:t>
            </a:r>
          </a:p>
        </p:txBody>
      </p:sp>
      <p:sp>
        <p:nvSpPr>
          <p:cNvPr id="327" name="Shape 327"/>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342900" lvl="0" marL="457200" rtl="0">
              <a:lnSpc>
                <a:spcPct val="115000"/>
              </a:lnSpc>
              <a:spcBef>
                <a:spcPts val="0"/>
              </a:spcBef>
              <a:buClr>
                <a:srgbClr val="F1C232"/>
              </a:buClr>
              <a:buSzPct val="100000"/>
            </a:pPr>
            <a:r>
              <a:rPr lang="en-GB" sz="1800" u="sng">
                <a:solidFill>
                  <a:schemeClr val="hlink"/>
                </a:solidFill>
                <a:hlinkClick r:id="rId3"/>
              </a:rPr>
              <a:t>https://howdns.works/</a:t>
            </a:r>
          </a:p>
          <a:p>
            <a:pPr indent="-342900" lvl="1" marL="914400" rtl="0">
              <a:lnSpc>
                <a:spcPct val="115000"/>
              </a:lnSpc>
              <a:spcBef>
                <a:spcPts val="0"/>
              </a:spcBef>
              <a:buSzPct val="100000"/>
            </a:pPr>
            <a:r>
              <a:rPr lang="en-GB" sz="1800"/>
              <a:t>A nice explanation with cats and cartoons</a:t>
            </a:r>
          </a:p>
          <a:p>
            <a:pPr indent="0" lvl="0" marL="457200" rtl="0">
              <a:lnSpc>
                <a:spcPct val="115000"/>
              </a:lnSpc>
              <a:spcBef>
                <a:spcPts val="0"/>
              </a:spcBef>
              <a:buNone/>
            </a:pPr>
            <a:r>
              <a:t/>
            </a:r>
            <a:endParaRPr sz="1800"/>
          </a:p>
          <a:p>
            <a:pPr indent="-342900" lvl="0" marL="457200" rtl="0">
              <a:lnSpc>
                <a:spcPct val="115000"/>
              </a:lnSpc>
              <a:spcBef>
                <a:spcPts val="0"/>
              </a:spcBef>
              <a:buClr>
                <a:srgbClr val="F1C232"/>
              </a:buClr>
              <a:buSzPct val="100000"/>
            </a:pPr>
            <a:r>
              <a:rPr lang="en-GB" sz="1800" u="sng">
                <a:solidFill>
                  <a:schemeClr val="hlink"/>
                </a:solidFill>
                <a:hlinkClick r:id="rId4"/>
              </a:rPr>
              <a:t>http://www.sparkmycloud.com/blog/dns-and-idn/</a:t>
            </a:r>
          </a:p>
          <a:p>
            <a:pPr indent="-342900" lvl="1" marL="914400" rtl="0">
              <a:lnSpc>
                <a:spcPct val="115000"/>
              </a:lnSpc>
              <a:spcBef>
                <a:spcPts val="0"/>
              </a:spcBef>
              <a:buSzPct val="100000"/>
            </a:pPr>
            <a:r>
              <a:rPr lang="en-GB" sz="1800">
                <a:solidFill>
                  <a:schemeClr val="dk1"/>
                </a:solidFill>
              </a:rPr>
              <a:t>A bit more in depth</a:t>
            </a:r>
          </a:p>
          <a:p>
            <a:pPr indent="0" lvl="0" marL="457200" rtl="0">
              <a:lnSpc>
                <a:spcPct val="115000"/>
              </a:lnSpc>
              <a:spcBef>
                <a:spcPts val="0"/>
              </a:spcBef>
              <a:buNone/>
            </a:pPr>
            <a:r>
              <a:t/>
            </a:r>
            <a:endParaRPr sz="1800">
              <a:solidFill>
                <a:schemeClr val="dk1"/>
              </a:solidFill>
            </a:endParaRPr>
          </a:p>
          <a:p>
            <a:pPr indent="-342900" lvl="0" marL="457200" rtl="0">
              <a:lnSpc>
                <a:spcPct val="115000"/>
              </a:lnSpc>
              <a:spcBef>
                <a:spcPts val="0"/>
              </a:spcBef>
              <a:buClr>
                <a:srgbClr val="F1C232"/>
              </a:buClr>
              <a:buSzPct val="100000"/>
            </a:pPr>
            <a:r>
              <a:rPr lang="en-GB" sz="1800" u="sng">
                <a:solidFill>
                  <a:schemeClr val="hlink"/>
                </a:solidFill>
                <a:hlinkClick r:id="rId5"/>
              </a:rPr>
              <a:t>https://www.youtube.com/watch?v=72snZctFFtA</a:t>
            </a:r>
          </a:p>
          <a:p>
            <a:pPr indent="0" lvl="0" marL="0" rtl="0">
              <a:lnSpc>
                <a:spcPct val="115000"/>
              </a:lnSpc>
              <a:spcBef>
                <a:spcPts val="0"/>
              </a:spcBef>
              <a:buNone/>
            </a:pPr>
            <a:r>
              <a:t/>
            </a:r>
            <a:endParaRPr/>
          </a:p>
          <a:p>
            <a:pPr indent="0" lvl="0" marL="0" rtl="0">
              <a:lnSpc>
                <a:spcPct val="115000"/>
              </a:lnSpc>
              <a:spcBef>
                <a:spcPts val="0"/>
              </a:spcBef>
              <a:buNone/>
            </a:pPr>
            <a:r>
              <a:t/>
            </a:r>
            <a:endParaRPr/>
          </a:p>
        </p:txBody>
      </p:sp>
      <p:grpSp>
        <p:nvGrpSpPr>
          <p:cNvPr id="328" name="Shape 328"/>
          <p:cNvGrpSpPr/>
          <p:nvPr/>
        </p:nvGrpSpPr>
        <p:grpSpPr>
          <a:xfrm>
            <a:off x="916458" y="1019750"/>
            <a:ext cx="214624" cy="214624"/>
            <a:chOff x="2594050" y="1631825"/>
            <a:chExt cx="439625" cy="439625"/>
          </a:xfrm>
        </p:grpSpPr>
        <p:sp>
          <p:nvSpPr>
            <p:cNvPr id="329" name="Shape 32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0" name="Shape 33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1" name="Shape 33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2" name="Shape 332"/>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ctrTitle"/>
          </p:nvPr>
        </p:nvSpPr>
        <p:spPr>
          <a:xfrm>
            <a:off x="2022225" y="1693525"/>
            <a:ext cx="4633800" cy="1159800"/>
          </a:xfrm>
          <a:prstGeom prst="rect">
            <a:avLst/>
          </a:prstGeom>
        </p:spPr>
        <p:txBody>
          <a:bodyPr anchorCtr="0" anchor="b" bIns="91425" lIns="91425" rIns="91425" tIns="91425">
            <a:noAutofit/>
          </a:bodyPr>
          <a:lstStyle/>
          <a:p>
            <a:pPr lvl="0" rtl="0">
              <a:spcBef>
                <a:spcPts val="0"/>
              </a:spcBef>
              <a:buNone/>
            </a:pPr>
            <a:r>
              <a:rPr lang="en-GB"/>
              <a:t>What is DNS?</a:t>
            </a:r>
          </a:p>
        </p:txBody>
      </p:sp>
      <p:sp>
        <p:nvSpPr>
          <p:cNvPr id="121" name="Shape 121"/>
          <p:cNvSpPr txBox="1"/>
          <p:nvPr>
            <p:ph idx="1" type="subTitle"/>
          </p:nvPr>
        </p:nvSpPr>
        <p:spPr>
          <a:xfrm>
            <a:off x="2098650" y="2853325"/>
            <a:ext cx="3369300" cy="10725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t/>
            </a:r>
            <a:endParaRPr sz="1800"/>
          </a:p>
        </p:txBody>
      </p:sp>
      <p:grpSp>
        <p:nvGrpSpPr>
          <p:cNvPr id="122" name="Shape 122"/>
          <p:cNvGrpSpPr/>
          <p:nvPr/>
        </p:nvGrpSpPr>
        <p:grpSpPr>
          <a:xfrm>
            <a:off x="1299164" y="2400548"/>
            <a:ext cx="215966" cy="342398"/>
            <a:chOff x="6718575" y="2318625"/>
            <a:chExt cx="256950" cy="407375"/>
          </a:xfrm>
        </p:grpSpPr>
        <p:sp>
          <p:nvSpPr>
            <p:cNvPr id="123" name="Shape 123"/>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6795900" y="2628550"/>
              <a:ext cx="102300" cy="25"/>
            </a:xfrm>
            <a:custGeom>
              <a:pathLst>
                <a:path extrusionOk="0" fill="none" h="1" w="4092">
                  <a:moveTo>
                    <a:pt x="0" y="1"/>
                  </a:moveTo>
                  <a:lnTo>
                    <a:pt x="4092"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1381250" y="922675"/>
            <a:ext cx="4623000" cy="435600"/>
          </a:xfrm>
          <a:prstGeom prst="rect">
            <a:avLst/>
          </a:prstGeom>
        </p:spPr>
        <p:txBody>
          <a:bodyPr anchorCtr="0" anchor="ctr" bIns="91425" lIns="91425" rIns="91425" tIns="91425">
            <a:noAutofit/>
          </a:bodyPr>
          <a:lstStyle/>
          <a:p>
            <a:pPr lvl="0" rtl="0">
              <a:spcBef>
                <a:spcPts val="0"/>
              </a:spcBef>
              <a:buClr>
                <a:schemeClr val="dk1"/>
              </a:buClr>
              <a:buSzPct val="55000"/>
              <a:buFont typeface="Arial"/>
              <a:buNone/>
            </a:pPr>
            <a:r>
              <a:rPr lang="en-GB">
                <a:solidFill>
                  <a:schemeClr val="dk1"/>
                </a:solidFill>
              </a:rPr>
              <a:t>The Phonebook of the internet</a:t>
            </a:r>
          </a:p>
        </p:txBody>
      </p:sp>
      <p:sp>
        <p:nvSpPr>
          <p:cNvPr id="136" name="Shape 136"/>
          <p:cNvSpPr txBox="1"/>
          <p:nvPr>
            <p:ph idx="1" type="body"/>
          </p:nvPr>
        </p:nvSpPr>
        <p:spPr>
          <a:xfrm>
            <a:off x="1381250" y="1468600"/>
            <a:ext cx="6809700" cy="1721400"/>
          </a:xfrm>
          <a:prstGeom prst="rect">
            <a:avLst/>
          </a:prstGeom>
        </p:spPr>
        <p:txBody>
          <a:bodyPr anchorCtr="0" anchor="t" bIns="91425" lIns="91425" rIns="91425" tIns="91425">
            <a:noAutofit/>
          </a:bodyPr>
          <a:lstStyle/>
          <a:p>
            <a:pPr lvl="0" rtl="0">
              <a:spcBef>
                <a:spcPts val="0"/>
              </a:spcBef>
              <a:buNone/>
            </a:pPr>
            <a:r>
              <a:t/>
            </a:r>
            <a:endParaRPr sz="1000"/>
          </a:p>
          <a:p>
            <a:pPr indent="-342900" lvl="0" marL="457200" rtl="0">
              <a:spcBef>
                <a:spcPts val="0"/>
              </a:spcBef>
              <a:buClr>
                <a:srgbClr val="FFCD00"/>
              </a:buClr>
              <a:buSzPct val="100000"/>
            </a:pPr>
            <a:r>
              <a:rPr lang="en-GB" sz="1800">
                <a:solidFill>
                  <a:srgbClr val="010025"/>
                </a:solidFill>
              </a:rPr>
              <a:t>The domain name system (DNS) brings together the IP address and the domain name and gets you to your destination.</a:t>
            </a:r>
          </a:p>
          <a:p>
            <a:pPr lvl="0" rtl="0">
              <a:spcBef>
                <a:spcPts val="0"/>
              </a:spcBef>
              <a:buNone/>
            </a:pPr>
            <a:r>
              <a:t/>
            </a:r>
            <a:endParaRPr sz="1800">
              <a:solidFill>
                <a:srgbClr val="010025"/>
              </a:solidFill>
            </a:endParaRPr>
          </a:p>
          <a:p>
            <a:pPr lvl="0" rtl="0">
              <a:spcBef>
                <a:spcPts val="0"/>
              </a:spcBef>
              <a:buNone/>
            </a:pPr>
            <a:r>
              <a:t/>
            </a:r>
            <a:endParaRPr>
              <a:solidFill>
                <a:srgbClr val="010025"/>
              </a:solidFill>
            </a:endParaRPr>
          </a:p>
          <a:p>
            <a:pPr lvl="0" rtl="0">
              <a:spcBef>
                <a:spcPts val="0"/>
              </a:spcBef>
              <a:buNone/>
            </a:pPr>
            <a:r>
              <a:t/>
            </a:r>
            <a:endParaRPr/>
          </a:p>
        </p:txBody>
      </p:sp>
      <p:grpSp>
        <p:nvGrpSpPr>
          <p:cNvPr id="137" name="Shape 137"/>
          <p:cNvGrpSpPr/>
          <p:nvPr/>
        </p:nvGrpSpPr>
        <p:grpSpPr>
          <a:xfrm>
            <a:off x="916458" y="1019750"/>
            <a:ext cx="214624" cy="214624"/>
            <a:chOff x="2594050" y="1631825"/>
            <a:chExt cx="439625" cy="439625"/>
          </a:xfrm>
        </p:grpSpPr>
        <p:sp>
          <p:nvSpPr>
            <p:cNvPr id="138" name="Shape 13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42" name="Shape 142"/>
          <p:cNvSpPr txBox="1"/>
          <p:nvPr>
            <p:ph idx="4294967295" type="body"/>
          </p:nvPr>
        </p:nvSpPr>
        <p:spPr>
          <a:xfrm>
            <a:off x="2828897" y="3190000"/>
            <a:ext cx="1057200" cy="399300"/>
          </a:xfrm>
          <a:prstGeom prst="rect">
            <a:avLst/>
          </a:prstGeom>
        </p:spPr>
        <p:txBody>
          <a:bodyPr anchorCtr="0" anchor="t" bIns="91425" lIns="91425" rIns="91425" tIns="91425">
            <a:noAutofit/>
          </a:bodyPr>
          <a:lstStyle/>
          <a:p>
            <a:pPr lvl="0" rtl="0" algn="ctr">
              <a:spcBef>
                <a:spcPts val="0"/>
              </a:spcBef>
              <a:buNone/>
            </a:pPr>
            <a:r>
              <a:rPr b="1" lang="en-GB" sz="1400">
                <a:highlight>
                  <a:srgbClr val="FFCD00"/>
                </a:highlight>
              </a:rPr>
              <a:t>Computers</a:t>
            </a:r>
          </a:p>
          <a:p>
            <a:pPr lvl="0" rtl="0">
              <a:spcBef>
                <a:spcPts val="0"/>
              </a:spcBef>
              <a:buNone/>
            </a:pPr>
            <a:r>
              <a:t/>
            </a:r>
            <a:endParaRPr/>
          </a:p>
        </p:txBody>
      </p:sp>
      <p:sp>
        <p:nvSpPr>
          <p:cNvPr id="143" name="Shape 143"/>
          <p:cNvSpPr txBox="1"/>
          <p:nvPr>
            <p:ph idx="4294967295" type="body"/>
          </p:nvPr>
        </p:nvSpPr>
        <p:spPr>
          <a:xfrm>
            <a:off x="5278771" y="3190000"/>
            <a:ext cx="1015800" cy="399300"/>
          </a:xfrm>
          <a:prstGeom prst="rect">
            <a:avLst/>
          </a:prstGeom>
        </p:spPr>
        <p:txBody>
          <a:bodyPr anchorCtr="0" anchor="t" bIns="91425" lIns="91425" rIns="91425" tIns="91425">
            <a:noAutofit/>
          </a:bodyPr>
          <a:lstStyle/>
          <a:p>
            <a:pPr lvl="0" rtl="0" algn="ctr">
              <a:spcBef>
                <a:spcPts val="0"/>
              </a:spcBef>
              <a:buNone/>
            </a:pPr>
            <a:r>
              <a:rPr b="1" lang="en-GB" sz="1400">
                <a:highlight>
                  <a:srgbClr val="FFCD00"/>
                </a:highlight>
              </a:rPr>
              <a:t>Us</a:t>
            </a:r>
          </a:p>
          <a:p>
            <a:pPr lvl="0" rtl="0">
              <a:spcBef>
                <a:spcPts val="0"/>
              </a:spcBef>
              <a:buNone/>
            </a:pPr>
            <a:r>
              <a:t/>
            </a:r>
            <a:endParaRPr/>
          </a:p>
        </p:txBody>
      </p:sp>
      <p:sp>
        <p:nvSpPr>
          <p:cNvPr id="144" name="Shape 144"/>
          <p:cNvSpPr/>
          <p:nvPr/>
        </p:nvSpPr>
        <p:spPr>
          <a:xfrm>
            <a:off x="2515237" y="3659158"/>
            <a:ext cx="1684273" cy="1320717"/>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Quattrocento Sans"/>
              <a:ea typeface="Quattrocento Sans"/>
              <a:cs typeface="Quattrocento Sans"/>
              <a:sym typeface="Quattrocento Sans"/>
            </a:endParaRPr>
          </a:p>
        </p:txBody>
      </p:sp>
      <p:sp>
        <p:nvSpPr>
          <p:cNvPr id="145" name="Shape 145"/>
          <p:cNvSpPr/>
          <p:nvPr/>
        </p:nvSpPr>
        <p:spPr>
          <a:xfrm>
            <a:off x="4944501" y="3659158"/>
            <a:ext cx="1684273" cy="1320717"/>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Quattrocento Sans"/>
              <a:ea typeface="Quattrocento Sans"/>
              <a:cs typeface="Quattrocento Sans"/>
              <a:sym typeface="Quattrocento Sans"/>
            </a:endParaRPr>
          </a:p>
        </p:txBody>
      </p:sp>
      <p:sp>
        <p:nvSpPr>
          <p:cNvPr id="146" name="Shape 146"/>
          <p:cNvSpPr txBox="1"/>
          <p:nvPr/>
        </p:nvSpPr>
        <p:spPr>
          <a:xfrm>
            <a:off x="2828775" y="4015750"/>
            <a:ext cx="1057200" cy="420000"/>
          </a:xfrm>
          <a:prstGeom prst="rect">
            <a:avLst/>
          </a:prstGeom>
          <a:noFill/>
          <a:ln>
            <a:noFill/>
          </a:ln>
        </p:spPr>
        <p:txBody>
          <a:bodyPr anchorCtr="0" anchor="t" bIns="91425" lIns="91425" rIns="91425" tIns="91425">
            <a:noAutofit/>
          </a:bodyPr>
          <a:lstStyle/>
          <a:p>
            <a:pPr lvl="0" rtl="0">
              <a:spcBef>
                <a:spcPts val="0"/>
              </a:spcBef>
              <a:buNone/>
            </a:pPr>
            <a:r>
              <a:rPr b="1" lang="en-GB" sz="1200">
                <a:latin typeface="Quattrocento Sans"/>
                <a:ea typeface="Quattrocento Sans"/>
                <a:cs typeface="Quattrocento Sans"/>
                <a:sym typeface="Quattrocento Sans"/>
              </a:rPr>
              <a:t>216.58.198.68</a:t>
            </a:r>
          </a:p>
        </p:txBody>
      </p:sp>
      <p:sp>
        <p:nvSpPr>
          <p:cNvPr id="147" name="Shape 147"/>
          <p:cNvSpPr txBox="1"/>
          <p:nvPr/>
        </p:nvSpPr>
        <p:spPr>
          <a:xfrm>
            <a:off x="5107736" y="4045300"/>
            <a:ext cx="1357800" cy="360900"/>
          </a:xfrm>
          <a:prstGeom prst="rect">
            <a:avLst/>
          </a:prstGeom>
          <a:noFill/>
          <a:ln>
            <a:noFill/>
          </a:ln>
        </p:spPr>
        <p:txBody>
          <a:bodyPr anchorCtr="0" anchor="t" bIns="91425" lIns="91425" rIns="91425" tIns="91425">
            <a:noAutofit/>
          </a:bodyPr>
          <a:lstStyle/>
          <a:p>
            <a:pPr lvl="0" rtl="0">
              <a:spcBef>
                <a:spcPts val="0"/>
              </a:spcBef>
              <a:buNone/>
            </a:pPr>
            <a:r>
              <a:rPr b="1" lang="en-GB" sz="1200">
                <a:latin typeface="Quattrocento Sans"/>
                <a:ea typeface="Quattrocento Sans"/>
                <a:cs typeface="Quattrocento Sans"/>
                <a:sym typeface="Quattrocento Sans"/>
              </a:rPr>
              <a:t>www.google.com</a:t>
            </a:r>
          </a:p>
        </p:txBody>
      </p:sp>
      <p:cxnSp>
        <p:nvCxnSpPr>
          <p:cNvPr id="148" name="Shape 148"/>
          <p:cNvCxnSpPr/>
          <p:nvPr/>
        </p:nvCxnSpPr>
        <p:spPr>
          <a:xfrm>
            <a:off x="4234401" y="4225751"/>
            <a:ext cx="667800" cy="0"/>
          </a:xfrm>
          <a:prstGeom prst="straightConnector1">
            <a:avLst/>
          </a:prstGeom>
          <a:noFill/>
          <a:ln cap="flat" cmpd="sng" w="9525">
            <a:solidFill>
              <a:srgbClr val="FF0000"/>
            </a:solidFill>
            <a:prstDash val="solid"/>
            <a:round/>
            <a:headEnd len="lg" w="lg" type="none"/>
            <a:tailEnd len="lg" w="lg" type="triangle"/>
          </a:ln>
        </p:spPr>
      </p:cxnSp>
      <p:sp>
        <p:nvSpPr>
          <p:cNvPr id="149" name="Shape 149"/>
          <p:cNvSpPr txBox="1"/>
          <p:nvPr/>
        </p:nvSpPr>
        <p:spPr>
          <a:xfrm>
            <a:off x="4262726" y="3930104"/>
            <a:ext cx="618600" cy="194100"/>
          </a:xfrm>
          <a:prstGeom prst="rect">
            <a:avLst/>
          </a:prstGeom>
          <a:noFill/>
          <a:ln>
            <a:noFill/>
          </a:ln>
        </p:spPr>
        <p:txBody>
          <a:bodyPr anchorCtr="0" anchor="t" bIns="91425" lIns="91425" rIns="91425" tIns="91425">
            <a:noAutofit/>
          </a:bodyPr>
          <a:lstStyle/>
          <a:p>
            <a:pPr lvl="0" rtl="0" algn="ctr">
              <a:spcBef>
                <a:spcPts val="0"/>
              </a:spcBef>
              <a:buNone/>
            </a:pPr>
            <a:r>
              <a:rPr b="1" lang="en-GB">
                <a:solidFill>
                  <a:srgbClr val="FF0000"/>
                </a:solidFill>
              </a:rPr>
              <a:t>????</a:t>
            </a:r>
          </a:p>
        </p:txBody>
      </p:sp>
      <p:sp>
        <p:nvSpPr>
          <p:cNvPr id="150" name="Shape 150"/>
          <p:cNvSpPr txBox="1"/>
          <p:nvPr/>
        </p:nvSpPr>
        <p:spPr>
          <a:xfrm>
            <a:off x="4243518" y="4275954"/>
            <a:ext cx="657000" cy="269100"/>
          </a:xfrm>
          <a:prstGeom prst="rect">
            <a:avLst/>
          </a:prstGeom>
          <a:noFill/>
          <a:ln>
            <a:noFill/>
          </a:ln>
        </p:spPr>
        <p:txBody>
          <a:bodyPr anchorCtr="0" anchor="ctr" bIns="91425" lIns="91425" rIns="91425" tIns="91425">
            <a:noAutofit/>
          </a:bodyPr>
          <a:lstStyle/>
          <a:p>
            <a:pPr lvl="0" rtl="0" algn="ctr">
              <a:spcBef>
                <a:spcPts val="0"/>
              </a:spcBef>
              <a:buNone/>
            </a:pPr>
            <a:r>
              <a:rPr b="1" lang="en-GB">
                <a:solidFill>
                  <a:srgbClr val="FF0000"/>
                </a:solidFill>
              </a:rPr>
              <a:t>DNS</a:t>
            </a:r>
            <a:r>
              <a:rPr lang="en-GB">
                <a:solidFill>
                  <a:srgbClr val="FF0000"/>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ctrTitle"/>
          </p:nvPr>
        </p:nvSpPr>
        <p:spPr>
          <a:xfrm>
            <a:off x="2022225" y="1693523"/>
            <a:ext cx="3787800" cy="1159800"/>
          </a:xfrm>
          <a:prstGeom prst="rect">
            <a:avLst/>
          </a:prstGeom>
        </p:spPr>
        <p:txBody>
          <a:bodyPr anchorCtr="0" anchor="b" bIns="91425" lIns="91425" rIns="91425" tIns="91425">
            <a:noAutofit/>
          </a:bodyPr>
          <a:lstStyle/>
          <a:p>
            <a:pPr lvl="0" rtl="0">
              <a:spcBef>
                <a:spcPts val="0"/>
              </a:spcBef>
              <a:buNone/>
            </a:pPr>
            <a:r>
              <a:rPr lang="en-GB"/>
              <a:t>What </a:t>
            </a:r>
            <a:r>
              <a:rPr lang="en-GB"/>
              <a:t>Did We Do Before DNS?</a:t>
            </a:r>
          </a:p>
        </p:txBody>
      </p:sp>
      <p:sp>
        <p:nvSpPr>
          <p:cNvPr id="156" name="Shape 156"/>
          <p:cNvSpPr txBox="1"/>
          <p:nvPr>
            <p:ph idx="1" type="subTitle"/>
          </p:nvPr>
        </p:nvSpPr>
        <p:spPr>
          <a:xfrm>
            <a:off x="1507825" y="3031148"/>
            <a:ext cx="5591400" cy="784800"/>
          </a:xfrm>
          <a:prstGeom prst="rect">
            <a:avLst/>
          </a:prstGeom>
          <a:noFill/>
        </p:spPr>
        <p:txBody>
          <a:bodyPr anchorCtr="0" anchor="t" bIns="91425" lIns="91425" rIns="91425" tIns="91425">
            <a:noAutofit/>
          </a:bodyPr>
          <a:lstStyle/>
          <a:p>
            <a:pPr indent="-342900" lvl="0" marL="457200" marR="0" rtl="0" algn="l">
              <a:lnSpc>
                <a:spcPct val="100000"/>
              </a:lnSpc>
              <a:spcBef>
                <a:spcPts val="0"/>
              </a:spcBef>
              <a:spcAft>
                <a:spcPts val="0"/>
              </a:spcAft>
              <a:buClr>
                <a:srgbClr val="252525"/>
              </a:buClr>
              <a:buSzPct val="100000"/>
              <a:buChar char="●"/>
            </a:pPr>
            <a:r>
              <a:rPr lang="en-GB" sz="1800">
                <a:solidFill>
                  <a:srgbClr val="252525"/>
                </a:solidFill>
                <a:highlight>
                  <a:srgbClr val="FFFFFF"/>
                </a:highlight>
              </a:rPr>
              <a:t>A little history lesson</a:t>
            </a:r>
          </a:p>
        </p:txBody>
      </p:sp>
      <p:grpSp>
        <p:nvGrpSpPr>
          <p:cNvPr id="157" name="Shape 157"/>
          <p:cNvGrpSpPr/>
          <p:nvPr/>
        </p:nvGrpSpPr>
        <p:grpSpPr>
          <a:xfrm>
            <a:off x="1291864" y="2400548"/>
            <a:ext cx="215966" cy="342398"/>
            <a:chOff x="6718575" y="2318625"/>
            <a:chExt cx="256950" cy="407375"/>
          </a:xfrm>
        </p:grpSpPr>
        <p:sp>
          <p:nvSpPr>
            <p:cNvPr id="158" name="Shape 158"/>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6795900" y="2628550"/>
              <a:ext cx="102300" cy="25"/>
            </a:xfrm>
            <a:custGeom>
              <a:pathLst>
                <a:path extrusionOk="0" fill="none" h="1" w="4092">
                  <a:moveTo>
                    <a:pt x="0" y="1"/>
                  </a:moveTo>
                  <a:lnTo>
                    <a:pt x="4092"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idx="4294967295" type="body"/>
          </p:nvPr>
        </p:nvSpPr>
        <p:spPr>
          <a:xfrm>
            <a:off x="4361975" y="456375"/>
            <a:ext cx="4260000" cy="4076700"/>
          </a:xfrm>
          <a:prstGeom prst="rect">
            <a:avLst/>
          </a:prstGeom>
        </p:spPr>
        <p:txBody>
          <a:bodyPr anchorCtr="0" anchor="ctr" bIns="91425" lIns="91425" rIns="91425" tIns="91425">
            <a:noAutofit/>
          </a:bodyPr>
          <a:lstStyle/>
          <a:p>
            <a:pPr indent="-342900" lvl="0" marL="457200" rtl="0">
              <a:lnSpc>
                <a:spcPct val="115000"/>
              </a:lnSpc>
              <a:spcBef>
                <a:spcPts val="0"/>
              </a:spcBef>
              <a:spcAft>
                <a:spcPts val="600"/>
              </a:spcAft>
              <a:buSzPct val="100000"/>
            </a:pPr>
            <a:r>
              <a:rPr lang="en-GB" sz="1800">
                <a:solidFill>
                  <a:srgbClr val="252525"/>
                </a:solidFill>
              </a:rPr>
              <a:t>Stanford Institute maintained a HOSTS file</a:t>
            </a:r>
          </a:p>
          <a:p>
            <a:pPr indent="-342900" lvl="0" marL="457200" rtl="0">
              <a:lnSpc>
                <a:spcPct val="115000"/>
              </a:lnSpc>
              <a:spcBef>
                <a:spcPts val="0"/>
              </a:spcBef>
              <a:spcAft>
                <a:spcPts val="600"/>
              </a:spcAft>
              <a:buSzPct val="100000"/>
            </a:pPr>
            <a:r>
              <a:rPr lang="en-GB" sz="1800">
                <a:solidFill>
                  <a:srgbClr val="252525"/>
                </a:solidFill>
              </a:rPr>
              <a:t>Alphabetically mapped host names to the IP addresses </a:t>
            </a:r>
          </a:p>
          <a:p>
            <a:pPr indent="-342900" lvl="0" marL="457200" rtl="0">
              <a:lnSpc>
                <a:spcPct val="115000"/>
              </a:lnSpc>
              <a:spcBef>
                <a:spcPts val="0"/>
              </a:spcBef>
              <a:spcAft>
                <a:spcPts val="600"/>
              </a:spcAft>
              <a:buSzPct val="100000"/>
            </a:pPr>
            <a:r>
              <a:rPr lang="en-GB" sz="1800">
                <a:solidFill>
                  <a:srgbClr val="252525"/>
                </a:solidFill>
              </a:rPr>
              <a:t>Not very futureproof</a:t>
            </a:r>
          </a:p>
          <a:p>
            <a:pPr lvl="0" rtl="0">
              <a:spcBef>
                <a:spcPts val="0"/>
              </a:spcBef>
              <a:buNone/>
            </a:pPr>
            <a:r>
              <a:t/>
            </a:r>
            <a:endParaRPr b="1" sz="2000">
              <a:solidFill>
                <a:schemeClr val="dk1"/>
              </a:solidFill>
              <a:latin typeface="Lora"/>
              <a:ea typeface="Lora"/>
              <a:cs typeface="Lora"/>
              <a:sym typeface="Lora"/>
            </a:endParaRPr>
          </a:p>
        </p:txBody>
      </p:sp>
      <p:cxnSp>
        <p:nvCxnSpPr>
          <p:cNvPr id="171" name="Shape 171"/>
          <p:cNvCxnSpPr/>
          <p:nvPr/>
        </p:nvCxnSpPr>
        <p:spPr>
          <a:xfrm>
            <a:off x="-6450" y="1131725"/>
            <a:ext cx="9150600" cy="0"/>
          </a:xfrm>
          <a:prstGeom prst="straightConnector1">
            <a:avLst/>
          </a:prstGeom>
          <a:noFill/>
          <a:ln cap="flat" cmpd="sng" w="9525">
            <a:solidFill>
              <a:srgbClr val="CCCCCC"/>
            </a:solidFill>
            <a:prstDash val="solid"/>
            <a:round/>
            <a:headEnd len="lg" w="lg" type="none"/>
            <a:tailEnd len="lg" w="lg" type="none"/>
          </a:ln>
        </p:spPr>
      </p:cxnSp>
      <p:sp>
        <p:nvSpPr>
          <p:cNvPr id="172" name="Shape 172"/>
          <p:cNvSpPr/>
          <p:nvPr/>
        </p:nvSpPr>
        <p:spPr>
          <a:xfrm>
            <a:off x="625400" y="736699"/>
            <a:ext cx="790200" cy="790200"/>
          </a:xfrm>
          <a:prstGeom prst="ellipse">
            <a:avLst/>
          </a:prstGeom>
          <a:solidFill>
            <a:srgbClr val="FFCD00"/>
          </a:solidFill>
          <a:ln>
            <a:noFill/>
          </a:ln>
        </p:spPr>
        <p:txBody>
          <a:bodyPr anchorCtr="0" anchor="ctr" bIns="91425" lIns="91425" rIns="91425" tIns="91425">
            <a:noAutofit/>
          </a:bodyPr>
          <a:lstStyle/>
          <a:p>
            <a:pPr lvl="0" rtl="0">
              <a:spcBef>
                <a:spcPts val="0"/>
              </a:spcBef>
              <a:buNone/>
            </a:pPr>
            <a:r>
              <a:t/>
            </a:r>
            <a:endParaRPr/>
          </a:p>
        </p:txBody>
      </p:sp>
      <p:grpSp>
        <p:nvGrpSpPr>
          <p:cNvPr id="173" name="Shape 173"/>
          <p:cNvGrpSpPr/>
          <p:nvPr/>
        </p:nvGrpSpPr>
        <p:grpSpPr>
          <a:xfrm>
            <a:off x="842317" y="975119"/>
            <a:ext cx="356203" cy="313212"/>
            <a:chOff x="1929775" y="320925"/>
            <a:chExt cx="423800" cy="372650"/>
          </a:xfrm>
        </p:grpSpPr>
        <p:sp>
          <p:nvSpPr>
            <p:cNvPr id="174" name="Shape 174"/>
            <p:cNvSpPr/>
            <p:nvPr/>
          </p:nvSpPr>
          <p:spPr>
            <a:xfrm>
              <a:off x="1929775" y="320925"/>
              <a:ext cx="423800" cy="372650"/>
            </a:xfrm>
            <a:custGeom>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1954125" y="345275"/>
              <a:ext cx="375100" cy="323950"/>
            </a:xfrm>
            <a:custGeom>
              <a:pathLst>
                <a:path extrusionOk="0" fill="none" h="12958" w="15004">
                  <a:moveTo>
                    <a:pt x="15003" y="12957"/>
                  </a:moveTo>
                  <a:lnTo>
                    <a:pt x="1" y="12957"/>
                  </a:lnTo>
                  <a:lnTo>
                    <a:pt x="1" y="0"/>
                  </a:lnTo>
                  <a:lnTo>
                    <a:pt x="15003" y="0"/>
                  </a:lnTo>
                  <a:lnTo>
                    <a:pt x="15003" y="12957"/>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2162375" y="534625"/>
              <a:ext cx="146750" cy="113275"/>
            </a:xfrm>
            <a:custGeom>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1974225" y="468875"/>
              <a:ext cx="232600" cy="179025"/>
            </a:xfrm>
            <a:custGeom>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2169675" y="396425"/>
              <a:ext cx="97450" cy="97450"/>
            </a:xfrm>
            <a:custGeom>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179" name="Shape 179"/>
          <p:cNvPicPr preferRelativeResize="0"/>
          <p:nvPr/>
        </p:nvPicPr>
        <p:blipFill>
          <a:blip r:embed="rId3">
            <a:alphaModFix/>
          </a:blip>
          <a:stretch>
            <a:fillRect/>
          </a:stretch>
        </p:blipFill>
        <p:spPr>
          <a:xfrm>
            <a:off x="483400" y="456375"/>
            <a:ext cx="3810000" cy="381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1381250" y="922675"/>
            <a:ext cx="6167400" cy="594600"/>
          </a:xfrm>
          <a:prstGeom prst="rect">
            <a:avLst/>
          </a:prstGeom>
        </p:spPr>
        <p:txBody>
          <a:bodyPr anchorCtr="0" anchor="ctr" bIns="91425" lIns="91425" rIns="91425" tIns="91425">
            <a:noAutofit/>
          </a:bodyPr>
          <a:lstStyle/>
          <a:p>
            <a:pPr lvl="0" rtl="0">
              <a:spcBef>
                <a:spcPts val="0"/>
              </a:spcBef>
              <a:buClr>
                <a:schemeClr val="dk1"/>
              </a:buClr>
              <a:buSzPct val="55000"/>
              <a:buFont typeface="Arial"/>
              <a:buNone/>
            </a:pPr>
            <a:r>
              <a:rPr lang="en-GB">
                <a:solidFill>
                  <a:schemeClr val="dk1"/>
                </a:solidFill>
              </a:rPr>
              <a:t>What happens on the client before DNS starts doing its thing</a:t>
            </a:r>
          </a:p>
        </p:txBody>
      </p:sp>
      <p:sp>
        <p:nvSpPr>
          <p:cNvPr id="185" name="Shape 185"/>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342900" lvl="0" marL="457200" rtl="0">
              <a:lnSpc>
                <a:spcPct val="115000"/>
              </a:lnSpc>
              <a:spcBef>
                <a:spcPts val="0"/>
              </a:spcBef>
              <a:spcAft>
                <a:spcPts val="600"/>
              </a:spcAft>
              <a:buSzPct val="100000"/>
            </a:pPr>
            <a:r>
              <a:rPr lang="en-GB" sz="1800">
                <a:solidFill>
                  <a:srgbClr val="252525"/>
                </a:solidFill>
                <a:highlight>
                  <a:srgbClr val="FFFFFF"/>
                </a:highlight>
              </a:rPr>
              <a:t>Webbrowser cache</a:t>
            </a:r>
          </a:p>
          <a:p>
            <a:pPr lvl="0" rtl="0">
              <a:lnSpc>
                <a:spcPct val="115000"/>
              </a:lnSpc>
              <a:spcBef>
                <a:spcPts val="0"/>
              </a:spcBef>
              <a:spcAft>
                <a:spcPts val="600"/>
              </a:spcAft>
              <a:buNone/>
            </a:pPr>
            <a:r>
              <a:t/>
            </a:r>
            <a:endParaRPr sz="1800">
              <a:solidFill>
                <a:srgbClr val="252525"/>
              </a:solidFill>
              <a:highlight>
                <a:srgbClr val="FFFFFF"/>
              </a:highlight>
            </a:endParaRPr>
          </a:p>
          <a:p>
            <a:pPr indent="-342900" lvl="0" marL="457200" rtl="0">
              <a:lnSpc>
                <a:spcPct val="115000"/>
              </a:lnSpc>
              <a:spcBef>
                <a:spcPts val="0"/>
              </a:spcBef>
              <a:spcAft>
                <a:spcPts val="600"/>
              </a:spcAft>
              <a:buSzPct val="100000"/>
            </a:pPr>
            <a:r>
              <a:rPr lang="en-GB" sz="1800">
                <a:solidFill>
                  <a:srgbClr val="252525"/>
                </a:solidFill>
                <a:highlight>
                  <a:srgbClr val="FFFFFF"/>
                </a:highlight>
              </a:rPr>
              <a:t>Operating System DNS cache</a:t>
            </a:r>
          </a:p>
          <a:p>
            <a:pPr lvl="0" rtl="0">
              <a:lnSpc>
                <a:spcPct val="115000"/>
              </a:lnSpc>
              <a:spcBef>
                <a:spcPts val="0"/>
              </a:spcBef>
              <a:spcAft>
                <a:spcPts val="600"/>
              </a:spcAft>
              <a:buNone/>
            </a:pPr>
            <a:r>
              <a:t/>
            </a:r>
            <a:endParaRPr sz="1800">
              <a:solidFill>
                <a:srgbClr val="252525"/>
              </a:solidFill>
              <a:highlight>
                <a:srgbClr val="FFFFFF"/>
              </a:highlight>
            </a:endParaRPr>
          </a:p>
          <a:p>
            <a:pPr indent="-342900" lvl="0" marL="457200" rtl="0">
              <a:lnSpc>
                <a:spcPct val="115000"/>
              </a:lnSpc>
              <a:spcBef>
                <a:spcPts val="0"/>
              </a:spcBef>
              <a:spcAft>
                <a:spcPts val="600"/>
              </a:spcAft>
              <a:buSzPct val="100000"/>
            </a:pPr>
            <a:r>
              <a:rPr lang="en-GB" sz="1800">
                <a:solidFill>
                  <a:srgbClr val="252525"/>
                </a:solidFill>
                <a:highlight>
                  <a:srgbClr val="FFFFFF"/>
                </a:highlight>
              </a:rPr>
              <a:t>The hostfile</a:t>
            </a:r>
          </a:p>
          <a:p>
            <a:pPr lvl="0" rtl="0">
              <a:spcBef>
                <a:spcPts val="0"/>
              </a:spcBef>
              <a:buNone/>
            </a:pPr>
            <a:r>
              <a:t/>
            </a:r>
            <a:endParaRPr/>
          </a:p>
          <a:p>
            <a:pPr lvl="0" rtl="0">
              <a:spcBef>
                <a:spcPts val="0"/>
              </a:spcBef>
              <a:buNone/>
            </a:pPr>
            <a:r>
              <a:t/>
            </a:r>
            <a:endParaRPr/>
          </a:p>
        </p:txBody>
      </p:sp>
      <p:grpSp>
        <p:nvGrpSpPr>
          <p:cNvPr id="186" name="Shape 186"/>
          <p:cNvGrpSpPr/>
          <p:nvPr/>
        </p:nvGrpSpPr>
        <p:grpSpPr>
          <a:xfrm>
            <a:off x="916458" y="1019750"/>
            <a:ext cx="214624" cy="214624"/>
            <a:chOff x="2594050" y="1631825"/>
            <a:chExt cx="439625" cy="439625"/>
          </a:xfrm>
        </p:grpSpPr>
        <p:sp>
          <p:nvSpPr>
            <p:cNvPr id="187" name="Shape 18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ctrTitle"/>
          </p:nvPr>
        </p:nvSpPr>
        <p:spPr>
          <a:xfrm>
            <a:off x="2022225" y="1693525"/>
            <a:ext cx="4633800" cy="1159800"/>
          </a:xfrm>
          <a:prstGeom prst="rect">
            <a:avLst/>
          </a:prstGeom>
        </p:spPr>
        <p:txBody>
          <a:bodyPr anchorCtr="0" anchor="b" bIns="91425" lIns="91425" rIns="91425" tIns="91425">
            <a:noAutofit/>
          </a:bodyPr>
          <a:lstStyle/>
          <a:p>
            <a:pPr lvl="0" rtl="0">
              <a:spcBef>
                <a:spcPts val="0"/>
              </a:spcBef>
              <a:buNone/>
            </a:pPr>
            <a:r>
              <a:rPr lang="en-GB"/>
              <a:t>How does it work?</a:t>
            </a:r>
          </a:p>
        </p:txBody>
      </p:sp>
      <p:sp>
        <p:nvSpPr>
          <p:cNvPr id="196" name="Shape 196"/>
          <p:cNvSpPr txBox="1"/>
          <p:nvPr>
            <p:ph idx="1" type="subTitle"/>
          </p:nvPr>
        </p:nvSpPr>
        <p:spPr>
          <a:xfrm>
            <a:off x="2022300" y="2815923"/>
            <a:ext cx="5591400" cy="784800"/>
          </a:xfrm>
          <a:prstGeom prst="rect">
            <a:avLst/>
          </a:prstGeom>
        </p:spPr>
        <p:txBody>
          <a:bodyPr anchorCtr="0" anchor="t" bIns="91425" lIns="91425" rIns="91425" tIns="91425">
            <a:noAutofit/>
          </a:bodyPr>
          <a:lstStyle/>
          <a:p>
            <a:pPr lvl="0" rtl="0">
              <a:spcBef>
                <a:spcPts val="0"/>
              </a:spcBef>
              <a:buNone/>
            </a:pPr>
            <a:r>
              <a:rPr lang="en-GB"/>
              <a:t>Magic</a:t>
            </a:r>
          </a:p>
        </p:txBody>
      </p:sp>
      <p:grpSp>
        <p:nvGrpSpPr>
          <p:cNvPr id="197" name="Shape 197"/>
          <p:cNvGrpSpPr/>
          <p:nvPr/>
        </p:nvGrpSpPr>
        <p:grpSpPr>
          <a:xfrm>
            <a:off x="1299164" y="2400548"/>
            <a:ext cx="215966" cy="342398"/>
            <a:chOff x="6718575" y="2318625"/>
            <a:chExt cx="256950" cy="407375"/>
          </a:xfrm>
        </p:grpSpPr>
        <p:sp>
          <p:nvSpPr>
            <p:cNvPr id="198" name="Shape 198"/>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6795900" y="2628550"/>
              <a:ext cx="102300" cy="25"/>
            </a:xfrm>
            <a:custGeom>
              <a:pathLst>
                <a:path extrusionOk="0" fill="none" h="1" w="4092">
                  <a:moveTo>
                    <a:pt x="0" y="1"/>
                  </a:moveTo>
                  <a:lnTo>
                    <a:pt x="4092"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GB"/>
              <a:t>How does it work?</a:t>
            </a:r>
          </a:p>
        </p:txBody>
      </p:sp>
      <p:sp>
        <p:nvSpPr>
          <p:cNvPr id="211" name="Shape 211"/>
          <p:cNvSpPr txBox="1"/>
          <p:nvPr>
            <p:ph idx="1" type="body"/>
          </p:nvPr>
        </p:nvSpPr>
        <p:spPr>
          <a:xfrm>
            <a:off x="1381250" y="1616470"/>
            <a:ext cx="6809700" cy="3112200"/>
          </a:xfrm>
          <a:prstGeom prst="rect">
            <a:avLst/>
          </a:prstGeom>
        </p:spPr>
        <p:txBody>
          <a:bodyPr anchorCtr="0" anchor="t" bIns="91425" lIns="91425" rIns="91425" tIns="91425">
            <a:noAutofit/>
          </a:bodyPr>
          <a:lstStyle/>
          <a:p>
            <a:pPr lvl="0" rtl="0">
              <a:spcBef>
                <a:spcPts val="0"/>
              </a:spcBef>
              <a:buNone/>
            </a:pPr>
            <a:r>
              <a:t/>
            </a:r>
            <a:endParaRPr sz="1800">
              <a:solidFill>
                <a:schemeClr val="dk1"/>
              </a:solidFill>
              <a:highlight>
                <a:srgbClr val="FFFFFF"/>
              </a:highlight>
            </a:endParaRPr>
          </a:p>
          <a:p>
            <a:pPr indent="-342900" lvl="0" marL="457200" rtl="0">
              <a:spcBef>
                <a:spcPts val="0"/>
              </a:spcBef>
              <a:buClr>
                <a:srgbClr val="FFCD00"/>
              </a:buClr>
              <a:buSzPct val="100000"/>
            </a:pPr>
            <a:r>
              <a:rPr lang="en-GB" sz="1800">
                <a:solidFill>
                  <a:schemeClr val="dk1"/>
                </a:solidFill>
                <a:highlight>
                  <a:srgbClr val="FFFFFF"/>
                </a:highlight>
              </a:rPr>
              <a:t>When you visit a domain such as </a:t>
            </a:r>
            <a:r>
              <a:rPr i="1" lang="en-GB" sz="1800">
                <a:solidFill>
                  <a:schemeClr val="dk1"/>
                </a:solidFill>
                <a:highlight>
                  <a:srgbClr val="FFFFFF"/>
                </a:highlight>
              </a:rPr>
              <a:t>google.com, </a:t>
            </a:r>
            <a:r>
              <a:rPr lang="en-GB" sz="1800">
                <a:solidFill>
                  <a:schemeClr val="dk1"/>
                </a:solidFill>
                <a:highlight>
                  <a:srgbClr val="FFFFFF"/>
                </a:highlight>
              </a:rPr>
              <a:t>your computer follows a series of steps to turn the human-readable web address into a machine-readable IP address. </a:t>
            </a:r>
          </a:p>
          <a:p>
            <a:pPr lvl="0" rtl="0">
              <a:spcBef>
                <a:spcPts val="0"/>
              </a:spcBef>
              <a:buNone/>
            </a:pPr>
            <a:r>
              <a:t/>
            </a:r>
            <a:endParaRPr sz="1800">
              <a:solidFill>
                <a:schemeClr val="dk1"/>
              </a:solidFill>
              <a:highlight>
                <a:srgbClr val="FFFFFF"/>
              </a:highlight>
            </a:endParaRPr>
          </a:p>
          <a:p>
            <a:pPr indent="-342900" lvl="0" marL="457200" rtl="0">
              <a:spcBef>
                <a:spcPts val="0"/>
              </a:spcBef>
              <a:buClr>
                <a:srgbClr val="FFCD00"/>
              </a:buClr>
              <a:buSzPct val="100000"/>
            </a:pPr>
            <a:r>
              <a:rPr lang="en-GB" sz="1800">
                <a:solidFill>
                  <a:schemeClr val="dk1"/>
                </a:solidFill>
                <a:highlight>
                  <a:srgbClr val="FFFFFF"/>
                </a:highlight>
              </a:rPr>
              <a:t>This happens every time you use a domain name</a:t>
            </a:r>
          </a:p>
          <a:p>
            <a:pPr lvl="0" rtl="0">
              <a:spcBef>
                <a:spcPts val="0"/>
              </a:spcBef>
              <a:buNone/>
            </a:pPr>
            <a:r>
              <a:t/>
            </a:r>
            <a:endParaRPr>
              <a:solidFill>
                <a:srgbClr val="010025"/>
              </a:solidFill>
              <a:highlight>
                <a:srgbClr val="FFFFFF"/>
              </a:highlight>
            </a:endParaRPr>
          </a:p>
          <a:p>
            <a:pPr lvl="0" rtl="0">
              <a:spcBef>
                <a:spcPts val="0"/>
              </a:spcBef>
              <a:buNone/>
            </a:pPr>
            <a:r>
              <a:t/>
            </a:r>
            <a:endParaRPr/>
          </a:p>
        </p:txBody>
      </p:sp>
      <p:grpSp>
        <p:nvGrpSpPr>
          <p:cNvPr id="212" name="Shape 212"/>
          <p:cNvGrpSpPr/>
          <p:nvPr/>
        </p:nvGrpSpPr>
        <p:grpSpPr>
          <a:xfrm>
            <a:off x="916458" y="1019750"/>
            <a:ext cx="214624" cy="214624"/>
            <a:chOff x="2594050" y="1631825"/>
            <a:chExt cx="439625" cy="439625"/>
          </a:xfrm>
        </p:grpSpPr>
        <p:sp>
          <p:nvSpPr>
            <p:cNvPr id="213" name="Shape 21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4" name="Shape 21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1381250" y="922675"/>
            <a:ext cx="6925800" cy="435600"/>
          </a:xfrm>
          <a:prstGeom prst="rect">
            <a:avLst/>
          </a:prstGeom>
        </p:spPr>
        <p:txBody>
          <a:bodyPr anchorCtr="0" anchor="ctr" bIns="91425" lIns="91425" rIns="91425" tIns="91425">
            <a:noAutofit/>
          </a:bodyPr>
          <a:lstStyle/>
          <a:p>
            <a:pPr lvl="0" rtl="0">
              <a:spcBef>
                <a:spcPts val="0"/>
              </a:spcBef>
              <a:buClr>
                <a:schemeClr val="dk1"/>
              </a:buClr>
              <a:buSzPct val="55000"/>
              <a:buFont typeface="Arial"/>
              <a:buNone/>
            </a:pPr>
            <a:r>
              <a:rPr lang="en-GB">
                <a:solidFill>
                  <a:schemeClr val="dk1"/>
                </a:solidFill>
              </a:rPr>
              <a:t>You can look at it a little bit like a conversation </a:t>
            </a:r>
          </a:p>
        </p:txBody>
      </p:sp>
      <p:grpSp>
        <p:nvGrpSpPr>
          <p:cNvPr id="222" name="Shape 222"/>
          <p:cNvGrpSpPr/>
          <p:nvPr/>
        </p:nvGrpSpPr>
        <p:grpSpPr>
          <a:xfrm>
            <a:off x="916458" y="1019750"/>
            <a:ext cx="214624" cy="214624"/>
            <a:chOff x="2594050" y="1631825"/>
            <a:chExt cx="439625" cy="439625"/>
          </a:xfrm>
        </p:grpSpPr>
        <p:sp>
          <p:nvSpPr>
            <p:cNvPr id="223" name="Shape 22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227" name="Shape 227"/>
          <p:cNvPicPr preferRelativeResize="0"/>
          <p:nvPr/>
        </p:nvPicPr>
        <p:blipFill>
          <a:blip r:embed="rId3">
            <a:alphaModFix/>
          </a:blip>
          <a:stretch>
            <a:fillRect/>
          </a:stretch>
        </p:blipFill>
        <p:spPr>
          <a:xfrm>
            <a:off x="714975" y="1683200"/>
            <a:ext cx="7988022" cy="276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