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0" r:id="rId3"/>
    <p:sldId id="259" r:id="rId4"/>
    <p:sldId id="261" r:id="rId5"/>
    <p:sldId id="262" r:id="rId6"/>
    <p:sldId id="266" r:id="rId7"/>
    <p:sldId id="298" r:id="rId8"/>
    <p:sldId id="264" r:id="rId9"/>
    <p:sldId id="272" r:id="rId10"/>
    <p:sldId id="271" r:id="rId11"/>
    <p:sldId id="268" r:id="rId12"/>
    <p:sldId id="269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3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095">
          <p15:clr>
            <a:srgbClr val="A4A3A4"/>
          </p15:clr>
        </p15:guide>
        <p15:guide id="4" orient="horz" pos="1963">
          <p15:clr>
            <a:srgbClr val="A4A3A4"/>
          </p15:clr>
        </p15:guide>
        <p15:guide id="5" orient="horz" pos="1652">
          <p15:clr>
            <a:srgbClr val="A4A3A4"/>
          </p15:clr>
        </p15:guide>
        <p15:guide id="6" orient="horz" pos="1368">
          <p15:clr>
            <a:srgbClr val="A4A3A4"/>
          </p15:clr>
        </p15:guide>
        <p15:guide id="7" pos="834">
          <p15:clr>
            <a:srgbClr val="A4A3A4"/>
          </p15:clr>
        </p15:guide>
        <p15:guide id="8" pos="5654">
          <p15:clr>
            <a:srgbClr val="A4A3A4"/>
          </p15:clr>
        </p15:guide>
        <p15:guide id="9" pos="5747">
          <p15:clr>
            <a:srgbClr val="A4A3A4"/>
          </p15:clr>
        </p15:guide>
        <p15:guide id="10" pos="5759">
          <p15:clr>
            <a:srgbClr val="A4A3A4"/>
          </p15:clr>
        </p15:guide>
        <p15:guide id="11" pos="5608">
          <p15:clr>
            <a:srgbClr val="A4A3A4"/>
          </p15:clr>
        </p15:guide>
        <p15:guide id="12" pos="3039">
          <p15:clr>
            <a:srgbClr val="A4A3A4"/>
          </p15:clr>
        </p15:guide>
        <p15:guide id="13" pos="27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4417"/>
    <a:srgbClr val="E98F2B"/>
    <a:srgbClr val="898B90"/>
    <a:srgbClr val="BFBFBF"/>
    <a:srgbClr val="7F7F7F"/>
    <a:srgbClr val="545454"/>
    <a:srgbClr val="7AB228"/>
    <a:srgbClr val="4F81BD"/>
    <a:srgbClr val="5E5E5E"/>
    <a:srgbClr val="184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27" autoAdjust="0"/>
  </p:normalViewPr>
  <p:slideViewPr>
    <p:cSldViewPr snapToObjects="1">
      <p:cViewPr varScale="1">
        <p:scale>
          <a:sx n="144" d="100"/>
          <a:sy n="144" d="100"/>
        </p:scale>
        <p:origin x="612" y="114"/>
      </p:cViewPr>
      <p:guideLst>
        <p:guide orient="horz" pos="2753"/>
        <p:guide orient="horz" pos="2387"/>
        <p:guide orient="horz" pos="2095"/>
        <p:guide orient="horz" pos="1963"/>
        <p:guide orient="horz" pos="1652"/>
        <p:guide orient="horz" pos="1368"/>
        <p:guide pos="834"/>
        <p:guide pos="5654"/>
        <p:guide pos="5747"/>
        <p:guide pos="5759"/>
        <p:guide pos="5608"/>
        <p:guide pos="3039"/>
        <p:guide pos="27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5142D-BA13-E44F-AC2A-9EFE5B932E5E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1DA76-8CBF-7A43-B9AC-55672EC115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48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FAF68-C215-40B8-8B74-1262D30EFFFA}" type="datetimeFigureOut">
              <a:rPr lang="nl-BE" smtClean="0"/>
              <a:t>16/02/2017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5553E-FBEA-4BEA-8048-97AEA32FE54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327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950" y="4343314"/>
            <a:ext cx="5030100" cy="411462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349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5553E-FBEA-4BEA-8048-97AEA32FE540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850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5553E-FBEA-4BEA-8048-97AEA32FE540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508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C1485DF-87E7-4327-9FAD-6EB34F8DD3BB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75369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A759E2AC-1091-462C-92B4-28B2A512E854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60330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N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61C41465-AE6D-45CF-9137-A499C198ACE7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6571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F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5813049-CFD2-4E92-AE55-DC932C6121D8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696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1132681"/>
            <a:ext cx="6659880" cy="1102519"/>
          </a:xfrm>
          <a:prstGeom prst="rect">
            <a:avLst/>
          </a:prstGeom>
        </p:spPr>
        <p:txBody>
          <a:bodyPr anchor="b" anchorCtr="0"/>
          <a:lstStyle>
            <a:lvl1pPr algn="l">
              <a:defRPr sz="2700" b="1">
                <a:solidFill>
                  <a:srgbClr val="5E5E5E"/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228600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rgbClr val="C5C5C5"/>
                </a:solidFill>
                <a:latin typeface="+mj-lt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0"/>
            <a:ext cx="1466600" cy="51434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92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4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rgbClr val="7AB228">
              <a:alpha val="90000"/>
            </a:srgb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rgbClr val="7AB228">
              <a:alpha val="90000"/>
            </a:srgb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1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rgbClr val="E98F2B">
              <a:alpha val="90000"/>
            </a:srgb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rgbClr val="E98F2B">
              <a:alpha val="90000"/>
            </a:srgb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0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4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483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0" y="488156"/>
            <a:ext cx="7179807" cy="288032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Subtitle</a:t>
            </a:r>
            <a:endParaRPr lang="nl-BE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5040927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0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 -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1" i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/>
              <a:buNone/>
              <a:defRPr/>
            </a:lvl2pPr>
            <a:lvl3pPr marL="169863" indent="-169863">
              <a:defRPr/>
            </a:lvl3pPr>
            <a:lvl4pPr marL="400050" indent="-230188">
              <a:defRPr/>
            </a:lvl4pPr>
            <a:lvl5pPr marL="631825" indent="-231775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0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N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F90836C3-5141-4D96-AC14-98C9285F753A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0821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59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483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0" y="488156"/>
            <a:ext cx="7179807" cy="288032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Subtitle</a:t>
            </a:r>
            <a:endParaRPr lang="nl-BE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4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000" y="1001713"/>
            <a:ext cx="3452040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5166360" y="1001713"/>
            <a:ext cx="3452040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73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93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640935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rgbClr val="5491C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393267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rgbClr val="5491C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6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1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rgbClr val="7AB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rgbClr val="E444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39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" descr="iPad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800" y="58738"/>
            <a:ext cx="370840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3304738" y="671043"/>
            <a:ext cx="2582902" cy="342038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9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Pad-Mini-Mockup_V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3750" y="706438"/>
            <a:ext cx="2476500" cy="401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3491880" y="1086586"/>
            <a:ext cx="2160240" cy="288032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F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AE339943-7B9E-40D3-84D5-023D826CC92C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44238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Phone-5s-Mockup_V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3013" y="619125"/>
            <a:ext cx="211613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2861810" y="1166097"/>
            <a:ext cx="1451428" cy="2610291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cBookPro-Mas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974725"/>
            <a:ext cx="529431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1355460" y="1187091"/>
            <a:ext cx="3968105" cy="246477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7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18763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18763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129932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129932" y="2671571"/>
            <a:ext cx="1682384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041101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041101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52270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52270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ijdelijke aanduiding voor afbeelding 2"/>
          <p:cNvSpPr>
            <a:spLocks noGrp="1"/>
          </p:cNvSpPr>
          <p:nvPr>
            <p:ph type="pic" sz="quarter" idx="26" hasCustomPrompt="1"/>
          </p:nvPr>
        </p:nvSpPr>
        <p:spPr>
          <a:xfrm>
            <a:off x="1566179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4" name="Tijdelijke aanduiding voor afbeelding 2"/>
          <p:cNvSpPr>
            <a:spLocks noGrp="1"/>
          </p:cNvSpPr>
          <p:nvPr>
            <p:ph type="pic" sz="quarter" idx="27" hasCustomPrompt="1"/>
          </p:nvPr>
        </p:nvSpPr>
        <p:spPr>
          <a:xfrm>
            <a:off x="3477347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5" name="Tijdelijke aanduiding voor afbeelding 2"/>
          <p:cNvSpPr>
            <a:spLocks noGrp="1"/>
          </p:cNvSpPr>
          <p:nvPr>
            <p:ph type="pic" sz="quarter" idx="28" hasCustomPrompt="1"/>
          </p:nvPr>
        </p:nvSpPr>
        <p:spPr>
          <a:xfrm>
            <a:off x="5382433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6" name="Tijdelijke aanduiding voor afbeelding 2"/>
          <p:cNvSpPr>
            <a:spLocks noGrp="1"/>
          </p:cNvSpPr>
          <p:nvPr>
            <p:ph type="pic" sz="quarter" idx="29" hasCustomPrompt="1"/>
          </p:nvPr>
        </p:nvSpPr>
        <p:spPr>
          <a:xfrm>
            <a:off x="7299685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2"/>
          <p:cNvSpPr txBox="1"/>
          <p:nvPr userDrawn="1"/>
        </p:nvSpPr>
        <p:spPr>
          <a:xfrm>
            <a:off x="162183" y="2706765"/>
            <a:ext cx="3734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1" cap="all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</a:p>
        </p:txBody>
      </p:sp>
      <p:pic>
        <p:nvPicPr>
          <p:cNvPr id="26" name="Picture 2" descr="M:\Marketing &amp; Communications\MARKETING\Foto's\Jobwebsite\FB_sferfotosCegeka_48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6" t="29043" r="476" b="29043"/>
          <a:stretch/>
        </p:blipFill>
        <p:spPr bwMode="auto">
          <a:xfrm>
            <a:off x="0" y="0"/>
            <a:ext cx="9143999" cy="25749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  <p:sp>
        <p:nvSpPr>
          <p:cNvPr id="35" name="Oval 1"/>
          <p:cNvSpPr/>
          <p:nvPr userDrawn="1"/>
        </p:nvSpPr>
        <p:spPr>
          <a:xfrm>
            <a:off x="3227278" y="2858184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58"/>
          <p:cNvSpPr/>
          <p:nvPr userDrawn="1"/>
        </p:nvSpPr>
        <p:spPr>
          <a:xfrm>
            <a:off x="3227278" y="3446782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59"/>
          <p:cNvSpPr/>
          <p:nvPr userDrawn="1"/>
        </p:nvSpPr>
        <p:spPr>
          <a:xfrm>
            <a:off x="3227278" y="4048181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60"/>
          <p:cNvSpPr/>
          <p:nvPr userDrawn="1"/>
        </p:nvSpPr>
        <p:spPr>
          <a:xfrm>
            <a:off x="6451804" y="2858184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61"/>
          <p:cNvSpPr/>
          <p:nvPr userDrawn="1"/>
        </p:nvSpPr>
        <p:spPr>
          <a:xfrm>
            <a:off x="6451804" y="3446782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62"/>
          <p:cNvSpPr/>
          <p:nvPr userDrawn="1"/>
        </p:nvSpPr>
        <p:spPr>
          <a:xfrm>
            <a:off x="6451804" y="4048181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Picture 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6855" y="2967213"/>
            <a:ext cx="391912" cy="264847"/>
          </a:xfrm>
          <a:prstGeom prst="rect">
            <a:avLst/>
          </a:prstGeom>
        </p:spPr>
      </p:pic>
      <p:pic>
        <p:nvPicPr>
          <p:cNvPr id="42" name="Picture 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6855" y="3561860"/>
            <a:ext cx="445019" cy="300736"/>
          </a:xfrm>
          <a:prstGeom prst="rect">
            <a:avLst/>
          </a:prstGeom>
        </p:spPr>
      </p:pic>
      <p:pic>
        <p:nvPicPr>
          <p:cNvPr id="43" name="Picture 5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0671" y="4155406"/>
            <a:ext cx="468267" cy="316446"/>
          </a:xfrm>
          <a:prstGeom prst="rect">
            <a:avLst/>
          </a:prstGeom>
        </p:spPr>
      </p:pic>
      <p:pic>
        <p:nvPicPr>
          <p:cNvPr id="44" name="Picture 6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1803" y="2931790"/>
            <a:ext cx="508545" cy="343665"/>
          </a:xfrm>
          <a:prstGeom prst="rect">
            <a:avLst/>
          </a:prstGeom>
        </p:spPr>
      </p:pic>
      <p:pic>
        <p:nvPicPr>
          <p:cNvPr id="45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779" y="3521282"/>
            <a:ext cx="512080" cy="346054"/>
          </a:xfrm>
          <a:prstGeom prst="rect">
            <a:avLst/>
          </a:prstGeom>
        </p:spPr>
      </p:pic>
      <p:pic>
        <p:nvPicPr>
          <p:cNvPr id="46" name="Picture 8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899" y="4162460"/>
            <a:ext cx="394351" cy="266495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6982266" y="2878001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Universiteitslaan</a:t>
            </a:r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9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3500 Hasselt, Belgium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982266" y="3480172"/>
            <a:ext cx="16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Phone: +32 11 24 02 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 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Fax: +32 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11 23 34 25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3725534" y="4157750"/>
            <a:ext cx="1555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facebook.com/</a:t>
            </a:r>
            <a:r>
              <a:rPr lang="en-US" sz="12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3725534" y="3571612"/>
            <a:ext cx="780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12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6951854" y="4175130"/>
            <a:ext cx="11897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info@cegeka.be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3729532" y="2967213"/>
            <a:ext cx="2096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linkedin.com/company/</a:t>
            </a:r>
            <a:r>
              <a:rPr lang="en-US" sz="12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1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3F50F7DB-A4F7-431B-9EE5-E842D1510A46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7161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N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B8E43A06-42D5-4E38-8D4A-4FC9933345A7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004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F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312C8A10-5729-4AF4-A5D4-6B67DABEFFB0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1692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BF503052-4D7F-47B8-99B5-D3AF39C8187D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56443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N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C09A0306-7E4D-4F13-8AAE-5040C1F24AC5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79644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F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307C146-871B-4037-82AA-29A900357F21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931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1016520"/>
            <a:ext cx="7179807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1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  <p:sldLayoutId id="2147483689" r:id="rId17"/>
    <p:sldLayoutId id="2147483980" r:id="rId18"/>
    <p:sldLayoutId id="2147483690" r:id="rId19"/>
    <p:sldLayoutId id="2147483696" r:id="rId20"/>
    <p:sldLayoutId id="2147483979" r:id="rId21"/>
    <p:sldLayoutId id="2147483698" r:id="rId22"/>
    <p:sldLayoutId id="2147483692" r:id="rId23"/>
    <p:sldLayoutId id="2147483694" r:id="rId24"/>
    <p:sldLayoutId id="2147483976" r:id="rId25"/>
    <p:sldLayoutId id="2147483977" r:id="rId26"/>
    <p:sldLayoutId id="2147483978" r:id="rId27"/>
    <p:sldLayoutId id="2147483997" r:id="rId28"/>
    <p:sldLayoutId id="2147483998" r:id="rId29"/>
    <p:sldLayoutId id="2147483999" r:id="rId30"/>
    <p:sldLayoutId id="2147484000" r:id="rId31"/>
    <p:sldLayoutId id="2147484003" r:id="rId32"/>
    <p:sldLayoutId id="2147484004" r:id="rId33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latinLnBrk="0" hangingPunct="1">
        <a:lnSpc>
          <a:spcPct val="90000"/>
        </a:lnSpc>
        <a:spcBef>
          <a:spcPts val="0"/>
        </a:spcBef>
        <a:buNone/>
        <a:defRPr sz="2700" b="1" i="0" kern="1200" spc="-100" baseline="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200" b="0" i="0" kern="1200" spc="-6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1175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1363" indent="-230188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31875" indent="-290513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314450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2snZctFFtA&amp;feature=youtu.be" TargetMode="Externa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HTTP &amp; DNS</a:t>
            </a:r>
            <a:endParaRPr lang="nl-NL" b="1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Cegekaschool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15/02/2017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Kevin </a:t>
            </a:r>
            <a:r>
              <a:rPr lang="en-US" dirty="0" err="1" smtClean="0"/>
              <a:t>Smet</a:t>
            </a:r>
            <a:r>
              <a:rPr lang="en-US" dirty="0" smtClean="0"/>
              <a:t>, Kevin Billen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/>
              <a:t>Correction</a:t>
            </a:r>
          </a:p>
          <a:p>
            <a:pPr marL="0" indent="0" algn="ctr">
              <a:buNone/>
            </a:pPr>
            <a:r>
              <a:rPr lang="en-US" sz="8800" dirty="0" smtClean="0"/>
              <a:t>Blackboard</a:t>
            </a:r>
            <a:endParaRPr lang="nl-BE" sz="8800" dirty="0"/>
          </a:p>
        </p:txBody>
      </p:sp>
    </p:spTree>
    <p:extLst>
      <p:ext uri="{BB962C8B-B14F-4D97-AF65-F5344CB8AC3E}">
        <p14:creationId xmlns:p14="http://schemas.microsoft.com/office/powerpoint/2010/main" val="4714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ym typeface="Wingdings" panose="05000000000000000000" pitchFamily="2" charset="2"/>
              </a:rPr>
              <a:t>HTTP - </a:t>
            </a:r>
            <a:r>
              <a:rPr lang="nl-BE" dirty="0" err="1" smtClean="0">
                <a:sym typeface="Wingdings" panose="05000000000000000000" pitchFamily="2" charset="2"/>
              </a:rPr>
              <a:t>Methods</a:t>
            </a:r>
            <a:endParaRPr lang="nl-B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40000" y="1039005"/>
            <a:ext cx="7179807" cy="3519194"/>
          </a:xfrm>
        </p:spPr>
        <p:txBody>
          <a:bodyPr>
            <a:normAutofit fontScale="92500" lnSpcReduction="10000"/>
          </a:bodyPr>
          <a:lstStyle/>
          <a:p>
            <a:r>
              <a:rPr lang="nl-BE" dirty="0" smtClean="0"/>
              <a:t>GET</a:t>
            </a:r>
          </a:p>
          <a:p>
            <a:pPr lvl="1"/>
            <a:r>
              <a:rPr lang="nl-BE" dirty="0" err="1" smtClean="0"/>
              <a:t>By</a:t>
            </a:r>
            <a:r>
              <a:rPr lang="nl-BE" dirty="0" smtClean="0"/>
              <a:t> default </a:t>
            </a:r>
            <a:r>
              <a:rPr lang="nl-BE" dirty="0" err="1" smtClean="0"/>
              <a:t>done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</a:t>
            </a:r>
            <a:r>
              <a:rPr lang="nl-BE" dirty="0" err="1" smtClean="0"/>
              <a:t>all</a:t>
            </a:r>
            <a:r>
              <a:rPr lang="nl-BE" dirty="0" smtClean="0"/>
              <a:t> browsers</a:t>
            </a:r>
          </a:p>
          <a:p>
            <a:pPr lvl="1"/>
            <a:r>
              <a:rPr lang="nl-BE" dirty="0" err="1" smtClean="0"/>
              <a:t>Only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fetch</a:t>
            </a:r>
            <a:r>
              <a:rPr lang="nl-BE" dirty="0" smtClean="0"/>
              <a:t> data </a:t>
            </a:r>
            <a:r>
              <a:rPr lang="nl-BE" dirty="0" err="1" smtClean="0"/>
              <a:t>from</a:t>
            </a:r>
            <a:r>
              <a:rPr lang="nl-BE" dirty="0" smtClean="0"/>
              <a:t> a web server</a:t>
            </a:r>
          </a:p>
          <a:p>
            <a:r>
              <a:rPr lang="nl-BE" dirty="0" smtClean="0"/>
              <a:t>POST</a:t>
            </a:r>
          </a:p>
          <a:p>
            <a:pPr lvl="1"/>
            <a:r>
              <a:rPr lang="nl-BE" dirty="0" err="1" smtClean="0"/>
              <a:t>Send</a:t>
            </a:r>
            <a:r>
              <a:rPr lang="nl-BE" dirty="0" smtClean="0"/>
              <a:t> data </a:t>
            </a:r>
            <a:r>
              <a:rPr lang="nl-BE" dirty="0" err="1" smtClean="0"/>
              <a:t>to</a:t>
            </a:r>
            <a:r>
              <a:rPr lang="nl-BE" dirty="0" smtClean="0"/>
              <a:t> a web server</a:t>
            </a:r>
          </a:p>
          <a:p>
            <a:r>
              <a:rPr lang="nl-BE" dirty="0" smtClean="0"/>
              <a:t>PUT</a:t>
            </a:r>
          </a:p>
          <a:p>
            <a:pPr lvl="1"/>
            <a:r>
              <a:rPr lang="nl-BE" dirty="0" err="1" smtClean="0"/>
              <a:t>Send</a:t>
            </a:r>
            <a:r>
              <a:rPr lang="nl-BE" dirty="0" smtClean="0"/>
              <a:t> data </a:t>
            </a:r>
            <a:r>
              <a:rPr lang="nl-BE" dirty="0" err="1" smtClean="0"/>
              <a:t>to</a:t>
            </a:r>
            <a:r>
              <a:rPr lang="nl-BE" dirty="0" smtClean="0"/>
              <a:t> a web server</a:t>
            </a:r>
          </a:p>
          <a:p>
            <a:pPr lvl="1"/>
            <a:r>
              <a:rPr lang="nl-BE" dirty="0" smtClean="0"/>
              <a:t>Idempotent!</a:t>
            </a:r>
          </a:p>
          <a:p>
            <a:r>
              <a:rPr lang="nl-BE" dirty="0" smtClean="0"/>
              <a:t>DELETE</a:t>
            </a:r>
          </a:p>
          <a:p>
            <a:pPr lvl="1"/>
            <a:r>
              <a:rPr lang="nl-BE" dirty="0" err="1" smtClean="0"/>
              <a:t>Execute</a:t>
            </a:r>
            <a:r>
              <a:rPr lang="nl-BE" dirty="0" smtClean="0"/>
              <a:t> a delete </a:t>
            </a:r>
            <a:r>
              <a:rPr lang="nl-BE" dirty="0" err="1" smtClean="0"/>
              <a:t>operation</a:t>
            </a:r>
            <a:r>
              <a:rPr lang="nl-BE" dirty="0" smtClean="0"/>
              <a:t> at </a:t>
            </a:r>
            <a:r>
              <a:rPr lang="nl-BE" dirty="0" err="1" smtClean="0"/>
              <a:t>the</a:t>
            </a:r>
            <a:r>
              <a:rPr lang="nl-BE" dirty="0" smtClean="0"/>
              <a:t> web server</a:t>
            </a:r>
            <a:endParaRPr lang="nl-BE" dirty="0"/>
          </a:p>
          <a:p>
            <a:pPr lvl="1"/>
            <a:r>
              <a:rPr lang="nl-BE" dirty="0"/>
              <a:t>Idempotent</a:t>
            </a:r>
            <a:r>
              <a:rPr lang="nl-BE" dirty="0" smtClean="0"/>
              <a:t>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187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ym typeface="Wingdings" panose="05000000000000000000" pitchFamily="2" charset="2"/>
              </a:rPr>
              <a:t>HTTP – response codes</a:t>
            </a:r>
            <a:endParaRPr lang="nl-BE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1439545" y="1563638"/>
          <a:ext cx="71802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131">
                  <a:extLst>
                    <a:ext uri="{9D8B030D-6E8A-4147-A177-3AD203B41FA5}">
                      <a16:colId xmlns:a16="http://schemas.microsoft.com/office/drawing/2014/main" val="2141001440"/>
                    </a:ext>
                  </a:extLst>
                </a:gridCol>
                <a:gridCol w="3590131">
                  <a:extLst>
                    <a:ext uri="{9D8B030D-6E8A-4147-A177-3AD203B41FA5}">
                      <a16:colId xmlns:a16="http://schemas.microsoft.com/office/drawing/2014/main" val="2939140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HTTP code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Brief </a:t>
                      </a:r>
                      <a:r>
                        <a:rPr lang="nl-BE" dirty="0" err="1" smtClean="0"/>
                        <a:t>explenation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2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200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OK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15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204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No content</a:t>
                      </a:r>
                      <a:r>
                        <a:rPr lang="nl-BE" baseline="0" dirty="0" smtClean="0"/>
                        <a:t> </a:t>
                      </a:r>
                      <a:r>
                        <a:rPr lang="nl-BE" baseline="0" dirty="0" err="1" smtClean="0"/>
                        <a:t>returned</a:t>
                      </a:r>
                      <a:r>
                        <a:rPr lang="nl-BE" baseline="0" dirty="0" smtClean="0"/>
                        <a:t> (~ HTTP 200)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400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Bad </a:t>
                      </a:r>
                      <a:r>
                        <a:rPr lang="nl-BE" dirty="0" err="1" smtClean="0"/>
                        <a:t>request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93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405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Method</a:t>
                      </a:r>
                      <a:r>
                        <a:rPr lang="nl-BE" baseline="0" dirty="0" smtClean="0"/>
                        <a:t> </a:t>
                      </a:r>
                      <a:r>
                        <a:rPr lang="nl-BE" baseline="0" dirty="0" err="1" smtClean="0"/>
                        <a:t>not</a:t>
                      </a:r>
                      <a:r>
                        <a:rPr lang="nl-BE" baseline="0" dirty="0" smtClean="0"/>
                        <a:t> </a:t>
                      </a:r>
                      <a:r>
                        <a:rPr lang="nl-BE" baseline="0" dirty="0" err="1" smtClean="0"/>
                        <a:t>allowed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41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407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Proxy </a:t>
                      </a:r>
                      <a:r>
                        <a:rPr lang="nl-BE" dirty="0" err="1" smtClean="0"/>
                        <a:t>authentication</a:t>
                      </a:r>
                      <a:r>
                        <a:rPr lang="nl-BE" dirty="0" smtClean="0"/>
                        <a:t> </a:t>
                      </a:r>
                      <a:r>
                        <a:rPr lang="nl-BE" dirty="0" err="1" smtClean="0"/>
                        <a:t>required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500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Internal</a:t>
                      </a:r>
                      <a:r>
                        <a:rPr lang="nl-BE" dirty="0" smtClean="0"/>
                        <a:t> server error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5757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39546" y="1073406"/>
            <a:ext cx="718026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nl-BE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Most common error codes</a:t>
            </a:r>
          </a:p>
        </p:txBody>
      </p:sp>
    </p:spTree>
    <p:extLst>
      <p:ext uri="{BB962C8B-B14F-4D97-AF65-F5344CB8AC3E}">
        <p14:creationId xmlns:p14="http://schemas.microsoft.com/office/powerpoint/2010/main" val="32122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323" y="1222080"/>
            <a:ext cx="6858000" cy="1790700"/>
          </a:xfrm>
        </p:spPr>
        <p:txBody>
          <a:bodyPr/>
          <a:lstStyle/>
          <a:p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DNS?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DNS = Domain Name System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37" y="2319425"/>
            <a:ext cx="6051527" cy="13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What</a:t>
            </a:r>
            <a:r>
              <a:rPr lang="nl-BE" dirty="0" smtClean="0"/>
              <a:t> is DNS?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DNS is </a:t>
            </a:r>
            <a:r>
              <a:rPr lang="nl-BE" b="1" dirty="0" smtClean="0"/>
              <a:t>a </a:t>
            </a:r>
            <a:r>
              <a:rPr lang="nl-BE" b="1" dirty="0" err="1" smtClean="0"/>
              <a:t>translation</a:t>
            </a:r>
            <a:r>
              <a:rPr lang="nl-BE" b="1" dirty="0" smtClean="0"/>
              <a:t> system </a:t>
            </a:r>
            <a:r>
              <a:rPr lang="nl-BE" dirty="0" err="1" smtClean="0"/>
              <a:t>to</a:t>
            </a:r>
            <a:r>
              <a:rPr lang="nl-BE" dirty="0" smtClean="0"/>
              <a:t> go </a:t>
            </a:r>
            <a:r>
              <a:rPr lang="nl-BE" dirty="0" err="1" smtClean="0"/>
              <a:t>from</a:t>
            </a:r>
            <a:r>
              <a:rPr lang="nl-BE" dirty="0" smtClean="0"/>
              <a:t> </a:t>
            </a:r>
            <a:r>
              <a:rPr lang="nl-BE" dirty="0" err="1" smtClean="0"/>
              <a:t>an</a:t>
            </a:r>
            <a:r>
              <a:rPr lang="nl-BE" dirty="0" smtClean="0"/>
              <a:t> </a:t>
            </a:r>
            <a:r>
              <a:rPr lang="nl-BE" dirty="0" err="1" smtClean="0"/>
              <a:t>url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a IP – adres or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other</a:t>
            </a:r>
            <a:r>
              <a:rPr lang="nl-BE" dirty="0" smtClean="0"/>
              <a:t> way </a:t>
            </a:r>
            <a:r>
              <a:rPr lang="nl-BE" dirty="0" err="1" smtClean="0"/>
              <a:t>around</a:t>
            </a:r>
            <a:r>
              <a:rPr lang="nl-BE" dirty="0" smtClean="0"/>
              <a:t>. </a:t>
            </a:r>
          </a:p>
          <a:p>
            <a:r>
              <a:rPr lang="nl-BE" dirty="0" err="1" smtClean="0"/>
              <a:t>You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compare</a:t>
            </a:r>
            <a:r>
              <a:rPr lang="nl-BE" dirty="0" smtClean="0"/>
              <a:t> DNS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b="1" dirty="0" smtClean="0"/>
              <a:t>equivalent of a </a:t>
            </a:r>
            <a:r>
              <a:rPr lang="nl-BE" b="1" dirty="0" err="1" smtClean="0"/>
              <a:t>phonebook</a:t>
            </a:r>
            <a:r>
              <a:rPr lang="nl-BE" dirty="0" smtClean="0"/>
              <a:t>.</a:t>
            </a:r>
          </a:p>
          <a:p>
            <a:r>
              <a:rPr lang="nl-BE" dirty="0" err="1" smtClean="0"/>
              <a:t>When</a:t>
            </a:r>
            <a:r>
              <a:rPr lang="nl-BE" dirty="0" smtClean="0"/>
              <a:t> </a:t>
            </a:r>
            <a:r>
              <a:rPr lang="nl-BE" dirty="0" err="1" smtClean="0"/>
              <a:t>you</a:t>
            </a:r>
            <a:r>
              <a:rPr lang="nl-BE" dirty="0" smtClean="0"/>
              <a:t> type in </a:t>
            </a:r>
            <a:r>
              <a:rPr lang="nl-BE" dirty="0" err="1" smtClean="0"/>
              <a:t>an</a:t>
            </a:r>
            <a:r>
              <a:rPr lang="nl-BE" dirty="0" smtClean="0"/>
              <a:t> </a:t>
            </a:r>
            <a:r>
              <a:rPr lang="nl-BE" dirty="0" err="1" smtClean="0"/>
              <a:t>url</a:t>
            </a:r>
            <a:r>
              <a:rPr lang="nl-BE" dirty="0" smtClean="0"/>
              <a:t>, </a:t>
            </a:r>
            <a:r>
              <a:rPr lang="nl-BE" dirty="0" err="1" smtClean="0"/>
              <a:t>your</a:t>
            </a:r>
            <a:r>
              <a:rPr lang="nl-BE" dirty="0" smtClean="0"/>
              <a:t> computer </a:t>
            </a:r>
            <a:r>
              <a:rPr lang="nl-BE" dirty="0" err="1" smtClean="0"/>
              <a:t>can’t</a:t>
            </a:r>
            <a:r>
              <a:rPr lang="nl-BE" dirty="0" smtClean="0"/>
              <a:t> do </a:t>
            </a:r>
            <a:r>
              <a:rPr lang="nl-BE" dirty="0" err="1" smtClean="0"/>
              <a:t>anything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it. It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only</a:t>
            </a:r>
            <a:r>
              <a:rPr lang="nl-BE" dirty="0" smtClean="0"/>
              <a:t> handle IP-</a:t>
            </a:r>
            <a:r>
              <a:rPr lang="nl-BE" dirty="0" err="1" smtClean="0"/>
              <a:t>adresses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find</a:t>
            </a:r>
            <a:r>
              <a:rPr lang="nl-BE" dirty="0" smtClean="0"/>
              <a:t> </a:t>
            </a:r>
            <a:r>
              <a:rPr lang="nl-BE" dirty="0" err="1" smtClean="0"/>
              <a:t>some</a:t>
            </a:r>
            <a:r>
              <a:rPr lang="nl-BE" dirty="0" smtClean="0"/>
              <a:t> info on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network</a:t>
            </a:r>
            <a:r>
              <a:rPr lang="nl-BE" dirty="0" smtClean="0"/>
              <a:t>.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27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What</a:t>
            </a:r>
            <a:r>
              <a:rPr lang="nl-BE" dirty="0" smtClean="0"/>
              <a:t> </a:t>
            </a:r>
            <a:r>
              <a:rPr lang="nl-BE" dirty="0" err="1" smtClean="0"/>
              <a:t>happens</a:t>
            </a:r>
            <a:r>
              <a:rPr lang="nl-BE" dirty="0" smtClean="0"/>
              <a:t> </a:t>
            </a:r>
            <a:r>
              <a:rPr lang="nl-BE" dirty="0" err="1" smtClean="0"/>
              <a:t>when</a:t>
            </a:r>
            <a:r>
              <a:rPr lang="nl-BE" dirty="0" smtClean="0"/>
              <a:t> </a:t>
            </a:r>
            <a:r>
              <a:rPr lang="nl-BE" dirty="0" err="1" smtClean="0"/>
              <a:t>you</a:t>
            </a:r>
            <a:r>
              <a:rPr lang="nl-BE" dirty="0" smtClean="0"/>
              <a:t> put </a:t>
            </a:r>
            <a:r>
              <a:rPr lang="nl-BE" dirty="0" err="1" smtClean="0"/>
              <a:t>an</a:t>
            </a:r>
            <a:r>
              <a:rPr lang="nl-BE" dirty="0" smtClean="0"/>
              <a:t> </a:t>
            </a:r>
            <a:r>
              <a:rPr lang="nl-BE" dirty="0" err="1" smtClean="0"/>
              <a:t>url</a:t>
            </a:r>
            <a:r>
              <a:rPr lang="nl-BE" dirty="0" smtClean="0"/>
              <a:t> </a:t>
            </a:r>
            <a:r>
              <a:rPr lang="nl-BE" dirty="0" err="1" smtClean="0"/>
              <a:t>into</a:t>
            </a:r>
            <a:r>
              <a:rPr lang="nl-BE" dirty="0" smtClean="0"/>
              <a:t> </a:t>
            </a:r>
            <a:r>
              <a:rPr lang="nl-BE" dirty="0" err="1" smtClean="0"/>
              <a:t>your</a:t>
            </a:r>
            <a:r>
              <a:rPr lang="nl-BE" dirty="0" smtClean="0"/>
              <a:t> browser?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When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example</a:t>
            </a:r>
            <a:r>
              <a:rPr lang="nl-BE" dirty="0" smtClean="0"/>
              <a:t>, </a:t>
            </a:r>
            <a:r>
              <a:rPr lang="nl-BE" dirty="0" err="1" smtClean="0"/>
              <a:t>you</a:t>
            </a:r>
            <a:r>
              <a:rPr lang="nl-BE" dirty="0" smtClean="0"/>
              <a:t> type in </a:t>
            </a:r>
            <a:r>
              <a:rPr lang="nl-BE" dirty="0" err="1" smtClean="0"/>
              <a:t>your</a:t>
            </a:r>
            <a:r>
              <a:rPr lang="nl-BE" dirty="0" smtClean="0"/>
              <a:t> browser </a:t>
            </a:r>
            <a:r>
              <a:rPr lang="nl-BE" dirty="0" smtClean="0">
                <a:hlinkClick r:id="rId2"/>
              </a:rPr>
              <a:t>www.example.com</a:t>
            </a:r>
            <a:endParaRPr lang="nl-BE" dirty="0" smtClean="0"/>
          </a:p>
          <a:p>
            <a:r>
              <a:rPr lang="nl-BE" dirty="0" err="1" smtClean="0"/>
              <a:t>Your</a:t>
            </a:r>
            <a:r>
              <a:rPr lang="nl-BE" dirty="0" smtClean="0"/>
              <a:t> browser is </a:t>
            </a:r>
            <a:r>
              <a:rPr lang="nl-BE" dirty="0" err="1" smtClean="0"/>
              <a:t>going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put a dot in </a:t>
            </a:r>
            <a:r>
              <a:rPr lang="nl-BE" dirty="0" err="1" smtClean="0"/>
              <a:t>the</a:t>
            </a:r>
            <a:r>
              <a:rPr lang="nl-BE" dirty="0" smtClean="0"/>
              <a:t> end extra</a:t>
            </a:r>
          </a:p>
          <a:p>
            <a:r>
              <a:rPr lang="nl-BE" dirty="0" err="1" smtClean="0"/>
              <a:t>So</a:t>
            </a:r>
            <a:r>
              <a:rPr lang="nl-BE" dirty="0" smtClean="0"/>
              <a:t> in </a:t>
            </a:r>
            <a:r>
              <a:rPr lang="nl-BE" dirty="0" err="1" smtClean="0"/>
              <a:t>the</a:t>
            </a:r>
            <a:r>
              <a:rPr lang="nl-BE" dirty="0" smtClean="0"/>
              <a:t> case </a:t>
            </a:r>
            <a:r>
              <a:rPr lang="nl-BE" dirty="0" err="1" smtClean="0"/>
              <a:t>from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example</a:t>
            </a:r>
            <a:r>
              <a:rPr lang="nl-BE" dirty="0" smtClean="0"/>
              <a:t>, in </a:t>
            </a:r>
            <a:r>
              <a:rPr lang="nl-BE" dirty="0" err="1" smtClean="0"/>
              <a:t>your</a:t>
            </a:r>
            <a:r>
              <a:rPr lang="nl-BE" dirty="0" smtClean="0"/>
              <a:t> browser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says</a:t>
            </a:r>
            <a:r>
              <a:rPr lang="nl-BE" dirty="0" smtClean="0"/>
              <a:t> </a:t>
            </a:r>
            <a:r>
              <a:rPr lang="nl-BE" dirty="0" smtClean="0">
                <a:hlinkClick r:id="rId2"/>
              </a:rPr>
              <a:t>www.example.com</a:t>
            </a:r>
            <a:r>
              <a:rPr lang="nl-BE" dirty="0" smtClean="0"/>
              <a:t>.</a:t>
            </a:r>
          </a:p>
          <a:p>
            <a:r>
              <a:rPr lang="nl-BE" dirty="0" err="1" smtClean="0"/>
              <a:t>This</a:t>
            </a:r>
            <a:r>
              <a:rPr lang="nl-BE" dirty="0" smtClean="0"/>
              <a:t> dot </a:t>
            </a:r>
            <a:r>
              <a:rPr lang="nl-BE" dirty="0" err="1" smtClean="0"/>
              <a:t>represents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b="1" dirty="0" smtClean="0"/>
              <a:t>ROOT </a:t>
            </a:r>
            <a:r>
              <a:rPr lang="nl-BE" dirty="0" smtClean="0"/>
              <a:t>of </a:t>
            </a:r>
            <a:r>
              <a:rPr lang="nl-BE" dirty="0" err="1" smtClean="0"/>
              <a:t>the</a:t>
            </a:r>
            <a:r>
              <a:rPr lang="nl-BE" dirty="0" smtClean="0"/>
              <a:t> domain system. </a:t>
            </a:r>
            <a:endParaRPr lang="nl-BE" dirty="0"/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9807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What</a:t>
            </a:r>
            <a:r>
              <a:rPr lang="nl-BE" dirty="0" smtClean="0"/>
              <a:t> is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meaning</a:t>
            </a:r>
            <a:r>
              <a:rPr lang="nl-BE" dirty="0" smtClean="0"/>
              <a:t> of </a:t>
            </a:r>
            <a:r>
              <a:rPr lang="nl-BE" dirty="0" err="1" smtClean="0"/>
              <a:t>the</a:t>
            </a:r>
            <a:r>
              <a:rPr lang="nl-BE" dirty="0" smtClean="0"/>
              <a:t> ROOT?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The root make </a:t>
            </a:r>
            <a:r>
              <a:rPr lang="nl-BE" dirty="0" err="1" smtClean="0"/>
              <a:t>sure</a:t>
            </a:r>
            <a:r>
              <a:rPr lang="nl-BE" dirty="0" smtClean="0"/>
              <a:t>,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your</a:t>
            </a:r>
            <a:r>
              <a:rPr lang="nl-BE" dirty="0" smtClean="0"/>
              <a:t> computer go </a:t>
            </a:r>
            <a:r>
              <a:rPr lang="nl-BE" dirty="0" err="1" smtClean="0"/>
              <a:t>and</a:t>
            </a:r>
            <a:r>
              <a:rPr lang="nl-BE" dirty="0" smtClean="0"/>
              <a:t> search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IP-</a:t>
            </a:r>
            <a:r>
              <a:rPr lang="nl-BE" dirty="0" err="1" smtClean="0"/>
              <a:t>adress</a:t>
            </a:r>
            <a:r>
              <a:rPr lang="nl-BE" dirty="0" smtClean="0"/>
              <a:t> </a:t>
            </a:r>
            <a:r>
              <a:rPr lang="nl-BE" dirty="0" err="1" smtClean="0"/>
              <a:t>that</a:t>
            </a:r>
            <a:r>
              <a:rPr lang="nl-BE" dirty="0" smtClean="0"/>
              <a:t> is </a:t>
            </a:r>
            <a:r>
              <a:rPr lang="nl-BE" dirty="0" err="1" smtClean="0"/>
              <a:t>linked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url</a:t>
            </a:r>
            <a:r>
              <a:rPr lang="nl-BE" dirty="0" smtClean="0"/>
              <a:t> </a:t>
            </a:r>
            <a:r>
              <a:rPr lang="nl-BE" dirty="0" err="1" smtClean="0"/>
              <a:t>you</a:t>
            </a:r>
            <a:r>
              <a:rPr lang="nl-BE" dirty="0" smtClean="0"/>
              <a:t> </a:t>
            </a:r>
            <a:r>
              <a:rPr lang="nl-BE" dirty="0" err="1" smtClean="0"/>
              <a:t>asked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in </a:t>
            </a:r>
            <a:r>
              <a:rPr lang="nl-BE" dirty="0" err="1" smtClean="0"/>
              <a:t>your</a:t>
            </a:r>
            <a:r>
              <a:rPr lang="nl-BE" dirty="0" smtClean="0"/>
              <a:t> browser?</a:t>
            </a:r>
          </a:p>
          <a:p>
            <a:r>
              <a:rPr lang="nl-BE" dirty="0" err="1" smtClean="0"/>
              <a:t>So</a:t>
            </a:r>
            <a:r>
              <a:rPr lang="nl-BE" dirty="0" smtClean="0"/>
              <a:t> </a:t>
            </a:r>
            <a:r>
              <a:rPr lang="nl-BE" dirty="0" err="1" smtClean="0"/>
              <a:t>whenever</a:t>
            </a:r>
            <a:r>
              <a:rPr lang="nl-BE" dirty="0" smtClean="0"/>
              <a:t> </a:t>
            </a:r>
            <a:r>
              <a:rPr lang="nl-BE" dirty="0" err="1" smtClean="0"/>
              <a:t>you</a:t>
            </a:r>
            <a:r>
              <a:rPr lang="nl-BE" dirty="0" smtClean="0"/>
              <a:t> </a:t>
            </a:r>
            <a:r>
              <a:rPr lang="nl-BE" b="1" dirty="0" smtClean="0"/>
              <a:t>type in </a:t>
            </a:r>
            <a:r>
              <a:rPr lang="nl-BE" b="1" dirty="0" err="1" smtClean="0"/>
              <a:t>an</a:t>
            </a:r>
            <a:r>
              <a:rPr lang="nl-BE" b="1" dirty="0" smtClean="0"/>
              <a:t> </a:t>
            </a:r>
            <a:r>
              <a:rPr lang="nl-BE" b="1" dirty="0" err="1" smtClean="0"/>
              <a:t>url</a:t>
            </a:r>
            <a:r>
              <a:rPr lang="nl-BE" dirty="0" smtClean="0"/>
              <a:t>, </a:t>
            </a:r>
            <a:r>
              <a:rPr lang="nl-BE" dirty="0" err="1" smtClean="0"/>
              <a:t>your</a:t>
            </a:r>
            <a:r>
              <a:rPr lang="nl-BE" dirty="0" smtClean="0"/>
              <a:t> computer is </a:t>
            </a:r>
            <a:r>
              <a:rPr lang="nl-BE" dirty="0" err="1" smtClean="0"/>
              <a:t>sending</a:t>
            </a:r>
            <a:r>
              <a:rPr lang="nl-BE" dirty="0" smtClean="0"/>
              <a:t> a </a:t>
            </a:r>
            <a:r>
              <a:rPr lang="nl-BE" b="1" dirty="0" err="1" smtClean="0"/>
              <a:t>request</a:t>
            </a:r>
            <a:r>
              <a:rPr lang="nl-BE" b="1" dirty="0" smtClean="0"/>
              <a:t> </a:t>
            </a:r>
            <a:r>
              <a:rPr lang="nl-BE" b="1" dirty="0" err="1" smtClean="0"/>
              <a:t>to</a:t>
            </a:r>
            <a:r>
              <a:rPr lang="nl-BE" b="1" dirty="0" smtClean="0"/>
              <a:t> </a:t>
            </a:r>
            <a:r>
              <a:rPr lang="nl-BE" b="1" dirty="0" err="1" smtClean="0"/>
              <a:t>the</a:t>
            </a:r>
            <a:r>
              <a:rPr lang="nl-BE" b="1" dirty="0" smtClean="0"/>
              <a:t> </a:t>
            </a:r>
            <a:r>
              <a:rPr lang="nl-BE" b="1" dirty="0" err="1" smtClean="0"/>
              <a:t>local</a:t>
            </a:r>
            <a:r>
              <a:rPr lang="nl-BE" b="1" dirty="0" smtClean="0"/>
              <a:t> DNS server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ask</a:t>
            </a:r>
            <a:r>
              <a:rPr lang="nl-BE" dirty="0" smtClean="0"/>
              <a:t> </a:t>
            </a:r>
            <a:r>
              <a:rPr lang="nl-BE" dirty="0" err="1" smtClean="0"/>
              <a:t>if</a:t>
            </a:r>
            <a:r>
              <a:rPr lang="nl-BE" dirty="0" smtClean="0"/>
              <a:t> he </a:t>
            </a:r>
            <a:r>
              <a:rPr lang="nl-BE" dirty="0" err="1" smtClean="0"/>
              <a:t>knows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IP-adres </a:t>
            </a:r>
            <a:r>
              <a:rPr lang="nl-BE" dirty="0" err="1" smtClean="0"/>
              <a:t>for</a:t>
            </a:r>
            <a:r>
              <a:rPr lang="nl-BE" dirty="0" smtClean="0"/>
              <a:t> a </a:t>
            </a:r>
            <a:r>
              <a:rPr lang="nl-BE" dirty="0" err="1" smtClean="0"/>
              <a:t>specific</a:t>
            </a:r>
            <a:r>
              <a:rPr lang="nl-BE" dirty="0" smtClean="0"/>
              <a:t> </a:t>
            </a:r>
            <a:r>
              <a:rPr lang="nl-BE" dirty="0" err="1" smtClean="0"/>
              <a:t>url</a:t>
            </a:r>
            <a:r>
              <a:rPr lang="nl-BE" dirty="0" smtClean="0"/>
              <a:t>? </a:t>
            </a:r>
          </a:p>
          <a:p>
            <a:r>
              <a:rPr lang="nl-BE" dirty="0" err="1" smtClean="0"/>
              <a:t>This</a:t>
            </a:r>
            <a:r>
              <a:rPr lang="nl-BE" dirty="0" smtClean="0"/>
              <a:t> server is </a:t>
            </a:r>
            <a:r>
              <a:rPr lang="nl-BE" dirty="0" err="1" smtClean="0"/>
              <a:t>going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have a look in his cache </a:t>
            </a:r>
            <a:r>
              <a:rPr lang="nl-BE" dirty="0" err="1" smtClean="0"/>
              <a:t>if</a:t>
            </a:r>
            <a:r>
              <a:rPr lang="nl-BE" dirty="0" smtClean="0"/>
              <a:t> he </a:t>
            </a:r>
            <a:r>
              <a:rPr lang="nl-BE" dirty="0" err="1" smtClean="0"/>
              <a:t>knows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IP-adres. </a:t>
            </a:r>
            <a:r>
              <a:rPr lang="nl-BE" dirty="0" err="1" smtClean="0"/>
              <a:t>When</a:t>
            </a:r>
            <a:r>
              <a:rPr lang="nl-BE" dirty="0" smtClean="0"/>
              <a:t> he does, </a:t>
            </a:r>
            <a:r>
              <a:rPr lang="nl-BE" dirty="0" err="1" smtClean="0"/>
              <a:t>it</a:t>
            </a:r>
            <a:r>
              <a:rPr lang="nl-BE" dirty="0" smtClean="0"/>
              <a:t> returns </a:t>
            </a:r>
            <a:r>
              <a:rPr lang="nl-BE" dirty="0" err="1" smtClean="0"/>
              <a:t>the</a:t>
            </a:r>
            <a:r>
              <a:rPr lang="nl-BE" dirty="0" smtClean="0"/>
              <a:t> adres </a:t>
            </a:r>
            <a:r>
              <a:rPr lang="nl-BE" dirty="0" err="1" smtClean="0"/>
              <a:t>and</a:t>
            </a:r>
            <a:r>
              <a:rPr lang="nl-BE" dirty="0" smtClean="0"/>
              <a:t> DNS is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being</a:t>
            </a:r>
            <a:r>
              <a:rPr lang="nl-BE" dirty="0" smtClean="0"/>
              <a:t> </a:t>
            </a:r>
            <a:r>
              <a:rPr lang="nl-BE" dirty="0" err="1" smtClean="0"/>
              <a:t>activated</a:t>
            </a:r>
            <a:r>
              <a:rPr lang="nl-BE" dirty="0" smtClean="0"/>
              <a:t>. </a:t>
            </a:r>
          </a:p>
          <a:p>
            <a:r>
              <a:rPr lang="nl-BE" dirty="0" smtClean="0"/>
              <a:t>In </a:t>
            </a:r>
            <a:r>
              <a:rPr lang="nl-BE" dirty="0" err="1" smtClean="0"/>
              <a:t>this</a:t>
            </a:r>
            <a:r>
              <a:rPr lang="nl-BE" dirty="0" smtClean="0"/>
              <a:t> case, </a:t>
            </a:r>
            <a:r>
              <a:rPr lang="nl-BE" dirty="0" err="1" smtClean="0"/>
              <a:t>our</a:t>
            </a:r>
            <a:r>
              <a:rPr lang="nl-BE" dirty="0" smtClean="0"/>
              <a:t> </a:t>
            </a:r>
            <a:r>
              <a:rPr lang="nl-BE" dirty="0" err="1" smtClean="0"/>
              <a:t>local</a:t>
            </a:r>
            <a:r>
              <a:rPr lang="nl-BE" dirty="0" smtClean="0"/>
              <a:t> DNS server </a:t>
            </a:r>
            <a:r>
              <a:rPr lang="nl-BE" dirty="0" err="1" smtClean="0"/>
              <a:t>doesn’t</a:t>
            </a:r>
            <a:r>
              <a:rPr lang="nl-BE" dirty="0" smtClean="0"/>
              <a:t> </a:t>
            </a:r>
            <a:r>
              <a:rPr lang="nl-BE" dirty="0" err="1" smtClean="0"/>
              <a:t>know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IP-adres.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711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13" y="370957"/>
            <a:ext cx="6147262" cy="393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7" y="336665"/>
            <a:ext cx="75438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359" y="1016000"/>
            <a:ext cx="6271428" cy="351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Now</a:t>
            </a:r>
            <a:r>
              <a:rPr lang="nl-BE" dirty="0" smtClean="0"/>
              <a:t> </a:t>
            </a:r>
            <a:r>
              <a:rPr lang="nl-BE" dirty="0" err="1" smtClean="0"/>
              <a:t>What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When</a:t>
            </a:r>
            <a:r>
              <a:rPr lang="nl-BE" dirty="0" smtClean="0"/>
              <a:t> </a:t>
            </a:r>
            <a:r>
              <a:rPr lang="nl-BE" dirty="0" err="1" smtClean="0"/>
              <a:t>your</a:t>
            </a:r>
            <a:r>
              <a:rPr lang="nl-BE" dirty="0" smtClean="0"/>
              <a:t> </a:t>
            </a:r>
            <a:r>
              <a:rPr lang="nl-BE" dirty="0" err="1" smtClean="0"/>
              <a:t>local</a:t>
            </a:r>
            <a:r>
              <a:rPr lang="nl-BE" dirty="0" smtClean="0"/>
              <a:t> DNS server </a:t>
            </a:r>
            <a:r>
              <a:rPr lang="nl-BE" dirty="0" err="1" smtClean="0"/>
              <a:t>doesn’t</a:t>
            </a:r>
            <a:r>
              <a:rPr lang="nl-BE" dirty="0" smtClean="0"/>
              <a:t> </a:t>
            </a:r>
            <a:r>
              <a:rPr lang="nl-BE" dirty="0" err="1" smtClean="0"/>
              <a:t>know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IP-adres, </a:t>
            </a:r>
            <a:r>
              <a:rPr lang="nl-BE" dirty="0" err="1" smtClean="0"/>
              <a:t>we’ll</a:t>
            </a:r>
            <a:r>
              <a:rPr lang="nl-BE" dirty="0" smtClean="0"/>
              <a:t> have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find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elsewhere</a:t>
            </a:r>
            <a:r>
              <a:rPr lang="nl-BE" dirty="0" smtClean="0"/>
              <a:t>. </a:t>
            </a:r>
          </a:p>
          <a:p>
            <a:r>
              <a:rPr lang="nl-BE" dirty="0" err="1" smtClean="0"/>
              <a:t>This</a:t>
            </a:r>
            <a:r>
              <a:rPr lang="nl-BE" dirty="0" smtClean="0"/>
              <a:t> search </a:t>
            </a:r>
            <a:r>
              <a:rPr lang="nl-BE" dirty="0" err="1" smtClean="0"/>
              <a:t>can</a:t>
            </a:r>
            <a:r>
              <a:rPr lang="nl-BE" dirty="0" smtClean="0"/>
              <a:t> happen on </a:t>
            </a:r>
            <a:r>
              <a:rPr lang="nl-BE" dirty="0" err="1" smtClean="0"/>
              <a:t>two</a:t>
            </a:r>
            <a:r>
              <a:rPr lang="nl-BE" dirty="0" smtClean="0"/>
              <a:t> different </a:t>
            </a:r>
            <a:r>
              <a:rPr lang="nl-BE" dirty="0" err="1" smtClean="0"/>
              <a:t>ways</a:t>
            </a:r>
            <a:r>
              <a:rPr lang="nl-BE" dirty="0" smtClean="0"/>
              <a:t>. </a:t>
            </a:r>
          </a:p>
          <a:p>
            <a:r>
              <a:rPr lang="nl-BE" dirty="0" err="1" smtClean="0"/>
              <a:t>You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search on </a:t>
            </a:r>
            <a:r>
              <a:rPr lang="nl-BE" dirty="0" err="1" smtClean="0"/>
              <a:t>an</a:t>
            </a:r>
            <a:r>
              <a:rPr lang="nl-BE" dirty="0" smtClean="0"/>
              <a:t> </a:t>
            </a:r>
            <a:r>
              <a:rPr lang="nl-BE" dirty="0" err="1" smtClean="0"/>
              <a:t>iterative</a:t>
            </a:r>
            <a:r>
              <a:rPr lang="nl-BE" dirty="0" smtClean="0"/>
              <a:t> way or on a </a:t>
            </a:r>
            <a:r>
              <a:rPr lang="nl-BE" dirty="0" err="1" smtClean="0"/>
              <a:t>recursive</a:t>
            </a:r>
            <a:r>
              <a:rPr lang="nl-BE" dirty="0" smtClean="0"/>
              <a:t> way.</a:t>
            </a:r>
            <a:endParaRPr lang="nl-BE" dirty="0"/>
          </a:p>
          <a:p>
            <a:pPr marL="0" indent="0">
              <a:buNone/>
            </a:pPr>
            <a:r>
              <a:rPr lang="nl-BE" dirty="0" smtClean="0"/>
              <a:t>But more on </a:t>
            </a:r>
            <a:r>
              <a:rPr lang="nl-BE" dirty="0" err="1" smtClean="0"/>
              <a:t>the</a:t>
            </a:r>
            <a:r>
              <a:rPr lang="nl-BE" dirty="0" smtClean="0"/>
              <a:t> way of </a:t>
            </a:r>
            <a:r>
              <a:rPr lang="nl-BE" dirty="0" err="1" smtClean="0"/>
              <a:t>searching</a:t>
            </a:r>
            <a:r>
              <a:rPr lang="nl-BE" dirty="0" smtClean="0"/>
              <a:t> later on. </a:t>
            </a:r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8940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Now</a:t>
            </a:r>
            <a:r>
              <a:rPr lang="nl-BE" dirty="0" smtClean="0"/>
              <a:t> </a:t>
            </a:r>
            <a:r>
              <a:rPr lang="nl-BE" dirty="0" err="1" smtClean="0"/>
              <a:t>what</a:t>
            </a:r>
            <a:r>
              <a:rPr lang="nl-BE" dirty="0" smtClean="0"/>
              <a:t>?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First is </a:t>
            </a:r>
            <a:r>
              <a:rPr lang="nl-BE" dirty="0" err="1" smtClean="0"/>
              <a:t>your</a:t>
            </a:r>
            <a:r>
              <a:rPr lang="nl-BE" dirty="0" smtClean="0"/>
              <a:t> </a:t>
            </a:r>
            <a:r>
              <a:rPr lang="nl-BE" dirty="0" err="1" smtClean="0"/>
              <a:t>local</a:t>
            </a:r>
            <a:r>
              <a:rPr lang="nl-BE" dirty="0" smtClean="0"/>
              <a:t> DNS server </a:t>
            </a:r>
            <a:r>
              <a:rPr lang="nl-BE" dirty="0" err="1" smtClean="0"/>
              <a:t>going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ask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Top Level Domain server, </a:t>
            </a:r>
            <a:r>
              <a:rPr lang="nl-BE" dirty="0" err="1" smtClean="0"/>
              <a:t>if</a:t>
            </a:r>
            <a:r>
              <a:rPr lang="nl-BE" dirty="0" smtClean="0"/>
              <a:t> he </a:t>
            </a:r>
            <a:r>
              <a:rPr lang="nl-BE" dirty="0" err="1" smtClean="0"/>
              <a:t>knows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IP-adres. </a:t>
            </a:r>
          </a:p>
          <a:p>
            <a:r>
              <a:rPr lang="nl-BE" dirty="0" smtClean="0"/>
              <a:t>The Root DNS – server </a:t>
            </a:r>
            <a:r>
              <a:rPr lang="nl-BE" dirty="0" err="1" smtClean="0"/>
              <a:t>knows</a:t>
            </a:r>
            <a:r>
              <a:rPr lang="nl-BE" dirty="0" smtClean="0"/>
              <a:t> </a:t>
            </a:r>
            <a:r>
              <a:rPr lang="nl-BE" dirty="0" err="1" smtClean="0"/>
              <a:t>where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find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Top Level Domain -servers. These servers have </a:t>
            </a:r>
            <a:r>
              <a:rPr lang="nl-BE" dirty="0" err="1" smtClean="0"/>
              <a:t>got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(.com,.</a:t>
            </a:r>
            <a:r>
              <a:rPr lang="nl-BE" dirty="0" err="1" smtClean="0"/>
              <a:t>be</a:t>
            </a:r>
            <a:r>
              <a:rPr lang="nl-BE" dirty="0" smtClean="0"/>
              <a:t>,.</a:t>
            </a:r>
            <a:r>
              <a:rPr lang="nl-BE" dirty="0" err="1" smtClean="0"/>
              <a:t>org</a:t>
            </a:r>
            <a:r>
              <a:rPr lang="nl-BE" dirty="0" smtClean="0"/>
              <a:t>,…) information on </a:t>
            </a:r>
            <a:r>
              <a:rPr lang="nl-BE" dirty="0" err="1" smtClean="0"/>
              <a:t>an</a:t>
            </a:r>
            <a:r>
              <a:rPr lang="nl-BE" dirty="0" smtClean="0"/>
              <a:t> IP-adres.</a:t>
            </a:r>
          </a:p>
          <a:p>
            <a:r>
              <a:rPr lang="nl-BE" dirty="0" err="1" smtClean="0"/>
              <a:t>When</a:t>
            </a:r>
            <a:r>
              <a:rPr lang="nl-BE" dirty="0" smtClean="0"/>
              <a:t> </a:t>
            </a:r>
            <a:r>
              <a:rPr lang="nl-BE" dirty="0" err="1" smtClean="0"/>
              <a:t>they</a:t>
            </a:r>
            <a:r>
              <a:rPr lang="nl-BE" dirty="0" smtClean="0"/>
              <a:t> </a:t>
            </a:r>
            <a:r>
              <a:rPr lang="nl-BE" dirty="0" err="1" smtClean="0"/>
              <a:t>don’t</a:t>
            </a:r>
            <a:r>
              <a:rPr lang="nl-BE" dirty="0" smtClean="0"/>
              <a:t> </a:t>
            </a:r>
            <a:r>
              <a:rPr lang="nl-BE" dirty="0" err="1" smtClean="0"/>
              <a:t>find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IP-adres is </a:t>
            </a:r>
            <a:r>
              <a:rPr lang="nl-BE" dirty="0" err="1" smtClean="0"/>
              <a:t>their</a:t>
            </a:r>
            <a:r>
              <a:rPr lang="nl-BE" dirty="0" smtClean="0"/>
              <a:t> cache, </a:t>
            </a:r>
            <a:r>
              <a:rPr lang="nl-BE" dirty="0" err="1" smtClean="0"/>
              <a:t>we’ll</a:t>
            </a:r>
            <a:r>
              <a:rPr lang="nl-BE" dirty="0" smtClean="0"/>
              <a:t> have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find</a:t>
            </a:r>
            <a:r>
              <a:rPr lang="nl-BE" dirty="0" smtClean="0"/>
              <a:t> </a:t>
            </a:r>
            <a:r>
              <a:rPr lang="nl-BE" dirty="0" err="1" smtClean="0"/>
              <a:t>another</a:t>
            </a:r>
            <a:r>
              <a:rPr lang="nl-BE" dirty="0" smtClean="0"/>
              <a:t> server </a:t>
            </a:r>
            <a:r>
              <a:rPr lang="nl-BE" dirty="0" err="1" smtClean="0"/>
              <a:t>who</a:t>
            </a:r>
            <a:r>
              <a:rPr lang="nl-BE" dirty="0" smtClean="0"/>
              <a:t> </a:t>
            </a:r>
            <a:r>
              <a:rPr lang="nl-BE" dirty="0" err="1" smtClean="0"/>
              <a:t>maybe</a:t>
            </a:r>
            <a:r>
              <a:rPr lang="nl-BE" dirty="0" smtClean="0"/>
              <a:t> </a:t>
            </a:r>
            <a:r>
              <a:rPr lang="nl-BE" dirty="0" err="1" smtClean="0"/>
              <a:t>knows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IP-adres. </a:t>
            </a:r>
          </a:p>
          <a:p>
            <a:r>
              <a:rPr lang="nl-BE" dirty="0" smtClean="0"/>
              <a:t>In </a:t>
            </a:r>
            <a:r>
              <a:rPr lang="nl-BE" dirty="0" err="1" smtClean="0"/>
              <a:t>our</a:t>
            </a:r>
            <a:r>
              <a:rPr lang="nl-BE" dirty="0" smtClean="0"/>
              <a:t> </a:t>
            </a:r>
            <a:r>
              <a:rPr lang="nl-BE" dirty="0" err="1" smtClean="0"/>
              <a:t>example</a:t>
            </a:r>
            <a:r>
              <a:rPr lang="nl-BE" dirty="0" smtClean="0"/>
              <a:t>, </a:t>
            </a:r>
            <a:r>
              <a:rPr lang="nl-BE" dirty="0" err="1" smtClean="0"/>
              <a:t>the</a:t>
            </a:r>
            <a:r>
              <a:rPr lang="nl-BE" dirty="0" smtClean="0"/>
              <a:t> Top level domain-server </a:t>
            </a:r>
            <a:r>
              <a:rPr lang="nl-BE" dirty="0" err="1" smtClean="0"/>
              <a:t>doesn’t</a:t>
            </a:r>
            <a:r>
              <a:rPr lang="nl-BE" dirty="0" smtClean="0"/>
              <a:t> </a:t>
            </a:r>
            <a:r>
              <a:rPr lang="nl-BE" dirty="0" err="1" smtClean="0"/>
              <a:t>know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IP-adres.</a:t>
            </a:r>
          </a:p>
        </p:txBody>
      </p:sp>
    </p:spTree>
    <p:extLst>
      <p:ext uri="{BB962C8B-B14F-4D97-AF65-F5344CB8AC3E}">
        <p14:creationId xmlns:p14="http://schemas.microsoft.com/office/powerpoint/2010/main" val="3808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85" y="816726"/>
            <a:ext cx="5704610" cy="3418685"/>
          </a:xfrm>
        </p:spPr>
      </p:pic>
    </p:spTree>
    <p:extLst>
      <p:ext uri="{BB962C8B-B14F-4D97-AF65-F5344CB8AC3E}">
        <p14:creationId xmlns:p14="http://schemas.microsoft.com/office/powerpoint/2010/main" val="14447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Now</a:t>
            </a:r>
            <a:r>
              <a:rPr lang="nl-BE" dirty="0" smtClean="0"/>
              <a:t> </a:t>
            </a:r>
            <a:r>
              <a:rPr lang="nl-BE" dirty="0" err="1" smtClean="0"/>
              <a:t>what</a:t>
            </a:r>
            <a:r>
              <a:rPr lang="nl-BE" dirty="0" smtClean="0"/>
              <a:t>? 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Since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Top Level Domain-server </a:t>
            </a:r>
            <a:r>
              <a:rPr lang="nl-BE" dirty="0" err="1" smtClean="0"/>
              <a:t>doesn’t</a:t>
            </a:r>
            <a:r>
              <a:rPr lang="nl-BE" dirty="0" smtClean="0"/>
              <a:t> </a:t>
            </a:r>
            <a:r>
              <a:rPr lang="nl-BE" dirty="0" err="1" smtClean="0"/>
              <a:t>know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IP-adres, we have </a:t>
            </a:r>
            <a:r>
              <a:rPr lang="nl-BE" dirty="0" err="1" smtClean="0"/>
              <a:t>to</a:t>
            </a:r>
            <a:r>
              <a:rPr lang="nl-BE" dirty="0" smtClean="0"/>
              <a:t> look </a:t>
            </a:r>
            <a:r>
              <a:rPr lang="nl-BE" dirty="0" err="1" smtClean="0"/>
              <a:t>somewhere</a:t>
            </a:r>
            <a:r>
              <a:rPr lang="nl-BE" dirty="0" smtClean="0"/>
              <a:t> </a:t>
            </a:r>
            <a:r>
              <a:rPr lang="nl-BE" dirty="0" err="1" smtClean="0"/>
              <a:t>else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/>
              <a:t> </a:t>
            </a:r>
            <a:r>
              <a:rPr lang="nl-BE" dirty="0" smtClean="0"/>
              <a:t>correct IP-adres.</a:t>
            </a:r>
          </a:p>
          <a:p>
            <a:r>
              <a:rPr lang="nl-BE" dirty="0" smtClean="0"/>
              <a:t>The Top Level Domain-server is </a:t>
            </a:r>
            <a:r>
              <a:rPr lang="nl-BE" dirty="0" err="1" smtClean="0"/>
              <a:t>giving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location</a:t>
            </a:r>
            <a:r>
              <a:rPr lang="nl-BE" dirty="0" smtClean="0"/>
              <a:t> of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authorative</a:t>
            </a:r>
            <a:r>
              <a:rPr lang="nl-BE" dirty="0" smtClean="0"/>
              <a:t> name servers.</a:t>
            </a:r>
          </a:p>
          <a:p>
            <a:r>
              <a:rPr lang="nl-BE" dirty="0" smtClean="0"/>
              <a:t>These servers are </a:t>
            </a:r>
            <a:r>
              <a:rPr lang="nl-BE" dirty="0" err="1" smtClean="0"/>
              <a:t>responsible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(example.com, …) domain. </a:t>
            </a:r>
            <a:endParaRPr lang="nl-BE" dirty="0"/>
          </a:p>
          <a:p>
            <a:r>
              <a:rPr lang="nl-BE" dirty="0" smtClean="0"/>
              <a:t>These servers on </a:t>
            </a:r>
            <a:r>
              <a:rPr lang="nl-BE" dirty="0" err="1" smtClean="0"/>
              <a:t>their</a:t>
            </a:r>
            <a:r>
              <a:rPr lang="nl-BE" dirty="0" smtClean="0"/>
              <a:t> turn are </a:t>
            </a:r>
            <a:r>
              <a:rPr lang="nl-BE" dirty="0" err="1" smtClean="0"/>
              <a:t>going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look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IP-adres in </a:t>
            </a:r>
            <a:r>
              <a:rPr lang="nl-BE" dirty="0" err="1" smtClean="0"/>
              <a:t>their</a:t>
            </a:r>
            <a:r>
              <a:rPr lang="nl-BE" dirty="0" smtClean="0"/>
              <a:t> cache.</a:t>
            </a:r>
          </a:p>
        </p:txBody>
      </p:sp>
    </p:spTree>
    <p:extLst>
      <p:ext uri="{BB962C8B-B14F-4D97-AF65-F5344CB8AC3E}">
        <p14:creationId xmlns:p14="http://schemas.microsoft.com/office/powerpoint/2010/main" val="13436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85" y="816726"/>
            <a:ext cx="5704610" cy="341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8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Now</a:t>
            </a:r>
            <a:r>
              <a:rPr lang="nl-BE" dirty="0" smtClean="0"/>
              <a:t> </a:t>
            </a:r>
            <a:r>
              <a:rPr lang="nl-BE" dirty="0" err="1" smtClean="0"/>
              <a:t>what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The Root servers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give</a:t>
            </a:r>
            <a:r>
              <a:rPr lang="nl-BE" dirty="0" smtClean="0"/>
              <a:t> </a:t>
            </a:r>
            <a:r>
              <a:rPr lang="nl-BE" dirty="0" err="1" smtClean="0"/>
              <a:t>you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adress</a:t>
            </a:r>
            <a:r>
              <a:rPr lang="nl-BE" dirty="0" smtClean="0"/>
              <a:t> of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authorative</a:t>
            </a:r>
            <a:r>
              <a:rPr lang="nl-BE" dirty="0" smtClean="0"/>
              <a:t> name servers. </a:t>
            </a:r>
          </a:p>
          <a:p>
            <a:r>
              <a:rPr lang="nl-BE" dirty="0" err="1" smtClean="0"/>
              <a:t>What</a:t>
            </a:r>
            <a:r>
              <a:rPr lang="nl-BE" dirty="0" smtClean="0"/>
              <a:t> are </a:t>
            </a:r>
            <a:r>
              <a:rPr lang="nl-BE" dirty="0" err="1" smtClean="0"/>
              <a:t>the</a:t>
            </a:r>
            <a:r>
              <a:rPr lang="nl-BE" dirty="0"/>
              <a:t> </a:t>
            </a:r>
            <a:r>
              <a:rPr lang="nl-BE" dirty="0" smtClean="0"/>
              <a:t>root servers? 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210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Root servers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When</a:t>
            </a:r>
            <a:r>
              <a:rPr lang="nl-BE" dirty="0" smtClean="0"/>
              <a:t> </a:t>
            </a:r>
            <a:r>
              <a:rPr lang="nl-BE" dirty="0" err="1" smtClean="0"/>
              <a:t>you</a:t>
            </a:r>
            <a:r>
              <a:rPr lang="nl-BE" dirty="0" smtClean="0"/>
              <a:t> want </a:t>
            </a:r>
            <a:r>
              <a:rPr lang="nl-BE" dirty="0" err="1" smtClean="0"/>
              <a:t>to</a:t>
            </a:r>
            <a:r>
              <a:rPr lang="nl-BE" dirty="0" smtClean="0"/>
              <a:t> register </a:t>
            </a:r>
            <a:r>
              <a:rPr lang="nl-BE" dirty="0" err="1" smtClean="0"/>
              <a:t>an</a:t>
            </a:r>
            <a:r>
              <a:rPr lang="nl-BE" dirty="0" smtClean="0"/>
              <a:t> </a:t>
            </a:r>
            <a:r>
              <a:rPr lang="nl-BE" dirty="0" err="1" smtClean="0"/>
              <a:t>url</a:t>
            </a:r>
            <a:r>
              <a:rPr lang="nl-BE" dirty="0" smtClean="0"/>
              <a:t>, </a:t>
            </a:r>
            <a:r>
              <a:rPr lang="nl-BE" dirty="0" err="1" smtClean="0"/>
              <a:t>you</a:t>
            </a:r>
            <a:r>
              <a:rPr lang="nl-BE" dirty="0" smtClean="0"/>
              <a:t> have </a:t>
            </a:r>
            <a:r>
              <a:rPr lang="nl-BE" dirty="0" err="1" smtClean="0"/>
              <a:t>to</a:t>
            </a:r>
            <a:r>
              <a:rPr lang="nl-BE" dirty="0" smtClean="0"/>
              <a:t> register </a:t>
            </a:r>
            <a:r>
              <a:rPr lang="nl-BE" dirty="0" err="1" smtClean="0"/>
              <a:t>them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The </a:t>
            </a:r>
            <a:r>
              <a:rPr lang="nl-BE" dirty="0" err="1" smtClean="0"/>
              <a:t>Registrar</a:t>
            </a:r>
            <a:r>
              <a:rPr lang="nl-BE" dirty="0" smtClean="0"/>
              <a:t>. </a:t>
            </a:r>
          </a:p>
          <a:p>
            <a:r>
              <a:rPr lang="nl-BE" dirty="0" smtClean="0"/>
              <a:t>These are </a:t>
            </a:r>
            <a:r>
              <a:rPr lang="nl-BE" dirty="0" err="1" smtClean="0"/>
              <a:t>massive</a:t>
            </a:r>
            <a:r>
              <a:rPr lang="nl-BE" dirty="0" smtClean="0"/>
              <a:t> databases of </a:t>
            </a:r>
            <a:r>
              <a:rPr lang="nl-BE" dirty="0" err="1" smtClean="0"/>
              <a:t>the</a:t>
            </a:r>
            <a:r>
              <a:rPr lang="nl-BE" dirty="0" smtClean="0"/>
              <a:t> different </a:t>
            </a:r>
            <a:r>
              <a:rPr lang="nl-BE" dirty="0" err="1" smtClean="0"/>
              <a:t>url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their</a:t>
            </a:r>
            <a:r>
              <a:rPr lang="nl-BE" dirty="0" smtClean="0"/>
              <a:t> </a:t>
            </a:r>
            <a:r>
              <a:rPr lang="nl-BE" dirty="0" err="1" smtClean="0"/>
              <a:t>respective</a:t>
            </a:r>
            <a:r>
              <a:rPr lang="nl-BE" dirty="0" smtClean="0"/>
              <a:t> IP-adres. </a:t>
            </a:r>
          </a:p>
          <a:p>
            <a:r>
              <a:rPr lang="nl-BE" dirty="0" smtClean="0"/>
              <a:t>The </a:t>
            </a:r>
            <a:r>
              <a:rPr lang="nl-BE" dirty="0" err="1" smtClean="0"/>
              <a:t>registrar</a:t>
            </a:r>
            <a:r>
              <a:rPr lang="nl-BE" dirty="0" smtClean="0"/>
              <a:t> </a:t>
            </a:r>
            <a:r>
              <a:rPr lang="nl-BE" dirty="0" err="1" smtClean="0"/>
              <a:t>also</a:t>
            </a:r>
            <a:r>
              <a:rPr lang="nl-BE" dirty="0" smtClean="0"/>
              <a:t> updates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Authorative</a:t>
            </a:r>
            <a:r>
              <a:rPr lang="nl-BE" dirty="0" smtClean="0"/>
              <a:t> Domain servers, </a:t>
            </a:r>
            <a:r>
              <a:rPr lang="nl-BE" dirty="0" err="1" smtClean="0"/>
              <a:t>so</a:t>
            </a:r>
            <a:r>
              <a:rPr lang="nl-BE" dirty="0" smtClean="0"/>
              <a:t> </a:t>
            </a:r>
            <a:r>
              <a:rPr lang="nl-BE" dirty="0" err="1" smtClean="0"/>
              <a:t>they</a:t>
            </a:r>
            <a:r>
              <a:rPr lang="nl-BE" dirty="0" smtClean="0"/>
              <a:t> </a:t>
            </a:r>
            <a:r>
              <a:rPr lang="nl-BE" dirty="0" err="1" smtClean="0"/>
              <a:t>know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wich</a:t>
            </a:r>
            <a:r>
              <a:rPr lang="nl-BE" dirty="0" smtClean="0"/>
              <a:t> root domain server </a:t>
            </a:r>
            <a:r>
              <a:rPr lang="nl-BE" dirty="0" err="1" smtClean="0"/>
              <a:t>they</a:t>
            </a:r>
            <a:r>
              <a:rPr lang="nl-BE" dirty="0" smtClean="0"/>
              <a:t> have </a:t>
            </a:r>
            <a:r>
              <a:rPr lang="nl-BE" dirty="0" err="1" smtClean="0"/>
              <a:t>to</a:t>
            </a:r>
            <a:r>
              <a:rPr lang="nl-BE" dirty="0" smtClean="0"/>
              <a:t> go.</a:t>
            </a:r>
          </a:p>
          <a:p>
            <a:r>
              <a:rPr lang="nl-BE" dirty="0" err="1" smtClean="0"/>
              <a:t>When</a:t>
            </a:r>
            <a:r>
              <a:rPr lang="nl-BE" dirty="0"/>
              <a:t> </a:t>
            </a:r>
            <a:r>
              <a:rPr lang="nl-BE" dirty="0" err="1" smtClean="0"/>
              <a:t>they</a:t>
            </a:r>
            <a:r>
              <a:rPr lang="nl-BE" dirty="0" smtClean="0"/>
              <a:t> </a:t>
            </a:r>
            <a:r>
              <a:rPr lang="nl-BE" dirty="0" err="1" smtClean="0"/>
              <a:t>can’t</a:t>
            </a:r>
            <a:r>
              <a:rPr lang="nl-BE" dirty="0" smtClean="0"/>
              <a:t> </a:t>
            </a:r>
            <a:r>
              <a:rPr lang="nl-BE" dirty="0" err="1" smtClean="0"/>
              <a:t>resolve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url</a:t>
            </a:r>
            <a:r>
              <a:rPr lang="nl-BE" dirty="0" smtClean="0"/>
              <a:t> in </a:t>
            </a:r>
            <a:r>
              <a:rPr lang="nl-BE" dirty="0" err="1" smtClean="0"/>
              <a:t>the</a:t>
            </a:r>
            <a:r>
              <a:rPr lang="nl-BE" dirty="0" smtClean="0"/>
              <a:t> root domain server,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url</a:t>
            </a:r>
            <a:r>
              <a:rPr lang="nl-BE" dirty="0" smtClean="0"/>
              <a:t> </a:t>
            </a:r>
            <a:r>
              <a:rPr lang="nl-BE" dirty="0" err="1" smtClean="0"/>
              <a:t>doesn’t</a:t>
            </a:r>
            <a:r>
              <a:rPr lang="nl-BE" dirty="0" smtClean="0"/>
              <a:t> </a:t>
            </a:r>
            <a:r>
              <a:rPr lang="nl-BE" dirty="0" err="1" smtClean="0"/>
              <a:t>exists</a:t>
            </a:r>
            <a:r>
              <a:rPr lang="nl-B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4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865"/>
            <a:ext cx="7886700" cy="994172"/>
          </a:xfrm>
        </p:spPr>
        <p:txBody>
          <a:bodyPr/>
          <a:lstStyle/>
          <a:p>
            <a:r>
              <a:rPr lang="nl-BE" dirty="0"/>
              <a:t>DNS: Root name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727" y="1280833"/>
            <a:ext cx="7886700" cy="3263504"/>
          </a:xfrm>
        </p:spPr>
        <p:txBody>
          <a:bodyPr/>
          <a:lstStyle/>
          <a:p>
            <a:pPr marL="0" indent="0">
              <a:spcBef>
                <a:spcPts val="374"/>
              </a:spcBef>
            </a:pPr>
            <a:r>
              <a:rPr lang="nl-BE" dirty="0"/>
              <a:t>Laatste kans als eerdere </a:t>
            </a:r>
            <a:r>
              <a:rPr lang="nl-BE" dirty="0" err="1"/>
              <a:t>resolving</a:t>
            </a:r>
            <a:r>
              <a:rPr lang="nl-BE" dirty="0"/>
              <a:t> pogingen niets opleverden</a:t>
            </a:r>
          </a:p>
          <a:p>
            <a:pPr marL="0" indent="0">
              <a:spcBef>
                <a:spcPts val="374"/>
              </a:spcBef>
            </a:pPr>
            <a:r>
              <a:rPr lang="nl-BE" dirty="0"/>
              <a:t>Heeft de gegevens van de </a:t>
            </a:r>
            <a:r>
              <a:rPr lang="nl-BE" dirty="0" err="1">
                <a:solidFill>
                  <a:srgbClr val="FF0000"/>
                </a:solidFill>
              </a:rPr>
              <a:t>authoritative</a:t>
            </a:r>
            <a:r>
              <a:rPr lang="nl-BE" dirty="0">
                <a:solidFill>
                  <a:srgbClr val="FF0000"/>
                </a:solidFill>
              </a:rPr>
              <a:t> name servers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49536" y="2077051"/>
            <a:ext cx="6290189" cy="2706750"/>
            <a:chOff x="577080" y="2665080"/>
            <a:chExt cx="8386919" cy="3609000"/>
          </a:xfrm>
        </p:grpSpPr>
        <p:sp>
          <p:nvSpPr>
            <p:cNvPr id="5" name="Freeform 4"/>
            <p:cNvSpPr/>
            <p:nvPr/>
          </p:nvSpPr>
          <p:spPr>
            <a:xfrm>
              <a:off x="6282719" y="4538880"/>
              <a:ext cx="2681280" cy="917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67500" tIns="35100" rIns="67500" bIns="35100" anchor="t" anchorCtr="0" compatLnSpc="0"/>
            <a:lstStyle/>
            <a:p>
              <a:pPr marL="257040" indent="-257040" hangingPunct="0">
                <a:spcBef>
                  <a:spcPts val="374"/>
                </a:spcBef>
              </a:pPr>
              <a:r>
                <a:rPr lang="nl-BE" sz="1500">
                  <a:solidFill>
                    <a:srgbClr val="000000"/>
                  </a:solidFill>
                  <a:latin typeface="Comic Sans MS" pitchFamily="66"/>
                  <a:ea typeface="Lucida Sans Unicode" pitchFamily="2"/>
                  <a:cs typeface="Tahoma" pitchFamily="2"/>
                </a:rPr>
                <a:t>    </a:t>
              </a:r>
              <a:r>
                <a:rPr lang="nl-BE" sz="1500">
                  <a:solidFill>
                    <a:srgbClr val="000000"/>
                  </a:solidFill>
                  <a:latin typeface="Tahoma" pitchFamily="34"/>
                  <a:ea typeface="Lucida Sans Unicode" pitchFamily="2"/>
                  <a:cs typeface="Tahoma" pitchFamily="2"/>
                </a:rPr>
                <a:t>13 root name servers wereldwijd</a:t>
              </a:r>
            </a:p>
            <a:p>
              <a:pPr marL="257040" indent="-257040" hangingPunct="0">
                <a:spcBef>
                  <a:spcPts val="374"/>
                </a:spcBef>
              </a:pPr>
              <a:r>
                <a:rPr lang="nl-BE" sz="1350">
                  <a:solidFill>
                    <a:srgbClr val="000000"/>
                  </a:solidFill>
                  <a:latin typeface="Tahoma" pitchFamily="34"/>
                  <a:ea typeface="Lucida Sans Unicode" pitchFamily="2"/>
                  <a:cs typeface="Tahoma" pitchFamily="2"/>
                </a:rPr>
                <a:t>www.roots-servers.org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7080" y="2907720"/>
              <a:ext cx="5784840" cy="336636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square" lIns="67500" tIns="35100" rIns="67500" bIns="3510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•"/>
              </a:lvl9pPr>
            </a:lstStyle>
            <a:p>
              <a:pPr hangingPunct="0">
                <a:buNone/>
                <a:tabLst>
                  <a:tab pos="0" algn="l"/>
                  <a:tab pos="685800" algn="l"/>
                  <a:tab pos="1371600" algn="l"/>
                  <a:tab pos="2057399" algn="l"/>
                  <a:tab pos="2743200" algn="l"/>
                  <a:tab pos="3429000" algn="l"/>
                  <a:tab pos="4114799" algn="l"/>
                  <a:tab pos="4800599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endParaRPr lang="nl-BE">
                <a:solidFill>
                  <a:srgbClr val="000000"/>
                </a:solidFill>
                <a:latin typeface="Times New Roman" pitchFamily="18"/>
                <a:ea typeface="MS Gothic" pitchFamily="2"/>
                <a:cs typeface="Tahoma" pitchFamily="2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897920" y="3809160"/>
              <a:ext cx="4319640" cy="246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Freeform 7"/>
            <p:cNvSpPr/>
            <p:nvPr/>
          </p:nvSpPr>
          <p:spPr>
            <a:xfrm>
              <a:off x="2275919" y="3071159"/>
              <a:ext cx="642600" cy="1397519"/>
            </a:xfrm>
            <a:custGeom>
              <a:avLst/>
              <a:gdLst>
                <a:gd name="f0" fmla="val 0"/>
                <a:gd name="f1" fmla="val 963"/>
                <a:gd name="f2" fmla="val 1893"/>
                <a:gd name="f3" fmla="val 93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63" h="1893">
                  <a:moveTo>
                    <a:pt x="f0" y="f0"/>
                  </a:moveTo>
                  <a:lnTo>
                    <a:pt x="f0" y="f3"/>
                  </a:lnTo>
                  <a:lnTo>
                    <a:pt x="f1" y="f2"/>
                  </a:lnTo>
                </a:path>
              </a:pathLst>
            </a:custGeom>
            <a:noFill/>
            <a:ln w="19080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vert="horz" wrap="square" lIns="67500" tIns="35100" rIns="67500" bIns="35100" anchor="t" anchorCtr="0" compatLnSpc="0"/>
            <a:lstStyle/>
            <a:p>
              <a:pPr lvl="0" rtl="0" hangingPunct="0">
                <a:buNone/>
                <a:tabLst/>
              </a:pPr>
              <a:endParaRPr lang="nl-BE">
                <a:latin typeface="Times New Roman" pitchFamily="18"/>
                <a:ea typeface="Lucida Sans Unicode" pitchFamily="2"/>
                <a:cs typeface="Tahoma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97759" y="5253840"/>
              <a:ext cx="2023919" cy="416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53460" tIns="26730" rIns="53460" bIns="26730" anchor="t" anchorCtr="0" compatLnSpc="0"/>
            <a:lstStyle/>
            <a:p>
              <a:pPr hangingPunct="0"/>
              <a:r>
                <a:rPr lang="nl-BE" sz="750">
                  <a:solidFill>
                    <a:srgbClr val="000000"/>
                  </a:solidFill>
                  <a:latin typeface="Arial" pitchFamily="34"/>
                  <a:ea typeface="Lucida Sans Unicode" pitchFamily="2"/>
                  <a:cs typeface="Tahoma" pitchFamily="2"/>
                </a:rPr>
                <a:t>b USC-ISI Marina del Rey, CA</a:t>
              </a:r>
            </a:p>
            <a:p>
              <a:pPr hangingPunct="0"/>
              <a:r>
                <a:rPr lang="nl-BE" sz="750">
                  <a:solidFill>
                    <a:srgbClr val="000000"/>
                  </a:solidFill>
                  <a:latin typeface="Arial" pitchFamily="34"/>
                  <a:ea typeface="Lucida Sans Unicode" pitchFamily="2"/>
                  <a:cs typeface="Tahoma" pitchFamily="2"/>
                </a:rPr>
                <a:t>l  ICANN Los Angeles, CA</a:t>
              </a:r>
            </a:p>
            <a:p>
              <a:pPr algn="ctr" hangingPunct="0"/>
              <a:endParaRPr lang="nl-BE" sz="750">
                <a:solidFill>
                  <a:srgbClr val="000000"/>
                </a:solidFill>
                <a:latin typeface="Arial" pitchFamily="34"/>
                <a:ea typeface="Lucida Sans Unicode" pitchFamily="2"/>
                <a:cs typeface="Tahoma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623240" y="4641480"/>
              <a:ext cx="762120" cy="617760"/>
            </a:xfrm>
            <a:custGeom>
              <a:avLst/>
              <a:gdLst>
                <a:gd name="f0" fmla="val 0"/>
                <a:gd name="f1" fmla="val 582"/>
                <a:gd name="f2" fmla="val 42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82" h="426">
                  <a:moveTo>
                    <a:pt x="f0" y="f2"/>
                  </a:moveTo>
                  <a:lnTo>
                    <a:pt x="f1" y="f0"/>
                  </a:lnTo>
                </a:path>
              </a:pathLst>
            </a:custGeom>
            <a:noFill/>
            <a:ln w="19080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vert="horz" wrap="square" lIns="67500" tIns="35100" rIns="67500" bIns="35100" anchor="t" anchorCtr="0" compatLnSpc="0"/>
            <a:lstStyle/>
            <a:p>
              <a:pPr lvl="0" rtl="0" hangingPunct="0">
                <a:buNone/>
                <a:tabLst/>
              </a:pPr>
              <a:endParaRPr lang="nl-BE">
                <a:latin typeface="Times New Roman" pitchFamily="18"/>
                <a:ea typeface="Lucida Sans Unicode" pitchFamily="2"/>
                <a:cs typeface="Tahoma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77080" y="3985560"/>
              <a:ext cx="1949400" cy="416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53460" tIns="26730" rIns="53460" bIns="26730" anchor="t" anchorCtr="0" compatLnSpc="0"/>
            <a:lstStyle/>
            <a:p>
              <a:pPr hangingPunct="0"/>
              <a:r>
                <a:rPr lang="nl-BE" sz="750">
                  <a:solidFill>
                    <a:srgbClr val="000000"/>
                  </a:solidFill>
                  <a:latin typeface="Arial" pitchFamily="34"/>
                  <a:ea typeface="Lucida Sans Unicode" pitchFamily="2"/>
                  <a:cs typeface="Tahoma" pitchFamily="2"/>
                </a:rPr>
                <a:t>e NASA Mt View, CA</a:t>
              </a:r>
            </a:p>
            <a:p>
              <a:pPr hangingPunct="0"/>
              <a:r>
                <a:rPr lang="nl-BE" sz="750">
                  <a:solidFill>
                    <a:srgbClr val="000000"/>
                  </a:solidFill>
                  <a:latin typeface="Arial" pitchFamily="34"/>
                  <a:ea typeface="Lucida Sans Unicode" pitchFamily="2"/>
                  <a:cs typeface="Tahoma" pitchFamily="2"/>
                </a:rPr>
                <a:t>f  Internet Software C. Palo</a:t>
              </a:r>
              <a:r>
                <a:rPr lang="nl-BE" sz="675">
                  <a:solidFill>
                    <a:srgbClr val="000000"/>
                  </a:solidFill>
                  <a:latin typeface="Arial" pitchFamily="34"/>
                  <a:ea typeface="Lucida Sans Unicode" pitchFamily="2"/>
                  <a:cs typeface="Tahoma" pitchFamily="2"/>
                </a:rPr>
                <a:t> Alto, CA (and 17 other locations)</a:t>
              </a:r>
            </a:p>
            <a:p>
              <a:pPr algn="ctr" hangingPunct="0"/>
              <a:endParaRPr lang="nl-BE" sz="675">
                <a:solidFill>
                  <a:srgbClr val="000000"/>
                </a:solidFill>
                <a:latin typeface="Arial" pitchFamily="34"/>
                <a:ea typeface="Lucida Sans Unicode" pitchFamily="2"/>
                <a:cs typeface="Tahoma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flipV="1">
              <a:off x="1520280" y="4364640"/>
              <a:ext cx="817560" cy="208080"/>
            </a:xfrm>
            <a:custGeom>
              <a:avLst/>
              <a:gdLst>
                <a:gd name="f0" fmla="val 0"/>
                <a:gd name="f1" fmla="val 582"/>
                <a:gd name="f2" fmla="val 42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82" h="426">
                  <a:moveTo>
                    <a:pt x="f0" y="f2"/>
                  </a:moveTo>
                  <a:lnTo>
                    <a:pt x="f1" y="f0"/>
                  </a:lnTo>
                </a:path>
              </a:pathLst>
            </a:custGeom>
            <a:noFill/>
            <a:ln w="19080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vert="horz" wrap="square" lIns="67500" tIns="35100" rIns="67500" bIns="35100" anchor="t" anchorCtr="0" compatLnSpc="0"/>
            <a:lstStyle/>
            <a:p>
              <a:pPr lvl="0" rtl="0" hangingPunct="0">
                <a:buNone/>
                <a:tabLst/>
              </a:pPr>
              <a:endParaRPr lang="nl-BE">
                <a:latin typeface="Times New Roman" pitchFamily="18"/>
                <a:ea typeface="Lucida Sans Unicode" pitchFamily="2"/>
                <a:cs typeface="Tahoma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393440" y="3351600"/>
              <a:ext cx="1997280" cy="253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53460" tIns="26730" rIns="53460" bIns="26730" anchor="t" anchorCtr="0" compatLnSpc="0"/>
            <a:lstStyle/>
            <a:p>
              <a:pPr algn="r" hangingPunct="0"/>
              <a:r>
                <a:rPr lang="nl-BE" sz="750">
                  <a:solidFill>
                    <a:srgbClr val="000000"/>
                  </a:solidFill>
                  <a:latin typeface="Arial" pitchFamily="34"/>
                  <a:ea typeface="Lucida Sans Unicode" pitchFamily="2"/>
                  <a:cs typeface="Tahoma" pitchFamily="2"/>
                </a:rPr>
                <a:t>i </a:t>
              </a:r>
              <a:r>
                <a:rPr lang="nl-BE" sz="750">
                  <a:latin typeface="Arial" pitchFamily="34"/>
                  <a:ea typeface="Lucida Sans Unicode" pitchFamily="2"/>
                  <a:cs typeface="Tahoma" pitchFamily="2"/>
                </a:rPr>
                <a:t>Autonomica,</a:t>
              </a:r>
              <a:r>
                <a:rPr lang="nl-BE" sz="750">
                  <a:solidFill>
                    <a:srgbClr val="000000"/>
                  </a:solidFill>
                  <a:latin typeface="Arial" pitchFamily="34"/>
                  <a:ea typeface="Lucida Sans Unicode" pitchFamily="2"/>
                  <a:cs typeface="Tahoma" pitchFamily="2"/>
                </a:rPr>
                <a:t> Stockholm (plus 3 other locations)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028400" y="3459240"/>
              <a:ext cx="446039" cy="740159"/>
            </a:xfrm>
            <a:custGeom>
              <a:avLst/>
              <a:gdLst>
                <a:gd name="f0" fmla="val 0"/>
                <a:gd name="f1" fmla="val 666"/>
                <a:gd name="f2" fmla="val 100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66" h="1005">
                  <a:moveTo>
                    <a:pt x="f1" y="f0"/>
                  </a:moveTo>
                  <a:lnTo>
                    <a:pt x="f0" y="f2"/>
                  </a:lnTo>
                </a:path>
              </a:pathLst>
            </a:custGeom>
            <a:noFill/>
            <a:ln w="19080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vert="horz" wrap="square" lIns="67500" tIns="35100" rIns="67500" bIns="35100" anchor="t" anchorCtr="0" compatLnSpc="0"/>
            <a:lstStyle/>
            <a:p>
              <a:pPr lvl="0" rtl="0" hangingPunct="0">
                <a:buNone/>
                <a:tabLst/>
              </a:pPr>
              <a:endParaRPr lang="nl-BE">
                <a:latin typeface="Times New Roman" pitchFamily="18"/>
                <a:ea typeface="Lucida Sans Unicode" pitchFamily="2"/>
                <a:cs typeface="Tahoma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430160" y="3024360"/>
              <a:ext cx="2519280" cy="242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53460" tIns="26730" rIns="53460" bIns="26730" anchor="t" anchorCtr="0" compatLnSpc="0"/>
            <a:lstStyle/>
            <a:p>
              <a:pPr hangingPunct="0"/>
              <a:r>
                <a:rPr lang="nl-BE" sz="750">
                  <a:solidFill>
                    <a:srgbClr val="000000"/>
                  </a:solidFill>
                  <a:latin typeface="Arial" pitchFamily="34"/>
                  <a:ea typeface="Lucida Sans Unicode" pitchFamily="2"/>
                  <a:cs typeface="Tahoma" pitchFamily="2"/>
                </a:rPr>
                <a:t>k RIPE London (also Amsterdam, Frankfurt)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847320" y="3225600"/>
              <a:ext cx="615960" cy="1070999"/>
            </a:xfrm>
            <a:custGeom>
              <a:avLst/>
              <a:gdLst>
                <a:gd name="f0" fmla="val 0"/>
                <a:gd name="f1" fmla="val 922"/>
                <a:gd name="f2" fmla="val 144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22" h="1448">
                  <a:moveTo>
                    <a:pt x="f1" y="f0"/>
                  </a:moveTo>
                  <a:lnTo>
                    <a:pt x="f0" y="f2"/>
                  </a:lnTo>
                </a:path>
              </a:pathLst>
            </a:custGeom>
            <a:noFill/>
            <a:ln w="19080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vert="horz" wrap="square" lIns="67500" tIns="35100" rIns="67500" bIns="35100" anchor="t" anchorCtr="0" compatLnSpc="0"/>
            <a:lstStyle/>
            <a:p>
              <a:pPr lvl="0" rtl="0" hangingPunct="0">
                <a:buNone/>
                <a:tabLst/>
              </a:pPr>
              <a:endParaRPr lang="nl-BE">
                <a:latin typeface="Times New Roman" pitchFamily="18"/>
                <a:ea typeface="Lucida Sans Unicode" pitchFamily="2"/>
                <a:cs typeface="Tahoma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547600" y="3795120"/>
              <a:ext cx="1252439" cy="263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53460" tIns="26730" rIns="53460" bIns="26730" anchor="t" anchorCtr="0" compatLnSpc="0"/>
            <a:lstStyle/>
            <a:p>
              <a:pPr hangingPunct="0"/>
              <a:r>
                <a:rPr lang="nl-BE" sz="750">
                  <a:solidFill>
                    <a:srgbClr val="000000"/>
                  </a:solidFill>
                  <a:latin typeface="Arial" pitchFamily="34"/>
                  <a:ea typeface="Lucida Sans Unicode" pitchFamily="2"/>
                  <a:cs typeface="Tahoma" pitchFamily="2"/>
                </a:rPr>
                <a:t>m WIDE Tokyo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671440" y="4037759"/>
              <a:ext cx="314280" cy="510119"/>
            </a:xfrm>
            <a:custGeom>
              <a:avLst/>
              <a:gdLst>
                <a:gd name="f0" fmla="val 0"/>
                <a:gd name="f1" fmla="val 252"/>
                <a:gd name="f2" fmla="val 46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2" h="462">
                  <a:moveTo>
                    <a:pt x="f1" y="f0"/>
                  </a:moveTo>
                  <a:lnTo>
                    <a:pt x="f0" y="f2"/>
                  </a:lnTo>
                </a:path>
              </a:pathLst>
            </a:custGeom>
            <a:noFill/>
            <a:ln w="19080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vert="horz" wrap="square" lIns="67500" tIns="35100" rIns="67500" bIns="35100" anchor="t" anchorCtr="0" compatLnSpc="0"/>
            <a:lstStyle/>
            <a:p>
              <a:pPr lvl="0" rtl="0" hangingPunct="0">
                <a:buNone/>
                <a:tabLst/>
              </a:pPr>
              <a:endParaRPr lang="nl-BE">
                <a:latin typeface="Times New Roman" pitchFamily="18"/>
                <a:ea typeface="Lucida Sans Unicode" pitchFamily="2"/>
                <a:cs typeface="Tahoma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258280" y="2665080"/>
              <a:ext cx="2598840" cy="901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53460" tIns="26730" rIns="53460" bIns="26730" anchor="t" anchorCtr="0" compatLnSpc="0"/>
            <a:lstStyle/>
            <a:p>
              <a:pPr hangingPunct="0"/>
              <a:r>
                <a:rPr lang="nl-BE" sz="750">
                  <a:solidFill>
                    <a:srgbClr val="000000"/>
                  </a:solidFill>
                  <a:latin typeface="Arial" pitchFamily="34"/>
                  <a:ea typeface="Lucida Sans Unicode" pitchFamily="2"/>
                  <a:cs typeface="Tahoma" pitchFamily="2"/>
                </a:rPr>
                <a:t>a Verisign, Dulles, VA</a:t>
              </a:r>
            </a:p>
            <a:p>
              <a:pPr hangingPunct="0"/>
              <a:r>
                <a:rPr lang="nl-BE" sz="750">
                  <a:solidFill>
                    <a:srgbClr val="000000"/>
                  </a:solidFill>
                  <a:latin typeface="Arial" pitchFamily="34"/>
                  <a:ea typeface="Lucida Sans Unicode" pitchFamily="2"/>
                  <a:cs typeface="Tahoma" pitchFamily="2"/>
                </a:rPr>
                <a:t>c Cogent, Herndon, VA (also Los Angeles)</a:t>
              </a:r>
            </a:p>
            <a:p>
              <a:pPr hangingPunct="0"/>
              <a:r>
                <a:rPr lang="nl-BE" sz="750">
                  <a:solidFill>
                    <a:srgbClr val="000000"/>
                  </a:solidFill>
                  <a:latin typeface="Arial" pitchFamily="34"/>
                  <a:ea typeface="Lucida Sans Unicode" pitchFamily="2"/>
                  <a:cs typeface="Tahoma" pitchFamily="2"/>
                </a:rPr>
                <a:t>d U Maryland College Park, MD</a:t>
              </a:r>
            </a:p>
            <a:p>
              <a:pPr hangingPunct="0"/>
              <a:r>
                <a:rPr lang="nl-BE" sz="750">
                  <a:solidFill>
                    <a:srgbClr val="000000"/>
                  </a:solidFill>
                  <a:latin typeface="Arial" pitchFamily="34"/>
                  <a:ea typeface="Lucida Sans Unicode" pitchFamily="2"/>
                  <a:cs typeface="Tahoma" pitchFamily="2"/>
                </a:rPr>
                <a:t>g US DoD Vienna, VA</a:t>
              </a:r>
            </a:p>
            <a:p>
              <a:pPr hangingPunct="0"/>
              <a:r>
                <a:rPr lang="nl-BE" sz="750">
                  <a:solidFill>
                    <a:srgbClr val="000000"/>
                  </a:solidFill>
                  <a:latin typeface="Arial" pitchFamily="34"/>
                  <a:ea typeface="Lucida Sans Unicode" pitchFamily="2"/>
                  <a:cs typeface="Tahoma" pitchFamily="2"/>
                </a:rPr>
                <a:t>h ARL Aberdeen, MD</a:t>
              </a:r>
            </a:p>
            <a:p>
              <a:pPr hangingPunct="0"/>
              <a:r>
                <a:rPr lang="nl-BE" sz="675">
                  <a:solidFill>
                    <a:srgbClr val="000000"/>
                  </a:solidFill>
                  <a:latin typeface="Arial" pitchFamily="34"/>
                  <a:ea typeface="Lucida Sans Unicode" pitchFamily="2"/>
                  <a:cs typeface="Tahoma" pitchFamily="2"/>
                </a:rPr>
                <a:t>j  Verisign, ( 11 locations)</a:t>
              </a:r>
            </a:p>
            <a:p>
              <a:pPr algn="ctr" hangingPunct="0"/>
              <a:endParaRPr lang="nl-BE" sz="675">
                <a:solidFill>
                  <a:srgbClr val="000000"/>
                </a:solidFill>
                <a:latin typeface="Arial" pitchFamily="34"/>
                <a:ea typeface="Lucida Sans Unicode" pitchFamily="2"/>
                <a:cs typeface="Tahoma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3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Now</a:t>
            </a:r>
            <a:r>
              <a:rPr lang="nl-BE" dirty="0" smtClean="0"/>
              <a:t> we </a:t>
            </a:r>
            <a:r>
              <a:rPr lang="nl-BE" dirty="0" err="1" smtClean="0"/>
              <a:t>know</a:t>
            </a:r>
            <a:r>
              <a:rPr lang="nl-BE" dirty="0" smtClean="0"/>
              <a:t> </a:t>
            </a:r>
            <a:r>
              <a:rPr lang="nl-BE" dirty="0" err="1" smtClean="0"/>
              <a:t>what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IP-</a:t>
            </a:r>
            <a:r>
              <a:rPr lang="nl-BE" dirty="0" err="1" smtClean="0"/>
              <a:t>adress</a:t>
            </a:r>
            <a:r>
              <a:rPr lang="nl-BE" dirty="0" smtClean="0"/>
              <a:t> is of a URL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As </a:t>
            </a:r>
            <a:r>
              <a:rPr lang="nl-BE" dirty="0" err="1" smtClean="0"/>
              <a:t>previous</a:t>
            </a:r>
            <a:r>
              <a:rPr lang="nl-BE" dirty="0" smtClean="0"/>
              <a:t> </a:t>
            </a:r>
            <a:r>
              <a:rPr lang="nl-BE" dirty="0" err="1" smtClean="0"/>
              <a:t>mentionned</a:t>
            </a:r>
            <a:r>
              <a:rPr lang="nl-BE" dirty="0" smtClean="0"/>
              <a:t>, </a:t>
            </a:r>
            <a:r>
              <a:rPr lang="nl-BE" dirty="0" err="1" smtClean="0"/>
              <a:t>you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do </a:t>
            </a:r>
            <a:r>
              <a:rPr lang="nl-BE" dirty="0" err="1" smtClean="0"/>
              <a:t>this</a:t>
            </a:r>
            <a:r>
              <a:rPr lang="nl-BE" dirty="0" smtClean="0"/>
              <a:t> search on </a:t>
            </a:r>
            <a:r>
              <a:rPr lang="nl-BE" dirty="0" err="1" smtClean="0"/>
              <a:t>two</a:t>
            </a:r>
            <a:r>
              <a:rPr lang="nl-BE" dirty="0" smtClean="0"/>
              <a:t> different </a:t>
            </a:r>
            <a:r>
              <a:rPr lang="nl-BE" dirty="0" err="1" smtClean="0"/>
              <a:t>ways</a:t>
            </a:r>
            <a:r>
              <a:rPr lang="nl-BE" dirty="0" smtClean="0"/>
              <a:t>. </a:t>
            </a:r>
          </a:p>
          <a:p>
            <a:r>
              <a:rPr lang="nl-BE" dirty="0" err="1" smtClean="0"/>
              <a:t>You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search on </a:t>
            </a:r>
            <a:r>
              <a:rPr lang="nl-BE" dirty="0" err="1" smtClean="0"/>
              <a:t>an</a:t>
            </a:r>
            <a:r>
              <a:rPr lang="nl-BE" dirty="0" smtClean="0"/>
              <a:t> </a:t>
            </a:r>
            <a:r>
              <a:rPr lang="nl-BE" dirty="0" err="1" smtClean="0"/>
              <a:t>iterative</a:t>
            </a:r>
            <a:r>
              <a:rPr lang="nl-BE" dirty="0" smtClean="0"/>
              <a:t> way </a:t>
            </a:r>
            <a:r>
              <a:rPr lang="nl-BE" dirty="0" err="1" smtClean="0"/>
              <a:t>and</a:t>
            </a:r>
            <a:r>
              <a:rPr lang="nl-BE" dirty="0" smtClean="0"/>
              <a:t> on a </a:t>
            </a:r>
            <a:r>
              <a:rPr lang="nl-BE" dirty="0" err="1" smtClean="0"/>
              <a:t>recursive</a:t>
            </a:r>
            <a:r>
              <a:rPr lang="nl-BE" dirty="0" smtClean="0"/>
              <a:t> way.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20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Iterative</a:t>
            </a:r>
            <a:r>
              <a:rPr lang="nl-BE" dirty="0" smtClean="0"/>
              <a:t> way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We first contact </a:t>
            </a:r>
            <a:r>
              <a:rPr lang="nl-BE" dirty="0" err="1" smtClean="0"/>
              <a:t>our</a:t>
            </a:r>
            <a:r>
              <a:rPr lang="nl-BE" dirty="0" smtClean="0"/>
              <a:t> </a:t>
            </a:r>
            <a:r>
              <a:rPr lang="nl-BE" dirty="0" err="1" smtClean="0"/>
              <a:t>local</a:t>
            </a:r>
            <a:r>
              <a:rPr lang="nl-BE" dirty="0" smtClean="0"/>
              <a:t> DNS – server.</a:t>
            </a:r>
          </a:p>
          <a:p>
            <a:r>
              <a:rPr lang="nl-BE" dirty="0" err="1" smtClean="0"/>
              <a:t>This</a:t>
            </a:r>
            <a:r>
              <a:rPr lang="nl-BE" dirty="0" smtClean="0"/>
              <a:t> server </a:t>
            </a:r>
            <a:r>
              <a:rPr lang="nl-BE" dirty="0" err="1" smtClean="0"/>
              <a:t>contacts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smtClean="0"/>
              <a:t>Root DNS</a:t>
            </a:r>
            <a:r>
              <a:rPr lang="nl-BE" dirty="0" smtClean="0"/>
              <a:t>  </a:t>
            </a:r>
            <a:r>
              <a:rPr lang="nl-BE" dirty="0" smtClean="0"/>
              <a:t>server. </a:t>
            </a:r>
            <a:r>
              <a:rPr lang="nl-BE" dirty="0" err="1" smtClean="0"/>
              <a:t>When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smtClean="0"/>
              <a:t>Root </a:t>
            </a:r>
            <a:r>
              <a:rPr lang="nl-BE" dirty="0" err="1" smtClean="0"/>
              <a:t>DNS</a:t>
            </a:r>
            <a:r>
              <a:rPr lang="nl-BE" dirty="0" err="1" smtClean="0"/>
              <a:t>server</a:t>
            </a:r>
            <a:r>
              <a:rPr lang="nl-BE" dirty="0" smtClean="0"/>
              <a:t> </a:t>
            </a:r>
            <a:r>
              <a:rPr lang="nl-BE" dirty="0" err="1" smtClean="0"/>
              <a:t>doesn’t</a:t>
            </a:r>
            <a:r>
              <a:rPr lang="nl-BE" dirty="0" smtClean="0"/>
              <a:t> </a:t>
            </a:r>
            <a:r>
              <a:rPr lang="nl-BE" dirty="0" err="1" smtClean="0"/>
              <a:t>know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IP – adres,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gives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adres of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smtClean="0"/>
              <a:t>Top Level</a:t>
            </a:r>
            <a:r>
              <a:rPr lang="nl-BE" dirty="0" smtClean="0"/>
              <a:t> </a:t>
            </a:r>
            <a:r>
              <a:rPr lang="nl-BE" dirty="0" smtClean="0"/>
              <a:t>domain server. </a:t>
            </a:r>
          </a:p>
          <a:p>
            <a:r>
              <a:rPr lang="nl-BE" dirty="0" err="1" smtClean="0"/>
              <a:t>Then</a:t>
            </a:r>
            <a:r>
              <a:rPr lang="nl-BE" dirty="0" smtClean="0"/>
              <a:t> </a:t>
            </a:r>
            <a:r>
              <a:rPr lang="nl-BE" dirty="0" err="1" smtClean="0"/>
              <a:t>our</a:t>
            </a:r>
            <a:r>
              <a:rPr lang="nl-BE" dirty="0" smtClean="0"/>
              <a:t> </a:t>
            </a:r>
            <a:r>
              <a:rPr lang="nl-BE" dirty="0" err="1" smtClean="0"/>
              <a:t>local</a:t>
            </a:r>
            <a:r>
              <a:rPr lang="nl-BE" dirty="0" smtClean="0"/>
              <a:t> DNS server </a:t>
            </a:r>
            <a:r>
              <a:rPr lang="nl-BE" dirty="0" err="1" smtClean="0"/>
              <a:t>contacts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smtClean="0"/>
              <a:t>Top level </a:t>
            </a:r>
            <a:r>
              <a:rPr lang="nl-BE" dirty="0" smtClean="0"/>
              <a:t>Domain server. </a:t>
            </a:r>
          </a:p>
          <a:p>
            <a:r>
              <a:rPr lang="nl-BE" dirty="0" err="1" smtClean="0"/>
              <a:t>When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/>
              <a:t> </a:t>
            </a:r>
            <a:r>
              <a:rPr lang="nl-BE" dirty="0" smtClean="0"/>
              <a:t>Top level</a:t>
            </a:r>
            <a:r>
              <a:rPr lang="nl-BE" dirty="0" smtClean="0"/>
              <a:t> </a:t>
            </a:r>
            <a:r>
              <a:rPr lang="nl-BE" dirty="0" smtClean="0"/>
              <a:t>Domain server, </a:t>
            </a:r>
            <a:r>
              <a:rPr lang="nl-BE" dirty="0" err="1" smtClean="0"/>
              <a:t>doesn’t</a:t>
            </a:r>
            <a:r>
              <a:rPr lang="nl-BE" dirty="0" smtClean="0"/>
              <a:t> </a:t>
            </a:r>
            <a:r>
              <a:rPr lang="nl-BE" dirty="0" err="1" smtClean="0"/>
              <a:t>know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IP-adres,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gives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adres of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Authorative</a:t>
            </a:r>
            <a:r>
              <a:rPr lang="nl-BE" dirty="0" smtClean="0"/>
              <a:t> name</a:t>
            </a:r>
            <a:r>
              <a:rPr lang="nl-BE" dirty="0" smtClean="0"/>
              <a:t>-server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local</a:t>
            </a:r>
            <a:r>
              <a:rPr lang="nl-BE" dirty="0" smtClean="0"/>
              <a:t> DNS – server. </a:t>
            </a:r>
          </a:p>
          <a:p>
            <a:r>
              <a:rPr lang="nl-BE" dirty="0" smtClean="0"/>
              <a:t>The </a:t>
            </a:r>
            <a:r>
              <a:rPr lang="nl-BE" dirty="0" err="1" smtClean="0"/>
              <a:t>local</a:t>
            </a:r>
            <a:r>
              <a:rPr lang="nl-BE" dirty="0" smtClean="0"/>
              <a:t> DNS server </a:t>
            </a:r>
            <a:r>
              <a:rPr lang="nl-BE" dirty="0" err="1" smtClean="0"/>
              <a:t>contacts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Authorative</a:t>
            </a:r>
            <a:r>
              <a:rPr lang="nl-BE" dirty="0" smtClean="0"/>
              <a:t> Name</a:t>
            </a:r>
            <a:r>
              <a:rPr lang="nl-BE" dirty="0" smtClean="0"/>
              <a:t> </a:t>
            </a:r>
            <a:r>
              <a:rPr lang="nl-BE" dirty="0" smtClean="0"/>
              <a:t>–server. </a:t>
            </a:r>
          </a:p>
          <a:p>
            <a:r>
              <a:rPr lang="nl-BE" dirty="0" smtClean="0"/>
              <a:t>In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Iterative</a:t>
            </a:r>
            <a:r>
              <a:rPr lang="nl-BE" dirty="0" smtClean="0"/>
              <a:t> way,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local</a:t>
            </a:r>
            <a:r>
              <a:rPr lang="nl-BE" dirty="0" smtClean="0"/>
              <a:t> DNS server does </a:t>
            </a:r>
            <a:r>
              <a:rPr lang="nl-BE" dirty="0" err="1" smtClean="0"/>
              <a:t>all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work</a:t>
            </a:r>
            <a:r>
              <a:rPr lang="nl-BE" dirty="0" smtClean="0"/>
              <a:t>. 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11569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752" y="756353"/>
            <a:ext cx="4320479" cy="43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63027"/>
            <a:ext cx="4896544" cy="4302554"/>
          </a:xfrm>
        </p:spPr>
      </p:pic>
    </p:spTree>
    <p:extLst>
      <p:ext uri="{BB962C8B-B14F-4D97-AF65-F5344CB8AC3E}">
        <p14:creationId xmlns:p14="http://schemas.microsoft.com/office/powerpoint/2010/main" val="35310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Recursive</a:t>
            </a:r>
            <a:r>
              <a:rPr lang="nl-BE" dirty="0" smtClean="0"/>
              <a:t> way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 first contact </a:t>
            </a:r>
            <a:r>
              <a:rPr lang="nl-BE" dirty="0" err="1" smtClean="0"/>
              <a:t>our</a:t>
            </a:r>
            <a:r>
              <a:rPr lang="nl-BE" dirty="0" smtClean="0"/>
              <a:t> </a:t>
            </a:r>
            <a:r>
              <a:rPr lang="nl-BE" dirty="0" err="1" smtClean="0"/>
              <a:t>local</a:t>
            </a:r>
            <a:r>
              <a:rPr lang="nl-BE" dirty="0" smtClean="0"/>
              <a:t> DNS-server.</a:t>
            </a:r>
          </a:p>
          <a:p>
            <a:r>
              <a:rPr lang="nl-BE" dirty="0" err="1" smtClean="0"/>
              <a:t>This</a:t>
            </a:r>
            <a:r>
              <a:rPr lang="nl-BE" dirty="0" smtClean="0"/>
              <a:t> server </a:t>
            </a:r>
            <a:r>
              <a:rPr lang="nl-BE" dirty="0" err="1" smtClean="0"/>
              <a:t>contacts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smtClean="0"/>
              <a:t>Root DNS</a:t>
            </a:r>
            <a:r>
              <a:rPr lang="nl-BE" dirty="0" smtClean="0"/>
              <a:t> </a:t>
            </a:r>
            <a:r>
              <a:rPr lang="nl-BE" dirty="0" smtClean="0"/>
              <a:t>server. </a:t>
            </a:r>
            <a:r>
              <a:rPr lang="nl-BE" dirty="0" err="1" smtClean="0"/>
              <a:t>When</a:t>
            </a:r>
            <a:r>
              <a:rPr lang="nl-BE" dirty="0" smtClean="0"/>
              <a:t> </a:t>
            </a:r>
            <a:r>
              <a:rPr lang="nl-BE" dirty="0" err="1" smtClean="0"/>
              <a:t>th</a:t>
            </a:r>
            <a:r>
              <a:rPr lang="nl-BE" dirty="0" err="1" smtClean="0"/>
              <a:t>e</a:t>
            </a:r>
            <a:r>
              <a:rPr lang="nl-BE" dirty="0" smtClean="0"/>
              <a:t> Root DNS server</a:t>
            </a:r>
            <a:r>
              <a:rPr lang="nl-BE" dirty="0" smtClean="0"/>
              <a:t> </a:t>
            </a:r>
            <a:r>
              <a:rPr lang="nl-BE" dirty="0" err="1" smtClean="0"/>
              <a:t>doesn’t</a:t>
            </a:r>
            <a:r>
              <a:rPr lang="nl-BE" dirty="0" smtClean="0"/>
              <a:t> </a:t>
            </a:r>
            <a:r>
              <a:rPr lang="nl-BE" dirty="0" err="1" smtClean="0"/>
              <a:t>know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IP-adres. </a:t>
            </a:r>
          </a:p>
          <a:p>
            <a:r>
              <a:rPr lang="nl-BE" dirty="0" smtClean="0"/>
              <a:t>The </a:t>
            </a:r>
            <a:r>
              <a:rPr lang="nl-BE" dirty="0" smtClean="0"/>
              <a:t>Root DNS</a:t>
            </a:r>
            <a:r>
              <a:rPr lang="nl-BE" dirty="0" smtClean="0"/>
              <a:t> </a:t>
            </a:r>
            <a:r>
              <a:rPr lang="nl-BE" dirty="0" smtClean="0"/>
              <a:t>server </a:t>
            </a:r>
            <a:r>
              <a:rPr lang="nl-BE" dirty="0" err="1" smtClean="0"/>
              <a:t>asks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smtClean="0"/>
              <a:t>Top level</a:t>
            </a:r>
            <a:r>
              <a:rPr lang="nl-BE" dirty="0" smtClean="0"/>
              <a:t> </a:t>
            </a:r>
            <a:r>
              <a:rPr lang="nl-BE" dirty="0" smtClean="0"/>
              <a:t>domain server </a:t>
            </a:r>
            <a:r>
              <a:rPr lang="nl-BE" dirty="0" err="1" smtClean="0"/>
              <a:t>if</a:t>
            </a:r>
            <a:r>
              <a:rPr lang="nl-BE" dirty="0" smtClean="0"/>
              <a:t> he </a:t>
            </a:r>
            <a:r>
              <a:rPr lang="nl-BE" dirty="0" err="1" smtClean="0"/>
              <a:t>knows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IP-adres. </a:t>
            </a:r>
          </a:p>
          <a:p>
            <a:r>
              <a:rPr lang="nl-BE" dirty="0" err="1" smtClean="0"/>
              <a:t>When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/>
              <a:t> </a:t>
            </a:r>
            <a:r>
              <a:rPr lang="nl-BE" dirty="0" smtClean="0"/>
              <a:t>Top level</a:t>
            </a:r>
            <a:r>
              <a:rPr lang="nl-BE" dirty="0" smtClean="0"/>
              <a:t> </a:t>
            </a:r>
            <a:r>
              <a:rPr lang="nl-BE" dirty="0" smtClean="0"/>
              <a:t>Domain server </a:t>
            </a:r>
            <a:r>
              <a:rPr lang="nl-BE" dirty="0" err="1" smtClean="0"/>
              <a:t>doesn’t</a:t>
            </a:r>
            <a:r>
              <a:rPr lang="nl-BE" dirty="0" smtClean="0"/>
              <a:t> </a:t>
            </a:r>
            <a:r>
              <a:rPr lang="nl-BE" dirty="0" err="1" smtClean="0"/>
              <a:t>know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IP –adres,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asks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/>
              <a:t> </a:t>
            </a:r>
            <a:r>
              <a:rPr lang="nl-BE" dirty="0" err="1" smtClean="0"/>
              <a:t>Authorative</a:t>
            </a:r>
            <a:r>
              <a:rPr lang="nl-BE" dirty="0" smtClean="0"/>
              <a:t> Name</a:t>
            </a:r>
            <a:r>
              <a:rPr lang="nl-BE" dirty="0" smtClean="0"/>
              <a:t>-server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IP-adres.</a:t>
            </a:r>
          </a:p>
          <a:p>
            <a:r>
              <a:rPr lang="nl-BE" dirty="0" err="1" smtClean="0"/>
              <a:t>When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Authorative</a:t>
            </a:r>
            <a:r>
              <a:rPr lang="nl-BE" dirty="0" smtClean="0"/>
              <a:t> Name</a:t>
            </a:r>
            <a:r>
              <a:rPr lang="nl-BE" dirty="0" smtClean="0"/>
              <a:t>-server </a:t>
            </a:r>
            <a:r>
              <a:rPr lang="nl-BE" dirty="0" err="1" smtClean="0"/>
              <a:t>sends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IP-adres, </a:t>
            </a:r>
            <a:r>
              <a:rPr lang="nl-BE" dirty="0" err="1" smtClean="0"/>
              <a:t>it</a:t>
            </a:r>
            <a:r>
              <a:rPr lang="nl-BE" dirty="0"/>
              <a:t> </a:t>
            </a:r>
            <a:r>
              <a:rPr lang="nl-BE" dirty="0" smtClean="0"/>
              <a:t>has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send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back </a:t>
            </a:r>
            <a:r>
              <a:rPr lang="nl-BE" dirty="0" err="1" smtClean="0"/>
              <a:t>the</a:t>
            </a:r>
            <a:r>
              <a:rPr lang="nl-BE" dirty="0" smtClean="0"/>
              <a:t> way </a:t>
            </a:r>
            <a:r>
              <a:rPr lang="nl-BE" dirty="0" err="1" smtClean="0"/>
              <a:t>it</a:t>
            </a:r>
            <a:r>
              <a:rPr lang="nl-BE" dirty="0" smtClean="0"/>
              <a:t> was </a:t>
            </a:r>
            <a:r>
              <a:rPr lang="nl-BE" dirty="0" err="1" smtClean="0"/>
              <a:t>asked</a:t>
            </a:r>
            <a:r>
              <a:rPr lang="nl-BE" dirty="0" smtClean="0"/>
              <a:t>.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224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548540"/>
            <a:ext cx="4839837" cy="39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Recursive</a:t>
            </a:r>
            <a:r>
              <a:rPr lang="nl-BE" dirty="0" smtClean="0"/>
              <a:t> way </a:t>
            </a:r>
            <a:r>
              <a:rPr lang="nl-BE" dirty="0" err="1" smtClean="0"/>
              <a:t>vs</a:t>
            </a:r>
            <a:r>
              <a:rPr lang="nl-BE" dirty="0" smtClean="0"/>
              <a:t> </a:t>
            </a:r>
            <a:r>
              <a:rPr lang="nl-BE" dirty="0" err="1" smtClean="0"/>
              <a:t>iterative</a:t>
            </a:r>
            <a:r>
              <a:rPr lang="nl-BE" dirty="0" smtClean="0"/>
              <a:t> way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recursive</a:t>
            </a:r>
            <a:r>
              <a:rPr lang="nl-BE" dirty="0" smtClean="0"/>
              <a:t> way of </a:t>
            </a:r>
            <a:r>
              <a:rPr lang="nl-BE" dirty="0" err="1" smtClean="0"/>
              <a:t>searching</a:t>
            </a:r>
            <a:r>
              <a:rPr lang="nl-BE" dirty="0" smtClean="0"/>
              <a:t> </a:t>
            </a:r>
            <a:r>
              <a:rPr lang="nl-BE" dirty="0" err="1" smtClean="0"/>
              <a:t>causes</a:t>
            </a:r>
            <a:r>
              <a:rPr lang="nl-BE" dirty="0" smtClean="0"/>
              <a:t> a </a:t>
            </a:r>
            <a:r>
              <a:rPr lang="nl-BE" dirty="0" err="1" smtClean="0"/>
              <a:t>higher</a:t>
            </a:r>
            <a:r>
              <a:rPr lang="nl-BE" dirty="0" smtClean="0"/>
              <a:t> </a:t>
            </a:r>
            <a:r>
              <a:rPr lang="nl-BE" dirty="0" err="1" smtClean="0"/>
              <a:t>workload</a:t>
            </a:r>
            <a:r>
              <a:rPr lang="nl-BE" dirty="0" smtClean="0"/>
              <a:t> on servers. </a:t>
            </a:r>
          </a:p>
          <a:p>
            <a:r>
              <a:rPr lang="nl-BE" dirty="0" smtClean="0"/>
              <a:t>It puts </a:t>
            </a:r>
            <a:r>
              <a:rPr lang="nl-BE" dirty="0" err="1" smtClean="0"/>
              <a:t>all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work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contacted</a:t>
            </a:r>
            <a:r>
              <a:rPr lang="nl-BE" dirty="0" smtClean="0"/>
              <a:t> server. </a:t>
            </a:r>
          </a:p>
          <a:p>
            <a:endParaRPr lang="nl-BE" dirty="0" smtClean="0"/>
          </a:p>
          <a:p>
            <a:r>
              <a:rPr lang="nl-BE" dirty="0" smtClean="0"/>
              <a:t>The </a:t>
            </a:r>
            <a:r>
              <a:rPr lang="nl-BE" dirty="0" err="1" smtClean="0"/>
              <a:t>iterative</a:t>
            </a:r>
            <a:r>
              <a:rPr lang="nl-BE" dirty="0" smtClean="0"/>
              <a:t> way of </a:t>
            </a:r>
            <a:r>
              <a:rPr lang="nl-BE" dirty="0" err="1" smtClean="0"/>
              <a:t>searching</a:t>
            </a:r>
            <a:r>
              <a:rPr lang="nl-BE" dirty="0" smtClean="0"/>
              <a:t> </a:t>
            </a:r>
            <a:r>
              <a:rPr lang="nl-BE" dirty="0" err="1" smtClean="0"/>
              <a:t>causes</a:t>
            </a:r>
            <a:r>
              <a:rPr lang="nl-BE" dirty="0" smtClean="0"/>
              <a:t> a </a:t>
            </a:r>
            <a:r>
              <a:rPr lang="nl-BE" dirty="0" err="1" smtClean="0"/>
              <a:t>higher</a:t>
            </a:r>
            <a:r>
              <a:rPr lang="nl-BE" dirty="0" smtClean="0"/>
              <a:t> </a:t>
            </a:r>
            <a:r>
              <a:rPr lang="nl-BE" dirty="0" err="1" smtClean="0"/>
              <a:t>workload</a:t>
            </a:r>
            <a:r>
              <a:rPr lang="nl-BE" dirty="0" smtClean="0"/>
              <a:t> on </a:t>
            </a:r>
            <a:r>
              <a:rPr lang="nl-BE" dirty="0" err="1" smtClean="0"/>
              <a:t>the</a:t>
            </a:r>
            <a:r>
              <a:rPr lang="nl-BE" dirty="0"/>
              <a:t> </a:t>
            </a:r>
            <a:r>
              <a:rPr lang="nl-BE" dirty="0" err="1" smtClean="0"/>
              <a:t>local</a:t>
            </a:r>
            <a:r>
              <a:rPr lang="nl-BE" dirty="0" smtClean="0"/>
              <a:t> server. </a:t>
            </a:r>
          </a:p>
          <a:p>
            <a:r>
              <a:rPr lang="nl-BE" dirty="0" smtClean="0"/>
              <a:t>It puts </a:t>
            </a:r>
            <a:r>
              <a:rPr lang="nl-BE" dirty="0" err="1" smtClean="0"/>
              <a:t>all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work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original</a:t>
            </a:r>
            <a:r>
              <a:rPr lang="nl-BE" dirty="0" smtClean="0"/>
              <a:t> server. 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832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Summary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So</a:t>
            </a:r>
            <a:r>
              <a:rPr lang="nl-BE" dirty="0" smtClean="0"/>
              <a:t> DNS </a:t>
            </a:r>
            <a:r>
              <a:rPr lang="nl-BE" dirty="0" err="1" smtClean="0"/>
              <a:t>translates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url</a:t>
            </a:r>
            <a:r>
              <a:rPr lang="nl-BE" dirty="0" smtClean="0"/>
              <a:t> </a:t>
            </a:r>
            <a:r>
              <a:rPr lang="nl-BE" dirty="0" err="1" smtClean="0"/>
              <a:t>into</a:t>
            </a:r>
            <a:r>
              <a:rPr lang="nl-BE" dirty="0" smtClean="0"/>
              <a:t> </a:t>
            </a:r>
            <a:r>
              <a:rPr lang="nl-BE" dirty="0" err="1" smtClean="0"/>
              <a:t>an</a:t>
            </a:r>
            <a:r>
              <a:rPr lang="nl-BE" dirty="0" smtClean="0"/>
              <a:t> IP-adres or </a:t>
            </a:r>
            <a:r>
              <a:rPr lang="nl-BE" dirty="0" err="1" smtClean="0"/>
              <a:t>vice</a:t>
            </a:r>
            <a:r>
              <a:rPr lang="nl-BE" dirty="0" smtClean="0"/>
              <a:t> versa. </a:t>
            </a:r>
          </a:p>
          <a:p>
            <a:r>
              <a:rPr lang="nl-BE" dirty="0" smtClean="0"/>
              <a:t>For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queries</a:t>
            </a:r>
            <a:r>
              <a:rPr lang="nl-BE" dirty="0" smtClean="0"/>
              <a:t> DNS </a:t>
            </a:r>
            <a:r>
              <a:rPr lang="nl-BE" dirty="0" err="1" smtClean="0"/>
              <a:t>uses</a:t>
            </a:r>
            <a:r>
              <a:rPr lang="nl-BE" dirty="0" smtClean="0"/>
              <a:t> UDP. </a:t>
            </a:r>
            <a:endParaRPr lang="nl-BE" dirty="0"/>
          </a:p>
          <a:p>
            <a:r>
              <a:rPr lang="nl-BE" dirty="0" smtClean="0"/>
              <a:t>DNS is a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centralised</a:t>
            </a:r>
            <a:r>
              <a:rPr lang="nl-BE" dirty="0" smtClean="0"/>
              <a:t> </a:t>
            </a:r>
            <a:r>
              <a:rPr lang="nl-BE" dirty="0" err="1" smtClean="0"/>
              <a:t>structure</a:t>
            </a:r>
            <a:r>
              <a:rPr lang="nl-BE" dirty="0"/>
              <a:t> </a:t>
            </a:r>
            <a:r>
              <a:rPr lang="nl-BE" dirty="0" smtClean="0"/>
              <a:t>: </a:t>
            </a:r>
          </a:p>
          <a:p>
            <a:r>
              <a:rPr lang="nl-BE" dirty="0" smtClean="0"/>
              <a:t>*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avoid</a:t>
            </a:r>
            <a:r>
              <a:rPr lang="nl-BE" dirty="0" smtClean="0"/>
              <a:t> single point of failure</a:t>
            </a:r>
          </a:p>
          <a:p>
            <a:r>
              <a:rPr lang="nl-BE" dirty="0" smtClean="0"/>
              <a:t>*High volumes of </a:t>
            </a:r>
            <a:r>
              <a:rPr lang="nl-BE" dirty="0" err="1" smtClean="0"/>
              <a:t>trafic</a:t>
            </a:r>
            <a:endParaRPr lang="nl-BE" dirty="0" smtClean="0"/>
          </a:p>
          <a:p>
            <a:r>
              <a:rPr lang="nl-BE" dirty="0" smtClean="0"/>
              <a:t>* </a:t>
            </a:r>
            <a:r>
              <a:rPr lang="nl-BE" dirty="0" err="1" smtClean="0"/>
              <a:t>maintaining</a:t>
            </a:r>
            <a:r>
              <a:rPr lang="nl-BE" dirty="0" smtClean="0"/>
              <a:t> a </a:t>
            </a:r>
            <a:r>
              <a:rPr lang="nl-BE" dirty="0" err="1" smtClean="0"/>
              <a:t>huge</a:t>
            </a:r>
            <a:r>
              <a:rPr lang="nl-BE" dirty="0" smtClean="0"/>
              <a:t> database</a:t>
            </a:r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61975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Summary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following</a:t>
            </a:r>
            <a:r>
              <a:rPr lang="nl-BE" dirty="0" smtClean="0"/>
              <a:t> website are </a:t>
            </a:r>
            <a:r>
              <a:rPr lang="nl-BE" dirty="0" err="1" smtClean="0"/>
              <a:t>good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review </a:t>
            </a:r>
            <a:r>
              <a:rPr lang="nl-BE" dirty="0" err="1" smtClean="0"/>
              <a:t>about</a:t>
            </a:r>
            <a:r>
              <a:rPr lang="nl-BE" dirty="0" smtClean="0"/>
              <a:t> DNS :</a:t>
            </a:r>
          </a:p>
          <a:p>
            <a:r>
              <a:rPr lang="nl-BE" dirty="0" smtClean="0"/>
              <a:t>*https://mxtoolbox.com/SuperTool.aspx?action=mx%3a&amp;run=toolpage#</a:t>
            </a:r>
          </a:p>
          <a:p>
            <a:r>
              <a:rPr lang="nl-BE" dirty="0" smtClean="0"/>
              <a:t>*</a:t>
            </a:r>
            <a:r>
              <a:rPr lang="nl-BE" u="sng" dirty="0">
                <a:hlinkClick r:id="rId2"/>
              </a:rPr>
              <a:t>https://www.youtube.com/watch?v=72snZctFFtA&amp;feature=youtu.be</a:t>
            </a:r>
            <a:endParaRPr lang="nl-BE" dirty="0"/>
          </a:p>
          <a:p>
            <a:r>
              <a:rPr lang="nl-BE" dirty="0" smtClean="0"/>
              <a:t>*https://www.dnsbelgium.be/nl/domeinnaam</a:t>
            </a:r>
          </a:p>
          <a:p>
            <a:r>
              <a:rPr lang="nl-BE" dirty="0" err="1" smtClean="0"/>
              <a:t>Why</a:t>
            </a:r>
            <a:r>
              <a:rPr lang="nl-BE" dirty="0" smtClean="0"/>
              <a:t> </a:t>
            </a:r>
            <a:r>
              <a:rPr lang="nl-BE" dirty="0" err="1" smtClean="0"/>
              <a:t>only</a:t>
            </a:r>
            <a:r>
              <a:rPr lang="nl-BE" dirty="0" smtClean="0"/>
              <a:t> 13 Root servers? </a:t>
            </a:r>
          </a:p>
          <a:p>
            <a:pPr lvl="1"/>
            <a:r>
              <a:rPr lang="nl-BE" dirty="0" err="1" smtClean="0"/>
              <a:t>Because</a:t>
            </a:r>
            <a:r>
              <a:rPr lang="nl-BE" dirty="0" smtClean="0"/>
              <a:t> DNS </a:t>
            </a:r>
            <a:r>
              <a:rPr lang="nl-BE" dirty="0" err="1" smtClean="0"/>
              <a:t>uses</a:t>
            </a:r>
            <a:r>
              <a:rPr lang="nl-BE" dirty="0" smtClean="0"/>
              <a:t> UDP. The memory </a:t>
            </a:r>
            <a:r>
              <a:rPr lang="nl-BE" dirty="0" err="1" smtClean="0"/>
              <a:t>usage</a:t>
            </a:r>
            <a:r>
              <a:rPr lang="nl-BE" dirty="0" smtClean="0"/>
              <a:t> of UDP is </a:t>
            </a:r>
            <a:r>
              <a:rPr lang="nl-BE" dirty="0" err="1" smtClean="0"/>
              <a:t>only</a:t>
            </a:r>
            <a:r>
              <a:rPr lang="nl-BE" dirty="0" smtClean="0"/>
              <a:t> </a:t>
            </a:r>
            <a:r>
              <a:rPr lang="nl-BE" dirty="0" err="1" smtClean="0"/>
              <a:t>capable</a:t>
            </a:r>
            <a:r>
              <a:rPr lang="nl-BE" dirty="0" smtClean="0"/>
              <a:t> of </a:t>
            </a:r>
            <a:r>
              <a:rPr lang="nl-BE" dirty="0" err="1" smtClean="0"/>
              <a:t>having</a:t>
            </a:r>
            <a:r>
              <a:rPr lang="nl-BE" dirty="0" smtClean="0"/>
              <a:t> 13 IP-</a:t>
            </a:r>
            <a:r>
              <a:rPr lang="nl-BE" dirty="0" err="1" smtClean="0"/>
              <a:t>adresses</a:t>
            </a:r>
            <a:r>
              <a:rPr lang="nl-BE" dirty="0" smtClean="0"/>
              <a:t> at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same</a:t>
            </a:r>
            <a:r>
              <a:rPr lang="nl-BE" dirty="0" smtClean="0"/>
              <a:t> time.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033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4155926"/>
            <a:ext cx="7179807" cy="729675"/>
          </a:xfrm>
        </p:spPr>
        <p:txBody>
          <a:bodyPr/>
          <a:lstStyle/>
          <a:p>
            <a:r>
              <a:rPr lang="nl-BE" dirty="0" smtClean="0"/>
              <a:t>           </a:t>
            </a:r>
            <a:r>
              <a:rPr lang="nl-BE" dirty="0" err="1" smtClean="0"/>
              <a:t>Also</a:t>
            </a:r>
            <a:r>
              <a:rPr lang="nl-BE" dirty="0" smtClean="0"/>
              <a:t> </a:t>
            </a:r>
            <a:r>
              <a:rPr lang="nl-BE" dirty="0" err="1" smtClean="0"/>
              <a:t>questions</a:t>
            </a:r>
            <a:r>
              <a:rPr lang="nl-BE" dirty="0" smtClean="0"/>
              <a:t> </a:t>
            </a:r>
            <a:r>
              <a:rPr lang="nl-BE" dirty="0" err="1" smtClean="0"/>
              <a:t>about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smtClean="0"/>
              <a:t> dates </a:t>
            </a:r>
            <a:r>
              <a:rPr lang="nl-BE" dirty="0" smtClean="0"/>
              <a:t>of </a:t>
            </a:r>
            <a:r>
              <a:rPr lang="nl-BE" dirty="0" err="1" smtClean="0"/>
              <a:t>little</a:t>
            </a:r>
            <a:r>
              <a:rPr lang="nl-BE" dirty="0" smtClean="0"/>
              <a:t> Billy. 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19" y="483518"/>
            <a:ext cx="6527800" cy="3456384"/>
          </a:xfrm>
        </p:spPr>
      </p:pic>
    </p:spTree>
    <p:extLst>
      <p:ext uri="{BB962C8B-B14F-4D97-AF65-F5344CB8AC3E}">
        <p14:creationId xmlns:p14="http://schemas.microsoft.com/office/powerpoint/2010/main" val="37953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752" y="756353"/>
            <a:ext cx="4320479" cy="43204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40000" y="4011910"/>
            <a:ext cx="5868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598"/>
              </a:spcBef>
              <a:buNone/>
            </a:pPr>
            <a:r>
              <a:rPr lang="nl-BE" sz="3600" b="1" i="1" dirty="0" smtClean="0"/>
              <a:t>hypertext transfer protocol</a:t>
            </a:r>
            <a:endParaRPr lang="nl-BE" sz="3600" b="1" i="1" dirty="0"/>
          </a:p>
        </p:txBody>
      </p:sp>
    </p:spTree>
    <p:extLst>
      <p:ext uri="{BB962C8B-B14F-4D97-AF65-F5344CB8AC3E}">
        <p14:creationId xmlns:p14="http://schemas.microsoft.com/office/powerpoint/2010/main" val="35021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736" y="1059582"/>
            <a:ext cx="8514751" cy="37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43140" y="583866"/>
            <a:ext cx="5829300" cy="444834"/>
          </a:xfrm>
        </p:spPr>
        <p:txBody>
          <a:bodyPr vert="horz" wrap="square" lIns="67500" tIns="35100" rIns="67500" bIns="35100" rtlCol="0" anchor="b" anchorCtr="0">
            <a:spAutoFit/>
          </a:bodyPr>
          <a:lstStyle>
            <a:defPPr lvl="0">
              <a:buClr>
                <a:srgbClr val="3333CC"/>
              </a:buClr>
              <a:buSzPct val="100000"/>
              <a:buFont typeface="Comic Sans MS" pitchFamily="66"/>
              <a:buNone/>
            </a:defPPr>
            <a:lvl1pPr lvl="0">
              <a:buClr>
                <a:srgbClr val="3333CC"/>
              </a:buClr>
              <a:buSzPct val="100000"/>
              <a:buFont typeface="Comic Sans MS" pitchFamily="66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nl-BE" dirty="0"/>
              <a:t>HTTP overzicht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542870" y="1200151"/>
            <a:ext cx="3198150" cy="3457357"/>
          </a:xfrm>
        </p:spPr>
        <p:txBody>
          <a:bodyPr>
            <a:spAutoFit/>
          </a:bodyPr>
          <a:lstStyle>
            <a:defPPr marL="342720" marR="0" lvl="0" indent="-34272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nl-BE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MS Gothic" pitchFamily="2"/>
                <a:cs typeface="Tahoma" pitchFamily="2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/>
              <a:buChar char="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nl-BE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MS Gothic" pitchFamily="2"/>
                <a:cs typeface="Tahoma" pitchFamily="2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3333CC"/>
              </a:buClr>
              <a:buSzPct val="75000"/>
              <a:buFont typeface="Wingdings" pitchFamily="2"/>
              <a:buChar char="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nl-BE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MS Gothic" pitchFamily="2"/>
                <a:cs typeface="Tahoma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 pitchFamily="66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nl-B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MS Gothic" pitchFamily="2"/>
                <a:cs typeface="Tahoma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nl-B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MS Gothic" pitchFamily="2"/>
                <a:cs typeface="Tahoma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nl-B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MS Gothic" pitchFamily="2"/>
                <a:cs typeface="Tahoma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nl-B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MS Gothic" pitchFamily="2"/>
                <a:cs typeface="Tahoma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nl-B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MS Gothic" pitchFamily="2"/>
                <a:cs typeface="Tahoma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nl-B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MS Gothic" pitchFamily="2"/>
                <a:cs typeface="Tahoma" pitchFamily="2"/>
              </a:defRPr>
            </a:lvl8pPr>
            <a:lvl9pPr marL="2057400" marR="0" lvl="8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nl-B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MS Gothic" pitchFamily="2"/>
                <a:cs typeface="Tahoma" pitchFamily="2"/>
              </a:defRPr>
            </a:lvl9pPr>
          </a:lstStyle>
          <a:p>
            <a:pPr>
              <a:spcBef>
                <a:spcPts val="449"/>
              </a:spcBef>
              <a:buNone/>
            </a:pPr>
            <a:r>
              <a:rPr lang="nl-BE" sz="1800" dirty="0">
                <a:solidFill>
                  <a:srgbClr val="FF0000"/>
                </a:solidFill>
              </a:rPr>
              <a:t>HTTP: hypertext transfer protocol</a:t>
            </a:r>
          </a:p>
          <a:p>
            <a:pPr marL="0" indent="0">
              <a:spcBef>
                <a:spcPts val="374"/>
              </a:spcBef>
            </a:pPr>
            <a:r>
              <a:rPr lang="nl-BE" sz="1500" dirty="0" err="1" smtClean="0"/>
              <a:t>Applicationlayer</a:t>
            </a:r>
            <a:r>
              <a:rPr lang="nl-BE" sz="1500" dirty="0" smtClean="0"/>
              <a:t> </a:t>
            </a:r>
            <a:r>
              <a:rPr lang="nl-BE" sz="1500" dirty="0"/>
              <a:t>protocol </a:t>
            </a:r>
            <a:r>
              <a:rPr lang="nl-BE" sz="1500" dirty="0" smtClean="0"/>
              <a:t>of </a:t>
            </a:r>
            <a:r>
              <a:rPr lang="nl-BE" sz="1500" dirty="0" err="1" smtClean="0"/>
              <a:t>the</a:t>
            </a:r>
            <a:r>
              <a:rPr lang="nl-BE" sz="1500" dirty="0" smtClean="0"/>
              <a:t> www-</a:t>
            </a:r>
            <a:r>
              <a:rPr lang="nl-BE" sz="1500" dirty="0" err="1" smtClean="0"/>
              <a:t>application</a:t>
            </a:r>
            <a:endParaRPr lang="nl-BE" sz="1500" dirty="0"/>
          </a:p>
          <a:p>
            <a:pPr marL="0" indent="0">
              <a:spcBef>
                <a:spcPts val="374"/>
              </a:spcBef>
            </a:pPr>
            <a:r>
              <a:rPr lang="nl-BE" sz="1500" dirty="0" smtClean="0"/>
              <a:t>According </a:t>
            </a:r>
            <a:r>
              <a:rPr lang="nl-BE" sz="1500" dirty="0" err="1" smtClean="0"/>
              <a:t>to</a:t>
            </a:r>
            <a:r>
              <a:rPr lang="nl-BE" sz="1500" dirty="0" smtClean="0"/>
              <a:t> </a:t>
            </a:r>
            <a:r>
              <a:rPr lang="nl-BE" sz="1500" dirty="0" err="1"/>
              <a:t>client</a:t>
            </a:r>
            <a:r>
              <a:rPr lang="nl-BE" sz="1500" dirty="0"/>
              <a:t>/server model</a:t>
            </a:r>
          </a:p>
          <a:p>
            <a:pPr marL="0" lvl="1" indent="0">
              <a:spcBef>
                <a:spcPts val="374"/>
              </a:spcBef>
            </a:pPr>
            <a:r>
              <a:rPr lang="nl-BE" sz="1500" i="1" dirty="0" err="1">
                <a:solidFill>
                  <a:srgbClr val="3333CC"/>
                </a:solidFill>
              </a:rPr>
              <a:t>client</a:t>
            </a:r>
            <a:r>
              <a:rPr lang="nl-BE" sz="1500" i="1" dirty="0">
                <a:solidFill>
                  <a:srgbClr val="3333CC"/>
                </a:solidFill>
              </a:rPr>
              <a:t>:</a:t>
            </a:r>
            <a:r>
              <a:rPr lang="nl-BE" sz="1500" dirty="0"/>
              <a:t> browser </a:t>
            </a:r>
            <a:r>
              <a:rPr lang="nl-BE" sz="1500" dirty="0" err="1" smtClean="0"/>
              <a:t>that</a:t>
            </a:r>
            <a:r>
              <a:rPr lang="nl-BE" sz="1500" dirty="0" smtClean="0"/>
              <a:t> does </a:t>
            </a:r>
            <a:r>
              <a:rPr lang="nl-BE" sz="1500" dirty="0" err="1"/>
              <a:t>requests</a:t>
            </a:r>
            <a:r>
              <a:rPr lang="nl-BE" sz="1500" dirty="0"/>
              <a:t> </a:t>
            </a:r>
            <a:r>
              <a:rPr lang="nl-BE" sz="1500" dirty="0" err="1" smtClean="0"/>
              <a:t>and</a:t>
            </a:r>
            <a:r>
              <a:rPr lang="nl-BE" sz="1500" dirty="0" smtClean="0"/>
              <a:t> </a:t>
            </a:r>
            <a:r>
              <a:rPr lang="nl-BE" sz="1500" dirty="0" err="1" smtClean="0"/>
              <a:t>receives</a:t>
            </a:r>
            <a:r>
              <a:rPr lang="nl-BE" sz="1500" dirty="0" smtClean="0"/>
              <a:t> web </a:t>
            </a:r>
            <a:r>
              <a:rPr lang="nl-BE" sz="1500" dirty="0" err="1" smtClean="0"/>
              <a:t>objects</a:t>
            </a:r>
            <a:r>
              <a:rPr lang="nl-BE" sz="1500" dirty="0" smtClean="0"/>
              <a:t> </a:t>
            </a:r>
            <a:r>
              <a:rPr lang="nl-BE" sz="1500" dirty="0" err="1" smtClean="0"/>
              <a:t>and</a:t>
            </a:r>
            <a:r>
              <a:rPr lang="nl-BE" sz="1500" dirty="0" smtClean="0"/>
              <a:t> shows </a:t>
            </a:r>
            <a:r>
              <a:rPr lang="nl-BE" sz="1500" dirty="0" err="1" smtClean="0"/>
              <a:t>them</a:t>
            </a:r>
            <a:r>
              <a:rPr lang="nl-BE" sz="1500" dirty="0"/>
              <a:t>.</a:t>
            </a:r>
          </a:p>
          <a:p>
            <a:pPr marL="0" lvl="1" indent="0">
              <a:spcBef>
                <a:spcPts val="374"/>
              </a:spcBef>
            </a:pPr>
            <a:r>
              <a:rPr lang="nl-BE" sz="1500" i="1" dirty="0">
                <a:solidFill>
                  <a:srgbClr val="3333CC"/>
                </a:solidFill>
              </a:rPr>
              <a:t>server:</a:t>
            </a:r>
            <a:r>
              <a:rPr lang="nl-BE" sz="1500" dirty="0"/>
              <a:t> Web server </a:t>
            </a:r>
            <a:r>
              <a:rPr lang="nl-BE" sz="1500" dirty="0" err="1" smtClean="0"/>
              <a:t>that</a:t>
            </a:r>
            <a:r>
              <a:rPr lang="nl-BE" sz="1500" dirty="0" smtClean="0"/>
              <a:t> </a:t>
            </a:r>
            <a:r>
              <a:rPr lang="nl-BE" sz="1500" dirty="0" err="1" smtClean="0"/>
              <a:t>sends</a:t>
            </a:r>
            <a:r>
              <a:rPr lang="nl-BE" sz="1500" dirty="0" smtClean="0"/>
              <a:t> </a:t>
            </a:r>
            <a:r>
              <a:rPr lang="nl-BE" sz="1500" dirty="0" err="1" smtClean="0"/>
              <a:t>those</a:t>
            </a:r>
            <a:r>
              <a:rPr lang="nl-BE" sz="1500" dirty="0" smtClean="0"/>
              <a:t> </a:t>
            </a:r>
            <a:r>
              <a:rPr lang="nl-BE" sz="1500" dirty="0" err="1" smtClean="0"/>
              <a:t>obejects</a:t>
            </a:r>
            <a:r>
              <a:rPr lang="nl-BE" sz="1500" dirty="0" smtClean="0"/>
              <a:t> on </a:t>
            </a:r>
            <a:r>
              <a:rPr lang="nl-BE" sz="1500" dirty="0" err="1" smtClean="0"/>
              <a:t>demand</a:t>
            </a:r>
            <a:endParaRPr lang="nl-BE" sz="1500" dirty="0"/>
          </a:p>
          <a:p>
            <a:pPr marL="0" indent="0">
              <a:spcBef>
                <a:spcPts val="374"/>
              </a:spcBef>
            </a:pPr>
            <a:r>
              <a:rPr lang="nl-BE" sz="1500" dirty="0"/>
              <a:t>HTTP </a:t>
            </a:r>
            <a:r>
              <a:rPr lang="nl-BE" sz="1500" dirty="0" smtClean="0"/>
              <a:t>1.0 </a:t>
            </a:r>
          </a:p>
          <a:p>
            <a:pPr marL="0" indent="0">
              <a:spcBef>
                <a:spcPts val="374"/>
              </a:spcBef>
            </a:pPr>
            <a:r>
              <a:rPr lang="nl-BE" sz="1500" dirty="0" smtClean="0"/>
              <a:t>HTTP 1.1</a:t>
            </a:r>
          </a:p>
          <a:p>
            <a:pPr marL="0" indent="0">
              <a:spcBef>
                <a:spcPts val="374"/>
              </a:spcBef>
            </a:pPr>
            <a:r>
              <a:rPr lang="en-US" sz="1500" dirty="0" smtClean="0"/>
              <a:t>HTTP 2.0</a:t>
            </a:r>
            <a:endParaRPr lang="nl-BE" sz="1500" dirty="0"/>
          </a:p>
          <a:p>
            <a:pPr marL="0" indent="0">
              <a:spcBef>
                <a:spcPts val="374"/>
              </a:spcBef>
            </a:pPr>
            <a:endParaRPr lang="nl-BE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836330" y="1395359"/>
            <a:ext cx="564300" cy="4476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/>
          <p:cNvSpPr/>
          <p:nvPr/>
        </p:nvSpPr>
        <p:spPr>
          <a:xfrm>
            <a:off x="4721098" y="1841939"/>
            <a:ext cx="875495" cy="4998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67500" tIns="35100" rIns="67500" bIns="35100" anchor="t" anchorCtr="0" compatLnSpc="0">
            <a:spAutoFit/>
          </a:bodyPr>
          <a:lstStyle/>
          <a:p>
            <a:pPr algn="ctr" hangingPunct="0"/>
            <a:r>
              <a:rPr lang="nl-BE" sz="1200">
                <a:latin typeface="Comic Sans MS" pitchFamily="66"/>
                <a:ea typeface="Lucida Sans Unicode" pitchFamily="2"/>
                <a:cs typeface="Tahoma" pitchFamily="2"/>
              </a:rPr>
              <a:t>PC running</a:t>
            </a:r>
          </a:p>
          <a:p>
            <a:pPr algn="ctr" hangingPunct="0"/>
            <a:r>
              <a:rPr lang="nl-BE" sz="1200">
                <a:latin typeface="Comic Sans MS" pitchFamily="66"/>
                <a:ea typeface="Lucida Sans Unicode" pitchFamily="2"/>
                <a:cs typeface="Tahoma" pitchFamily="2"/>
              </a:rPr>
              <a:t>Explorer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907880" y="3417120"/>
            <a:ext cx="564300" cy="4476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6"/>
          <p:cNvSpPr/>
          <p:nvPr/>
        </p:nvSpPr>
        <p:spPr>
          <a:xfrm>
            <a:off x="6758124" y="2877660"/>
            <a:ext cx="1043683" cy="92881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67500" tIns="35100" rIns="67500" bIns="35100" anchor="t" anchorCtr="0" compatLnSpc="0">
            <a:spAutoFit/>
          </a:bodyPr>
          <a:lstStyle/>
          <a:p>
            <a:pPr algn="ctr" hangingPunct="0"/>
            <a:r>
              <a:rPr lang="nl-BE" sz="1200">
                <a:latin typeface="Comic Sans MS" pitchFamily="66"/>
                <a:ea typeface="Lucida Sans Unicode" pitchFamily="2"/>
                <a:cs typeface="Tahoma" pitchFamily="2"/>
              </a:rPr>
              <a:t>Server</a:t>
            </a:r>
          </a:p>
          <a:p>
            <a:pPr algn="ctr" hangingPunct="0"/>
            <a:r>
              <a:rPr lang="nl-BE" sz="1200">
                <a:latin typeface="Comic Sans MS" pitchFamily="66"/>
                <a:ea typeface="Lucida Sans Unicode" pitchFamily="2"/>
                <a:cs typeface="Tahoma" pitchFamily="2"/>
              </a:rPr>
              <a:t>running</a:t>
            </a:r>
          </a:p>
          <a:p>
            <a:pPr algn="ctr" hangingPunct="0"/>
            <a:r>
              <a:rPr lang="nl-BE" sz="1200">
                <a:latin typeface="Comic Sans MS" pitchFamily="66"/>
                <a:ea typeface="Lucida Sans Unicode" pitchFamily="2"/>
                <a:cs typeface="Tahoma" pitchFamily="2"/>
              </a:rPr>
              <a:t>Apache Web</a:t>
            </a:r>
          </a:p>
          <a:p>
            <a:pPr algn="ctr" hangingPunct="0"/>
            <a:r>
              <a:rPr lang="nl-BE" sz="1200">
                <a:latin typeface="Comic Sans MS" pitchFamily="66"/>
                <a:ea typeface="Lucida Sans Unicode" pitchFamily="2"/>
                <a:cs typeface="Tahoma" pitchFamily="2"/>
              </a:rPr>
              <a:t>server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075980" y="2044170"/>
            <a:ext cx="378000" cy="802980"/>
            <a:chOff x="7910640" y="2725560"/>
            <a:chExt cx="504000" cy="1070640"/>
          </a:xfrm>
        </p:grpSpPr>
        <p:sp>
          <p:nvSpPr>
            <p:cNvPr id="9" name="Freeform 8"/>
            <p:cNvSpPr/>
            <p:nvPr/>
          </p:nvSpPr>
          <p:spPr>
            <a:xfrm>
              <a:off x="7910640" y="3548880"/>
              <a:ext cx="503999" cy="247320"/>
            </a:xfrm>
            <a:custGeom>
              <a:avLst>
                <a:gd name="f0" fmla="val 83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  <a:prstDash val="solid"/>
            </a:ln>
          </p:spPr>
          <p:txBody>
            <a:bodyPr vert="horz" wrap="none" lIns="67500" tIns="35100" rIns="67500" bIns="35100" anchor="ctr" anchorCtr="0" compatLnSpc="0"/>
            <a:lstStyle/>
            <a:p>
              <a:pPr lvl="0" rtl="0" hangingPunct="0">
                <a:buNone/>
                <a:tabLst/>
              </a:pPr>
              <a:endParaRPr lang="nl-BE">
                <a:latin typeface="Times New Roman" pitchFamily="18"/>
                <a:ea typeface="Lucida Sans Unicode" pitchFamily="2"/>
                <a:cs typeface="Tahoma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8165880" y="2732400"/>
              <a:ext cx="231840" cy="822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  <a:prstDash val="solid"/>
            </a:ln>
          </p:spPr>
          <p:txBody>
            <a:bodyPr vert="horz" wrap="none" lIns="67500" tIns="35100" rIns="67500" bIns="35100" anchor="ctr" anchorCtr="0" compatLnSpc="0"/>
            <a:lstStyle/>
            <a:p>
              <a:pPr lvl="0" rtl="0" hangingPunct="0">
                <a:buNone/>
                <a:tabLst/>
              </a:pPr>
              <a:endParaRPr lang="nl-BE">
                <a:latin typeface="Times New Roman" pitchFamily="18"/>
                <a:ea typeface="Lucida Sans Unicode" pitchFamily="2"/>
                <a:cs typeface="Tahoma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7913519" y="2966039"/>
              <a:ext cx="319680" cy="823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CCC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67500" tIns="35100" rIns="67500" bIns="35100" anchor="ctr" anchorCtr="0" compatLnSpc="0"/>
            <a:lstStyle/>
            <a:p>
              <a:pPr lvl="0" rtl="0" hangingPunct="0">
                <a:buNone/>
                <a:tabLst/>
              </a:pPr>
              <a:endParaRPr lang="nl-BE">
                <a:latin typeface="Times New Roman" pitchFamily="18"/>
                <a:ea typeface="Lucida Sans Unicode" pitchFamily="2"/>
                <a:cs typeface="Tahoma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910640" y="2725560"/>
              <a:ext cx="503999" cy="247320"/>
            </a:xfrm>
            <a:custGeom>
              <a:avLst>
                <a:gd name="f0" fmla="val 83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33CCC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67500" tIns="35100" rIns="67500" bIns="35100" anchor="ctr" anchorCtr="0" compatLnSpc="0"/>
            <a:lstStyle/>
            <a:p>
              <a:pPr lvl="0" rtl="0" hangingPunct="0">
                <a:buNone/>
                <a:tabLst/>
              </a:pPr>
              <a:endParaRPr lang="nl-BE">
                <a:latin typeface="Times New Roman" pitchFamily="18"/>
                <a:ea typeface="Lucida Sans Unicode" pitchFamily="2"/>
                <a:cs typeface="Tahoma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8414640" y="2742840"/>
              <a:ext cx="0" cy="80604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67500" tIns="35100" rIns="67500" bIns="35100" anchor="ctr" anchorCtr="0" compatLnSpc="0"/>
            <a:lstStyle/>
            <a:p>
              <a:pPr lvl="0" rtl="0" hangingPunct="0">
                <a:buNone/>
                <a:tabLst/>
              </a:pPr>
              <a:endParaRPr lang="nl-BE">
                <a:latin typeface="Times New Roman" pitchFamily="18"/>
                <a:ea typeface="Lucida Sans Unicode" pitchFamily="2"/>
                <a:cs typeface="Tahoma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 flipH="1">
              <a:off x="8233200" y="3548880"/>
              <a:ext cx="181440" cy="24048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67500" tIns="35100" rIns="67500" bIns="35100" anchor="ctr" anchorCtr="0" compatLnSpc="0"/>
            <a:lstStyle/>
            <a:p>
              <a:pPr lvl="0" rtl="0" hangingPunct="0">
                <a:buNone/>
                <a:tabLst/>
              </a:pPr>
              <a:endParaRPr lang="nl-BE">
                <a:latin typeface="Times New Roman" pitchFamily="18"/>
                <a:ea typeface="Lucida Sans Unicode" pitchFamily="2"/>
                <a:cs typeface="Tahoma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7953840" y="3074399"/>
              <a:ext cx="212040" cy="474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33C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67500" tIns="35100" rIns="67500" bIns="35100" anchor="ctr" anchorCtr="0" compatLnSpc="0"/>
            <a:lstStyle/>
            <a:p>
              <a:pPr lvl="0" rtl="0" hangingPunct="0">
                <a:buNone/>
                <a:tabLst/>
              </a:pPr>
              <a:endParaRPr lang="nl-BE">
                <a:latin typeface="Times New Roman" pitchFamily="18"/>
                <a:ea typeface="Lucida Sans Unicode" pitchFamily="2"/>
                <a:cs typeface="Tahoma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7984440" y="3217679"/>
              <a:ext cx="160920" cy="166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67500" tIns="35100" rIns="67500" bIns="35100" anchor="ctr" anchorCtr="0" compatLnSpc="0"/>
            <a:lstStyle/>
            <a:p>
              <a:pPr lvl="0" rtl="0" hangingPunct="0">
                <a:buNone/>
                <a:tabLst/>
              </a:pPr>
              <a:endParaRPr lang="nl-BE">
                <a:latin typeface="Times New Roman" pitchFamily="18"/>
                <a:ea typeface="Lucida Sans Unicode" pitchFamily="2"/>
                <a:cs typeface="Tahoma" pitchFamily="2"/>
              </a:endParaRPr>
            </a:p>
          </p:txBody>
        </p:sp>
      </p:grpSp>
      <p:sp>
        <p:nvSpPr>
          <p:cNvPr id="17" name="Straight Connector 16"/>
          <p:cNvSpPr/>
          <p:nvPr/>
        </p:nvSpPr>
        <p:spPr>
          <a:xfrm>
            <a:off x="5450580" y="1600290"/>
            <a:ext cx="1564650" cy="721440"/>
          </a:xfrm>
          <a:prstGeom prst="line">
            <a:avLst/>
          </a:prstGeom>
          <a:noFill/>
          <a:ln w="28440">
            <a:solidFill>
              <a:srgbClr val="FF0000"/>
            </a:solidFill>
            <a:prstDash val="solid"/>
            <a:miter/>
            <a:tailEnd type="arrow"/>
          </a:ln>
        </p:spPr>
        <p:txBody>
          <a:bodyPr vert="horz" wrap="none" lIns="67500" tIns="35100" rIns="67500" bIns="35100" anchor="ctr" anchorCtr="0" compatLnSpc="0"/>
          <a:lstStyle/>
          <a:p>
            <a:pPr lvl="0" rtl="0" hangingPunct="0">
              <a:buNone/>
              <a:tabLst/>
            </a:pPr>
            <a:endParaRPr lang="nl-BE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 flipH="1" flipV="1">
            <a:off x="5493241" y="1750140"/>
            <a:ext cx="1478789" cy="678780"/>
          </a:xfrm>
          <a:prstGeom prst="line">
            <a:avLst/>
          </a:prstGeom>
          <a:noFill/>
          <a:ln w="28440">
            <a:solidFill>
              <a:srgbClr val="FF0000"/>
            </a:solidFill>
            <a:prstDash val="solid"/>
            <a:miter/>
            <a:tailEnd type="arrow"/>
          </a:ln>
        </p:spPr>
        <p:txBody>
          <a:bodyPr vert="horz" wrap="none" lIns="67500" tIns="35100" rIns="67500" bIns="35100" anchor="ctr" anchorCtr="0" compatLnSpc="0"/>
          <a:lstStyle/>
          <a:p>
            <a:pPr lvl="0" rtl="0" hangingPunct="0">
              <a:buNone/>
              <a:tabLst/>
            </a:pPr>
            <a:endParaRPr lang="nl-BE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19" name="Straight Connector 18"/>
          <p:cNvSpPr/>
          <p:nvPr/>
        </p:nvSpPr>
        <p:spPr>
          <a:xfrm flipV="1">
            <a:off x="5443560" y="2628990"/>
            <a:ext cx="1535760" cy="821341"/>
          </a:xfrm>
          <a:prstGeom prst="line">
            <a:avLst/>
          </a:prstGeom>
          <a:noFill/>
          <a:ln w="28440">
            <a:solidFill>
              <a:srgbClr val="FF0000"/>
            </a:solidFill>
            <a:prstDash val="solid"/>
            <a:miter/>
            <a:tailEnd type="arrow"/>
          </a:ln>
        </p:spPr>
        <p:txBody>
          <a:bodyPr vert="horz" wrap="none" lIns="67500" tIns="35100" rIns="67500" bIns="35100" anchor="ctr" anchorCtr="0" compatLnSpc="0"/>
          <a:lstStyle/>
          <a:p>
            <a:pPr lvl="0" rtl="0" hangingPunct="0">
              <a:buNone/>
              <a:tabLst/>
            </a:pPr>
            <a:endParaRPr lang="nl-BE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 flipH="1">
            <a:off x="5500800" y="2721870"/>
            <a:ext cx="1535760" cy="849960"/>
          </a:xfrm>
          <a:prstGeom prst="line">
            <a:avLst/>
          </a:prstGeom>
          <a:noFill/>
          <a:ln w="28440">
            <a:solidFill>
              <a:srgbClr val="FF0000"/>
            </a:solidFill>
            <a:prstDash val="solid"/>
            <a:miter/>
            <a:tailEnd type="arrow"/>
          </a:ln>
        </p:spPr>
        <p:txBody>
          <a:bodyPr vert="horz" wrap="none" lIns="67500" tIns="35100" rIns="67500" bIns="35100" anchor="ctr" anchorCtr="0" compatLnSpc="0"/>
          <a:lstStyle/>
          <a:p>
            <a:pPr lvl="0" rtl="0" hangingPunct="0">
              <a:buNone/>
              <a:tabLst/>
            </a:pPr>
            <a:endParaRPr lang="nl-BE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4831440" y="3913650"/>
            <a:ext cx="996362" cy="4998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67500" tIns="35100" rIns="67500" bIns="35100" anchor="t" anchorCtr="0" compatLnSpc="0">
            <a:spAutoFit/>
          </a:bodyPr>
          <a:lstStyle/>
          <a:p>
            <a:pPr algn="ctr" hangingPunct="0"/>
            <a:r>
              <a:rPr lang="nl-BE" sz="1200">
                <a:latin typeface="Comic Sans MS" pitchFamily="66"/>
                <a:ea typeface="Lucida Sans Unicode" pitchFamily="2"/>
                <a:cs typeface="Tahoma" pitchFamily="2"/>
              </a:rPr>
              <a:t>Mac running</a:t>
            </a:r>
          </a:p>
          <a:p>
            <a:pPr algn="ctr" hangingPunct="0"/>
            <a:r>
              <a:rPr lang="nl-BE" sz="1200">
                <a:latin typeface="Comic Sans MS" pitchFamily="66"/>
                <a:ea typeface="Lucida Sans Unicode" pitchFamily="2"/>
                <a:cs typeface="Tahoma" pitchFamily="2"/>
              </a:rPr>
              <a:t>Navigator</a:t>
            </a:r>
          </a:p>
        </p:txBody>
      </p:sp>
      <p:sp>
        <p:nvSpPr>
          <p:cNvPr id="22" name="Freeform 21"/>
          <p:cNvSpPr/>
          <p:nvPr/>
        </p:nvSpPr>
        <p:spPr>
          <a:xfrm rot="1422000">
            <a:off x="5706172" y="1717465"/>
            <a:ext cx="1139735" cy="285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67500" tIns="35100" rIns="67500" bIns="35100" anchor="t" anchorCtr="0" compatLnSpc="0">
            <a:spAutoFit/>
          </a:bodyPr>
          <a:lstStyle/>
          <a:p>
            <a:pPr algn="ctr" hangingPunct="0"/>
            <a:r>
              <a:rPr lang="nl-BE" sz="1200">
                <a:solidFill>
                  <a:srgbClr val="FF0000"/>
                </a:solidFill>
                <a:latin typeface="Comic Sans MS" pitchFamily="66"/>
                <a:ea typeface="Lucida Sans Unicode" pitchFamily="2"/>
                <a:cs typeface="Tahoma" pitchFamily="2"/>
              </a:rPr>
              <a:t>HTTP request</a:t>
            </a:r>
          </a:p>
        </p:txBody>
      </p:sp>
      <p:sp>
        <p:nvSpPr>
          <p:cNvPr id="23" name="Freeform 22"/>
          <p:cNvSpPr/>
          <p:nvPr/>
        </p:nvSpPr>
        <p:spPr>
          <a:xfrm rot="1693200">
            <a:off x="5428873" y="3371187"/>
            <a:ext cx="1139735" cy="285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67500" tIns="35100" rIns="67500" bIns="35100" anchor="t" anchorCtr="0" compatLnSpc="0">
            <a:spAutoFit/>
          </a:bodyPr>
          <a:lstStyle/>
          <a:p>
            <a:pPr algn="ctr" hangingPunct="0"/>
            <a:r>
              <a:rPr lang="nl-BE" sz="1200">
                <a:solidFill>
                  <a:srgbClr val="FF0000"/>
                </a:solidFill>
                <a:latin typeface="Comic Sans MS" pitchFamily="66"/>
                <a:ea typeface="Lucida Sans Unicode" pitchFamily="2"/>
                <a:cs typeface="Tahoma" pitchFamily="2"/>
              </a:rPr>
              <a:t>HTTP request</a:t>
            </a:r>
          </a:p>
        </p:txBody>
      </p:sp>
      <p:sp>
        <p:nvSpPr>
          <p:cNvPr id="24" name="Freeform 23"/>
          <p:cNvSpPr/>
          <p:nvPr/>
        </p:nvSpPr>
        <p:spPr>
          <a:xfrm rot="1411200">
            <a:off x="5564575" y="2053103"/>
            <a:ext cx="1225784" cy="285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67500" tIns="35100" rIns="67500" bIns="35100" anchor="t" anchorCtr="0" compatLnSpc="0">
            <a:spAutoFit/>
          </a:bodyPr>
          <a:lstStyle/>
          <a:p>
            <a:pPr algn="ctr" hangingPunct="0"/>
            <a:r>
              <a:rPr lang="nl-BE" sz="1200" dirty="0">
                <a:solidFill>
                  <a:srgbClr val="FF0000"/>
                </a:solidFill>
                <a:latin typeface="Comic Sans MS" pitchFamily="66"/>
                <a:ea typeface="Lucida Sans Unicode" pitchFamily="2"/>
                <a:cs typeface="Tahoma" pitchFamily="2"/>
              </a:rPr>
              <a:t>HTTP response</a:t>
            </a:r>
          </a:p>
        </p:txBody>
      </p:sp>
      <p:sp>
        <p:nvSpPr>
          <p:cNvPr id="25" name="Freeform 24"/>
          <p:cNvSpPr/>
          <p:nvPr/>
        </p:nvSpPr>
        <p:spPr>
          <a:xfrm rot="1738200">
            <a:off x="5576748" y="3675671"/>
            <a:ext cx="1225784" cy="285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67500" tIns="35100" rIns="67500" bIns="35100" anchor="t" anchorCtr="0" compatLnSpc="0">
            <a:spAutoFit/>
          </a:bodyPr>
          <a:lstStyle/>
          <a:p>
            <a:pPr algn="ctr" hangingPunct="0"/>
            <a:r>
              <a:rPr lang="nl-BE" sz="1200">
                <a:solidFill>
                  <a:srgbClr val="FF0000"/>
                </a:solidFill>
                <a:latin typeface="Comic Sans MS" pitchFamily="66"/>
                <a:ea typeface="Lucida Sans Unicode" pitchFamily="2"/>
                <a:cs typeface="Tahoma" pitchFamily="2"/>
              </a:rPr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270368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					Go Little Billy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16000"/>
            <a:ext cx="7128792" cy="3519488"/>
          </a:xfrm>
        </p:spPr>
      </p:pic>
    </p:spTree>
    <p:extLst>
      <p:ext uri="{BB962C8B-B14F-4D97-AF65-F5344CB8AC3E}">
        <p14:creationId xmlns:p14="http://schemas.microsoft.com/office/powerpoint/2010/main" val="28424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/>
              <a:t>Structure</a:t>
            </a:r>
          </a:p>
          <a:p>
            <a:pPr marL="0" indent="0" algn="ctr">
              <a:buNone/>
            </a:pPr>
            <a:r>
              <a:rPr lang="en-US" sz="8800" dirty="0" smtClean="0"/>
              <a:t>Blackboard</a:t>
            </a:r>
            <a:endParaRPr lang="nl-BE" sz="8800" dirty="0"/>
          </a:p>
        </p:txBody>
      </p:sp>
    </p:spTree>
    <p:extLst>
      <p:ext uri="{BB962C8B-B14F-4D97-AF65-F5344CB8AC3E}">
        <p14:creationId xmlns:p14="http://schemas.microsoft.com/office/powerpoint/2010/main" val="32004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&amp; response codes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i="1" u="sng" dirty="0" smtClean="0"/>
              <a:t>Title</a:t>
            </a:r>
          </a:p>
          <a:p>
            <a:pPr marL="0" indent="0" algn="ctr">
              <a:buNone/>
            </a:pPr>
            <a:r>
              <a:rPr lang="en-US" sz="8800" dirty="0" err="1" smtClean="0"/>
              <a:t>explenation</a:t>
            </a:r>
            <a:endParaRPr lang="nl-BE" sz="8800" dirty="0"/>
          </a:p>
        </p:txBody>
      </p:sp>
    </p:spTree>
    <p:extLst>
      <p:ext uri="{BB962C8B-B14F-4D97-AF65-F5344CB8AC3E}">
        <p14:creationId xmlns:p14="http://schemas.microsoft.com/office/powerpoint/2010/main" val="2805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 Content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elvetica Light"/>
            <a:cs typeface="Helvetica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65D4328-743C-471F-92AD-C7982F14DACE}" vid="{9F03A3F4-3F9D-43F0-9D68-D009D0CDA212}"/>
    </a:ext>
  </a:extLst>
</a:theme>
</file>

<file path=ppt/theme/theme2.xml><?xml version="1.0" encoding="utf-8"?>
<a:theme xmlns:a="http://schemas.openxmlformats.org/drawingml/2006/main" name="Office Theme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Cegeka</Template>
  <TotalTime>1415</TotalTime>
  <Words>1230</Words>
  <Application>Microsoft Office PowerPoint</Application>
  <PresentationFormat>On-screen Show (16:9)</PresentationFormat>
  <Paragraphs>159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MS Gothic</vt:lpstr>
      <vt:lpstr>Arial</vt:lpstr>
      <vt:lpstr>Calibri</vt:lpstr>
      <vt:lpstr>Comic Sans MS</vt:lpstr>
      <vt:lpstr>Helvetica Light</vt:lpstr>
      <vt:lpstr>Lucida Sans Unicode</vt:lpstr>
      <vt:lpstr>Tahoma</vt:lpstr>
      <vt:lpstr>Times New Roman</vt:lpstr>
      <vt:lpstr>Trebuchet MS</vt:lpstr>
      <vt:lpstr>Wingdings</vt:lpstr>
      <vt:lpstr>ZapfDingbats</vt:lpstr>
      <vt:lpstr>Standard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 overzicht</vt:lpstr>
      <vt:lpstr>     Go Little Billy</vt:lpstr>
      <vt:lpstr>PowerPoint Presentation</vt:lpstr>
      <vt:lpstr>Methods &amp; response codes</vt:lpstr>
      <vt:lpstr>PowerPoint Presentation</vt:lpstr>
      <vt:lpstr>HTTP - Methods</vt:lpstr>
      <vt:lpstr>HTTP – response codes</vt:lpstr>
      <vt:lpstr> </vt:lpstr>
      <vt:lpstr>Wat is DNS? </vt:lpstr>
      <vt:lpstr>What is DNS? </vt:lpstr>
      <vt:lpstr>What happens when you put an url into your browser?</vt:lpstr>
      <vt:lpstr>What is the meaning of the ROOT? </vt:lpstr>
      <vt:lpstr>PowerPoint Presentation</vt:lpstr>
      <vt:lpstr>PowerPoint Presentation</vt:lpstr>
      <vt:lpstr>Now What?</vt:lpstr>
      <vt:lpstr>Now what? </vt:lpstr>
      <vt:lpstr>PowerPoint Presentation</vt:lpstr>
      <vt:lpstr>Now what? </vt:lpstr>
      <vt:lpstr>PowerPoint Presentation</vt:lpstr>
      <vt:lpstr>Now what?</vt:lpstr>
      <vt:lpstr>Root servers</vt:lpstr>
      <vt:lpstr>DNS: Root name servers</vt:lpstr>
      <vt:lpstr>Now we know what the IP-adress is of a URL</vt:lpstr>
      <vt:lpstr>The Iterative way</vt:lpstr>
      <vt:lpstr>PowerPoint Presentation</vt:lpstr>
      <vt:lpstr>Recursive way</vt:lpstr>
      <vt:lpstr>PowerPoint Presentation</vt:lpstr>
      <vt:lpstr>Recursive way vs iterative way</vt:lpstr>
      <vt:lpstr>Summary</vt:lpstr>
      <vt:lpstr>Summary</vt:lpstr>
      <vt:lpstr>           Also questions about the dates of little Billy. </vt:lpstr>
    </vt:vector>
  </TitlesOfParts>
  <Company>Cegekanv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Billen Kevin</dc:creator>
  <cp:lastModifiedBy>Smet Kevin</cp:lastModifiedBy>
  <cp:revision>21</cp:revision>
  <dcterms:created xsi:type="dcterms:W3CDTF">2017-02-10T14:38:15Z</dcterms:created>
  <dcterms:modified xsi:type="dcterms:W3CDTF">2017-02-16T10:20:43Z</dcterms:modified>
</cp:coreProperties>
</file>