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8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7" r:id="rId3"/>
    <p:sldId id="272" r:id="rId4"/>
    <p:sldId id="271" r:id="rId5"/>
    <p:sldId id="259" r:id="rId6"/>
    <p:sldId id="260" r:id="rId7"/>
    <p:sldId id="268" r:id="rId8"/>
    <p:sldId id="274" r:id="rId9"/>
    <p:sldId id="275" r:id="rId10"/>
    <p:sldId id="276" r:id="rId11"/>
    <p:sldId id="262" r:id="rId12"/>
    <p:sldId id="269" r:id="rId13"/>
    <p:sldId id="277" r:id="rId14"/>
    <p:sldId id="265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53">
          <p15:clr>
            <a:srgbClr val="A4A3A4"/>
          </p15:clr>
        </p15:guide>
        <p15:guide id="2" orient="horz" pos="2387">
          <p15:clr>
            <a:srgbClr val="A4A3A4"/>
          </p15:clr>
        </p15:guide>
        <p15:guide id="3" orient="horz" pos="2095">
          <p15:clr>
            <a:srgbClr val="A4A3A4"/>
          </p15:clr>
        </p15:guide>
        <p15:guide id="4" orient="horz" pos="1963">
          <p15:clr>
            <a:srgbClr val="A4A3A4"/>
          </p15:clr>
        </p15:guide>
        <p15:guide id="5" orient="horz" pos="1652">
          <p15:clr>
            <a:srgbClr val="A4A3A4"/>
          </p15:clr>
        </p15:guide>
        <p15:guide id="6" orient="horz" pos="1368">
          <p15:clr>
            <a:srgbClr val="A4A3A4"/>
          </p15:clr>
        </p15:guide>
        <p15:guide id="7" pos="834">
          <p15:clr>
            <a:srgbClr val="A4A3A4"/>
          </p15:clr>
        </p15:guide>
        <p15:guide id="8" pos="5654">
          <p15:clr>
            <a:srgbClr val="A4A3A4"/>
          </p15:clr>
        </p15:guide>
        <p15:guide id="9" pos="5747">
          <p15:clr>
            <a:srgbClr val="A4A3A4"/>
          </p15:clr>
        </p15:guide>
        <p15:guide id="10" pos="5759">
          <p15:clr>
            <a:srgbClr val="A4A3A4"/>
          </p15:clr>
        </p15:guide>
        <p15:guide id="11" pos="5608">
          <p15:clr>
            <a:srgbClr val="A4A3A4"/>
          </p15:clr>
        </p15:guide>
        <p15:guide id="12" pos="3039">
          <p15:clr>
            <a:srgbClr val="A4A3A4"/>
          </p15:clr>
        </p15:guide>
        <p15:guide id="13" pos="27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5"/>
    <a:srgbClr val="EF7E5F"/>
    <a:srgbClr val="E44417"/>
    <a:srgbClr val="FFD757"/>
    <a:srgbClr val="EDF698"/>
    <a:srgbClr val="E98F2B"/>
    <a:srgbClr val="898B90"/>
    <a:srgbClr val="BFBFBF"/>
    <a:srgbClr val="7F7F7F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Stijl, gemiddeld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8580" autoAdjust="0"/>
  </p:normalViewPr>
  <p:slideViewPr>
    <p:cSldViewPr snapToObjects="1">
      <p:cViewPr varScale="1">
        <p:scale>
          <a:sx n="102" d="100"/>
          <a:sy n="102" d="100"/>
        </p:scale>
        <p:origin x="606" y="96"/>
      </p:cViewPr>
      <p:guideLst>
        <p:guide orient="horz" pos="2753"/>
        <p:guide orient="horz" pos="2387"/>
        <p:guide orient="horz" pos="2095"/>
        <p:guide orient="horz" pos="1963"/>
        <p:guide orient="horz" pos="1652"/>
        <p:guide orient="horz" pos="1368"/>
        <p:guide pos="834"/>
        <p:guide pos="5654"/>
        <p:guide pos="5747"/>
        <p:guide pos="5759"/>
        <p:guide pos="5608"/>
        <p:guide pos="3039"/>
        <p:guide pos="27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5142D-BA13-E44F-AC2A-9EFE5B932E5E}" type="datetimeFigureOut">
              <a:rPr lang="nl-NL" smtClean="0"/>
              <a:t>22-2-2017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1DA76-8CBF-7A43-B9AC-55672EC115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9487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FAF68-C215-40B8-8B74-1262D30EFFFA}" type="datetimeFigureOut">
              <a:rPr lang="nl-BE" smtClean="0"/>
              <a:t>22/02/2017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5553E-FBEA-4BEA-8048-97AEA32FE54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3279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ark Blue 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540" y="10"/>
            <a:ext cx="1485165" cy="1723119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0C1485DF-87E7-4327-9FAD-6EB34F8DD3BB}" type="datetime4">
              <a:rPr lang="en-US" smtClean="0"/>
              <a:t>March 9, 2015</a:t>
            </a:fld>
            <a:endParaRPr lang="nl-BE" dirty="0" smtClean="0"/>
          </a:p>
        </p:txBody>
      </p:sp>
      <p:cxnSp>
        <p:nvCxnSpPr>
          <p:cNvPr id="19" name="Rechte verbindingslijn 18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75369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540" y="10"/>
            <a:ext cx="1485165" cy="1723119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A759E2AC-1091-462C-92B4-28B2A512E854}" type="datetime4">
              <a:rPr lang="en-US" smtClean="0"/>
              <a:t>March 9, 2015</a:t>
            </a:fld>
            <a:endParaRPr lang="nl-BE" dirty="0" smtClean="0"/>
          </a:p>
        </p:txBody>
      </p:sp>
      <p:cxnSp>
        <p:nvCxnSpPr>
          <p:cNvPr id="19" name="Rechte verbindingslijn 18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60330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N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3"/>
            <a:ext cx="1223498" cy="14648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61C41465-AE6D-45CF-9137-A499C198ACE7}" type="datetime4">
              <a:rPr lang="nl-BE" smtClean="0"/>
              <a:t>9 maart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65711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F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2"/>
            <a:ext cx="1223498" cy="14648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05813049-CFD2-4E92-AE55-DC932C6121D8}" type="datetime4">
              <a:rPr lang="fr-BE" smtClean="0"/>
              <a:t>9 mars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E98F2B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77696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1132681"/>
            <a:ext cx="6659880" cy="1102519"/>
          </a:xfrm>
          <a:prstGeom prst="rect">
            <a:avLst/>
          </a:prstGeom>
        </p:spPr>
        <p:txBody>
          <a:bodyPr anchor="b" anchorCtr="0"/>
          <a:lstStyle>
            <a:lvl1pPr algn="l">
              <a:defRPr sz="2700" b="1">
                <a:solidFill>
                  <a:srgbClr val="5E5E5E"/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8320" y="228600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>
                <a:solidFill>
                  <a:srgbClr val="C5C5C5"/>
                </a:solidFill>
                <a:latin typeface="+mj-lt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10"/>
            <a:ext cx="1466600" cy="51434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92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62301"/>
            <a:ext cx="7376160" cy="586739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txBody>
          <a:bodyPr lIns="1440000" tIns="180000" rIns="180000" bIns="36000"/>
          <a:lstStyle>
            <a:lvl1pPr marL="0" indent="0">
              <a:buNone/>
              <a:defRPr sz="2000" b="1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749040"/>
            <a:ext cx="7376160" cy="586739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txBody>
          <a:bodyPr lIns="1440000" tIns="36000" rIns="180000" bIns="180000"/>
          <a:lstStyle>
            <a:lvl1pPr marL="0" indent="0">
              <a:buNone/>
              <a:defRPr sz="200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4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62301"/>
            <a:ext cx="7376160" cy="586739"/>
          </a:xfrm>
          <a:prstGeom prst="rect">
            <a:avLst/>
          </a:prstGeom>
          <a:solidFill>
            <a:srgbClr val="7AB228">
              <a:alpha val="90000"/>
            </a:srgbClr>
          </a:solidFill>
        </p:spPr>
        <p:txBody>
          <a:bodyPr lIns="1440000" tIns="180000" rIns="180000" bIns="36000"/>
          <a:lstStyle>
            <a:lvl1pPr marL="0" indent="0">
              <a:buNone/>
              <a:defRPr sz="2000" b="1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749040"/>
            <a:ext cx="7376160" cy="586739"/>
          </a:xfrm>
          <a:prstGeom prst="rect">
            <a:avLst/>
          </a:prstGeom>
          <a:solidFill>
            <a:srgbClr val="7AB228">
              <a:alpha val="90000"/>
            </a:srgbClr>
          </a:solidFill>
        </p:spPr>
        <p:txBody>
          <a:bodyPr lIns="1440000" tIns="36000" rIns="180000" bIns="180000"/>
          <a:lstStyle>
            <a:lvl1pPr marL="0" indent="0">
              <a:buNone/>
              <a:defRPr sz="200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16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62301"/>
            <a:ext cx="7376160" cy="586739"/>
          </a:xfrm>
          <a:prstGeom prst="rect">
            <a:avLst/>
          </a:prstGeom>
          <a:solidFill>
            <a:srgbClr val="E98F2B">
              <a:alpha val="90000"/>
            </a:srgbClr>
          </a:solidFill>
        </p:spPr>
        <p:txBody>
          <a:bodyPr lIns="1440000" tIns="180000" rIns="180000" bIns="36000"/>
          <a:lstStyle>
            <a:lvl1pPr marL="0" indent="0">
              <a:buNone/>
              <a:defRPr sz="2000" b="1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749040"/>
            <a:ext cx="7376160" cy="586739"/>
          </a:xfrm>
          <a:prstGeom prst="rect">
            <a:avLst/>
          </a:prstGeom>
          <a:solidFill>
            <a:srgbClr val="E98F2B">
              <a:alpha val="90000"/>
            </a:srgbClr>
          </a:solidFill>
        </p:spPr>
        <p:txBody>
          <a:bodyPr lIns="1440000" tIns="36000" rIns="180000" bIns="180000"/>
          <a:lstStyle>
            <a:lvl1pPr marL="0" indent="0">
              <a:buNone/>
              <a:defRPr sz="200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0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49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9807" cy="483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40000" y="488156"/>
            <a:ext cx="7179807" cy="288032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Subtitle</a:t>
            </a:r>
            <a:endParaRPr lang="nl-BE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227224" y="5040927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02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 -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 b="1" i="0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Font typeface="Arial"/>
              <a:buNone/>
              <a:defRPr/>
            </a:lvl2pPr>
            <a:lvl3pPr marL="169863" indent="-169863">
              <a:defRPr/>
            </a:lvl3pPr>
            <a:lvl4pPr marL="400050" indent="-230188">
              <a:defRPr/>
            </a:lvl4pPr>
            <a:lvl5pPr marL="631825" indent="-231775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04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ark Blue N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3"/>
            <a:ext cx="1223498" cy="14648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F90836C3-5141-4D96-AC14-98C9285F753A}" type="datetime4">
              <a:rPr lang="nl-BE" smtClean="0"/>
              <a:t>9 maart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0821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59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9807" cy="483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40000" y="488156"/>
            <a:ext cx="7179807" cy="288032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Subtitle</a:t>
            </a:r>
            <a:endParaRPr lang="nl-BE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4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8400" cy="729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000" y="1001713"/>
            <a:ext cx="3452040" cy="35448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5166360" y="1001713"/>
            <a:ext cx="3452040" cy="35448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73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8400" cy="72967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934" y="1009650"/>
            <a:ext cx="2209046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600" b="1" i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6409354" y="1009650"/>
            <a:ext cx="2209046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600" b="1" i="0">
                <a:solidFill>
                  <a:srgbClr val="5491C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3932674" y="1009650"/>
            <a:ext cx="2209046" cy="354488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600" b="1" i="0">
                <a:solidFill>
                  <a:srgbClr val="5491C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lnSpc>
                <a:spcPct val="104000"/>
              </a:lnSpc>
              <a:spcBef>
                <a:spcPts val="1000"/>
              </a:spcBef>
              <a:buNone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69863" indent="-169863">
              <a:lnSpc>
                <a:spcPct val="104000"/>
              </a:lnSpc>
              <a:spcBef>
                <a:spcPts val="1000"/>
              </a:spcBef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65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rgbClr val="FFFFFF"/>
                </a:solidFill>
              </a:defRPr>
            </a:lvl1pPr>
            <a:lvl2pPr>
              <a:buClrTx/>
              <a:defRPr>
                <a:solidFill>
                  <a:srgbClr val="FFFFFF"/>
                </a:solidFill>
              </a:defRPr>
            </a:lvl2pPr>
            <a:lvl3pPr>
              <a:buClrTx/>
              <a:defRPr>
                <a:solidFill>
                  <a:srgbClr val="FFFFFF"/>
                </a:solidFill>
              </a:defRPr>
            </a:lvl3pPr>
            <a:lvl4pPr>
              <a:buClrTx/>
              <a:defRPr>
                <a:solidFill>
                  <a:srgbClr val="FFFFFF"/>
                </a:solidFill>
              </a:defRPr>
            </a:lvl4pPr>
            <a:lvl5pPr>
              <a:buClrTx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01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solidFill>
          <a:srgbClr val="7AB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rgbClr val="FFFFFF"/>
                </a:solidFill>
              </a:defRPr>
            </a:lvl1pPr>
            <a:lvl2pPr>
              <a:buClrTx/>
              <a:defRPr>
                <a:solidFill>
                  <a:srgbClr val="FFFFFF"/>
                </a:solidFill>
              </a:defRPr>
            </a:lvl2pPr>
            <a:lvl3pPr>
              <a:buClrTx/>
              <a:defRPr>
                <a:solidFill>
                  <a:srgbClr val="FFFFFF"/>
                </a:solidFill>
              </a:defRPr>
            </a:lvl3pPr>
            <a:lvl4pPr>
              <a:buClrTx/>
              <a:defRPr>
                <a:solidFill>
                  <a:srgbClr val="FFFFFF"/>
                </a:solidFill>
              </a:defRPr>
            </a:lvl4pPr>
            <a:lvl5pPr>
              <a:buClrTx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70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solidFill>
          <a:srgbClr val="E444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rgbClr val="FFFFFF"/>
                </a:solidFill>
              </a:defRPr>
            </a:lvl1pPr>
            <a:lvl2pPr>
              <a:buClrTx/>
              <a:defRPr>
                <a:solidFill>
                  <a:srgbClr val="FFFFFF"/>
                </a:solidFill>
              </a:defRPr>
            </a:lvl2pPr>
            <a:lvl3pPr>
              <a:buClrTx/>
              <a:defRPr>
                <a:solidFill>
                  <a:srgbClr val="FFFFFF"/>
                </a:solidFill>
              </a:defRPr>
            </a:lvl3pPr>
            <a:lvl4pPr>
              <a:buClrTx/>
              <a:defRPr>
                <a:solidFill>
                  <a:srgbClr val="FFFFFF"/>
                </a:solidFill>
              </a:defRPr>
            </a:lvl4pPr>
            <a:lvl5pPr>
              <a:buClrTx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39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" descr="iPad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7800" y="58738"/>
            <a:ext cx="3708400" cy="5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3304738" y="671043"/>
            <a:ext cx="2582902" cy="342038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97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Pad-Mini-Mockup_V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3750" y="706438"/>
            <a:ext cx="2476500" cy="401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3491880" y="1086586"/>
            <a:ext cx="2160240" cy="288032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40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ark Blue F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2"/>
            <a:ext cx="1223498" cy="14648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AE339943-7B9E-40D3-84D5-023D826CC92C}" type="datetime4">
              <a:rPr lang="fr-BE" smtClean="0"/>
              <a:t>9 mars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18427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44238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Phone-5s-Mockup_V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3013" y="619125"/>
            <a:ext cx="2116137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2861810" y="1166097"/>
            <a:ext cx="1451428" cy="2610291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8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acBookPro-Mas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974725"/>
            <a:ext cx="5294313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1355460" y="1187091"/>
            <a:ext cx="3968105" cy="2464779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78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18763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218763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129932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129932" y="2671571"/>
            <a:ext cx="1682384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5041101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041101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52270" y="2398013"/>
            <a:ext cx="1682384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52270" y="2671571"/>
            <a:ext cx="1682384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Body copy goes here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8400" cy="72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ijdelijke aanduiding voor afbeelding 2"/>
          <p:cNvSpPr>
            <a:spLocks noGrp="1"/>
          </p:cNvSpPr>
          <p:nvPr>
            <p:ph type="pic" sz="quarter" idx="26" hasCustomPrompt="1"/>
          </p:nvPr>
        </p:nvSpPr>
        <p:spPr>
          <a:xfrm>
            <a:off x="1566179" y="1221677"/>
            <a:ext cx="987553" cy="9875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 smtClean="0"/>
              <a:t>icon</a:t>
            </a:r>
            <a:endParaRPr lang="nl-NL" dirty="0"/>
          </a:p>
        </p:txBody>
      </p:sp>
      <p:sp>
        <p:nvSpPr>
          <p:cNvPr id="24" name="Tijdelijke aanduiding voor afbeelding 2"/>
          <p:cNvSpPr>
            <a:spLocks noGrp="1"/>
          </p:cNvSpPr>
          <p:nvPr>
            <p:ph type="pic" sz="quarter" idx="27" hasCustomPrompt="1"/>
          </p:nvPr>
        </p:nvSpPr>
        <p:spPr>
          <a:xfrm>
            <a:off x="3477347" y="1221677"/>
            <a:ext cx="987553" cy="9875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 smtClean="0"/>
              <a:t>icon</a:t>
            </a:r>
            <a:endParaRPr lang="nl-NL" dirty="0"/>
          </a:p>
        </p:txBody>
      </p:sp>
      <p:sp>
        <p:nvSpPr>
          <p:cNvPr id="25" name="Tijdelijke aanduiding voor afbeelding 2"/>
          <p:cNvSpPr>
            <a:spLocks noGrp="1"/>
          </p:cNvSpPr>
          <p:nvPr>
            <p:ph type="pic" sz="quarter" idx="28" hasCustomPrompt="1"/>
          </p:nvPr>
        </p:nvSpPr>
        <p:spPr>
          <a:xfrm>
            <a:off x="5382433" y="1221677"/>
            <a:ext cx="987553" cy="9875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 smtClean="0"/>
              <a:t>icon</a:t>
            </a:r>
            <a:endParaRPr lang="nl-NL" dirty="0"/>
          </a:p>
        </p:txBody>
      </p:sp>
      <p:sp>
        <p:nvSpPr>
          <p:cNvPr id="26" name="Tijdelijke aanduiding voor afbeelding 2"/>
          <p:cNvSpPr>
            <a:spLocks noGrp="1"/>
          </p:cNvSpPr>
          <p:nvPr>
            <p:ph type="pic" sz="quarter" idx="29" hasCustomPrompt="1"/>
          </p:nvPr>
        </p:nvSpPr>
        <p:spPr>
          <a:xfrm>
            <a:off x="7299685" y="1221677"/>
            <a:ext cx="987553" cy="9875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 smtClean="0"/>
              <a:t>icon</a:t>
            </a:r>
            <a:endParaRPr lang="nl-NL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28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2"/>
          <p:cNvSpPr txBox="1"/>
          <p:nvPr userDrawn="1"/>
        </p:nvSpPr>
        <p:spPr>
          <a:xfrm>
            <a:off x="162183" y="2706765"/>
            <a:ext cx="3734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1" cap="all" dirty="0" smtClean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Contact</a:t>
            </a:r>
          </a:p>
        </p:txBody>
      </p:sp>
      <p:pic>
        <p:nvPicPr>
          <p:cNvPr id="26" name="Picture 2" descr="M:\Marketing &amp; Communications\MARKETING\Foto's\Jobwebsite\FB_sferfotosCegeka_48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76" t="29043" r="476" b="29043"/>
          <a:stretch/>
        </p:blipFill>
        <p:spPr bwMode="auto">
          <a:xfrm>
            <a:off x="0" y="0"/>
            <a:ext cx="9143999" cy="25749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78" y="0"/>
            <a:ext cx="1170602" cy="828693"/>
          </a:xfrm>
          <a:prstGeom prst="rect">
            <a:avLst/>
          </a:prstGeom>
        </p:spPr>
      </p:pic>
      <p:sp>
        <p:nvSpPr>
          <p:cNvPr id="35" name="Oval 1"/>
          <p:cNvSpPr/>
          <p:nvPr userDrawn="1"/>
        </p:nvSpPr>
        <p:spPr>
          <a:xfrm>
            <a:off x="3227278" y="2858184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58"/>
          <p:cNvSpPr/>
          <p:nvPr userDrawn="1"/>
        </p:nvSpPr>
        <p:spPr>
          <a:xfrm>
            <a:off x="3227278" y="3446782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59"/>
          <p:cNvSpPr/>
          <p:nvPr userDrawn="1"/>
        </p:nvSpPr>
        <p:spPr>
          <a:xfrm>
            <a:off x="3227278" y="4048181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60"/>
          <p:cNvSpPr/>
          <p:nvPr userDrawn="1"/>
        </p:nvSpPr>
        <p:spPr>
          <a:xfrm>
            <a:off x="6451804" y="2858184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61"/>
          <p:cNvSpPr/>
          <p:nvPr userDrawn="1"/>
        </p:nvSpPr>
        <p:spPr>
          <a:xfrm>
            <a:off x="6451804" y="3446782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62"/>
          <p:cNvSpPr/>
          <p:nvPr userDrawn="1"/>
        </p:nvSpPr>
        <p:spPr>
          <a:xfrm>
            <a:off x="6451804" y="4048181"/>
            <a:ext cx="495055" cy="4950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Picture 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6855" y="2967213"/>
            <a:ext cx="391912" cy="264847"/>
          </a:xfrm>
          <a:prstGeom prst="rect">
            <a:avLst/>
          </a:prstGeom>
        </p:spPr>
      </p:pic>
      <p:pic>
        <p:nvPicPr>
          <p:cNvPr id="42" name="Picture 4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6855" y="3561860"/>
            <a:ext cx="445019" cy="300736"/>
          </a:xfrm>
          <a:prstGeom prst="rect">
            <a:avLst/>
          </a:prstGeom>
        </p:spPr>
      </p:pic>
      <p:pic>
        <p:nvPicPr>
          <p:cNvPr id="43" name="Picture 5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0671" y="4155406"/>
            <a:ext cx="468267" cy="316446"/>
          </a:xfrm>
          <a:prstGeom prst="rect">
            <a:avLst/>
          </a:prstGeom>
        </p:spPr>
      </p:pic>
      <p:pic>
        <p:nvPicPr>
          <p:cNvPr id="44" name="Picture 6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1803" y="2931790"/>
            <a:ext cx="508545" cy="343665"/>
          </a:xfrm>
          <a:prstGeom prst="rect">
            <a:avLst/>
          </a:prstGeom>
        </p:spPr>
      </p:pic>
      <p:pic>
        <p:nvPicPr>
          <p:cNvPr id="45" name="Picture 7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4779" y="3521282"/>
            <a:ext cx="512080" cy="346054"/>
          </a:xfrm>
          <a:prstGeom prst="rect">
            <a:avLst/>
          </a:prstGeom>
        </p:spPr>
      </p:pic>
      <p:pic>
        <p:nvPicPr>
          <p:cNvPr id="46" name="Picture 8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8899" y="4162460"/>
            <a:ext cx="394351" cy="266495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6982266" y="2878001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Universiteitslaan</a:t>
            </a:r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9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3500 Hasselt, Belgium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6982266" y="3480172"/>
            <a:ext cx="1699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Phone: +32 11 24 02 </a:t>
            </a: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34 </a:t>
            </a:r>
          </a:p>
          <a:p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Fax: +32 </a:t>
            </a: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11 23 34 25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3725534" y="4157750"/>
            <a:ext cx="15554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facebook.com/</a:t>
            </a:r>
            <a:r>
              <a:rPr lang="en-US" sz="1200" dirty="0" err="1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cegeka</a:t>
            </a:r>
            <a:endParaRPr lang="en-US" sz="1200" dirty="0" smtClean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3725534" y="3571612"/>
            <a:ext cx="7809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US" sz="1200" dirty="0" err="1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cegeka</a:t>
            </a:r>
            <a:endParaRPr lang="en-US" sz="1200" dirty="0" smtClean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6951854" y="4175130"/>
            <a:ext cx="11897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info@cegeka.be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3729532" y="2967213"/>
            <a:ext cx="20964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linkedin.com/company/</a:t>
            </a:r>
            <a:r>
              <a:rPr lang="en-US" sz="1200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cegeka</a:t>
            </a:r>
            <a:endParaRPr lang="en-US" sz="1200" dirty="0" smtClean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227224" y="4968724"/>
            <a:ext cx="241562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800" b="1" i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www.cegeka.com</a:t>
            </a:r>
            <a:endParaRPr lang="en-US" sz="800" b="1" i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91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540" y="10"/>
            <a:ext cx="1485165" cy="1723119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3F50F7DB-A4F7-431B-9EE5-E842D1510A46}" type="datetime4">
              <a:rPr lang="en-US" smtClean="0"/>
              <a:t>March 9, 2015</a:t>
            </a:fld>
            <a:endParaRPr lang="nl-BE" dirty="0" smtClean="0"/>
          </a:p>
        </p:txBody>
      </p:sp>
      <p:cxnSp>
        <p:nvCxnSpPr>
          <p:cNvPr id="19" name="Rechte verbindingslijn 18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71610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N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3"/>
            <a:ext cx="1223498" cy="14648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B8E43A06-42D5-4E38-8D4A-4FC9933345A7}" type="datetime4">
              <a:rPr lang="nl-BE" smtClean="0"/>
              <a:t>9 maart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20047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F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2"/>
            <a:ext cx="1223498" cy="14648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312C8A10-5729-4AF4-A5D4-6B67DABEFFB0}" type="datetime4">
              <a:rPr lang="fr-BE" smtClean="0"/>
              <a:t>9 mars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5490C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16921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540" y="10"/>
            <a:ext cx="1485165" cy="1723119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BF503052-4D7F-47B8-99B5-D3AF39C8187D}" type="datetime4">
              <a:rPr lang="en-US" smtClean="0"/>
              <a:t>March 9, 2015</a:t>
            </a:fld>
            <a:endParaRPr lang="nl-BE" dirty="0" smtClean="0"/>
          </a:p>
        </p:txBody>
      </p:sp>
      <p:cxnSp>
        <p:nvCxnSpPr>
          <p:cNvPr id="19" name="Rechte verbindingslijn 18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56443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N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3"/>
            <a:ext cx="1223498" cy="14648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C09A0306-7E4D-4F13-8AAE-5040C1F24AC5}" type="datetime4">
              <a:rPr lang="nl-BE" smtClean="0"/>
              <a:t>9 maart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79644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F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92" y="-7012"/>
            <a:ext cx="1223498" cy="14648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59985"/>
            <a:ext cx="6012160" cy="772077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180000" rIns="180000" bIns="36000"/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Title</a:t>
            </a:r>
            <a:endParaRPr lang="nl-BE" dirty="0" smtClean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532062"/>
            <a:ext cx="6012160" cy="497434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46800" rIns="180000" bIns="36000"/>
          <a:lstStyle>
            <a:lvl1pPr marL="0" indent="0">
              <a:spcBef>
                <a:spcPts val="0"/>
              </a:spcBef>
              <a:buNone/>
              <a:defRPr sz="1400" b="1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err="1" smtClean="0"/>
              <a:t>Subtitle</a:t>
            </a:r>
            <a:endParaRPr lang="nl-BE" dirty="0" smtClean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54521"/>
            <a:ext cx="6012161" cy="415206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200" b="0" cap="none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fld id="{0307C146-871B-4037-82AA-29A900357F21}" type="datetime4">
              <a:rPr lang="fr-BE" smtClean="0"/>
              <a:t>9 mars 2015</a:t>
            </a:fld>
            <a:endParaRPr lang="nl-BE" dirty="0" smtClean="0"/>
          </a:p>
        </p:txBody>
      </p:sp>
      <p:cxnSp>
        <p:nvCxnSpPr>
          <p:cNvPr id="20" name="Rechte verbindingslijn 19"/>
          <p:cNvCxnSpPr/>
          <p:nvPr userDrawn="1"/>
        </p:nvCxnSpPr>
        <p:spPr>
          <a:xfrm>
            <a:off x="277221" y="247017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277221" y="2925714"/>
            <a:ext cx="873326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029496"/>
            <a:ext cx="6012160" cy="225025"/>
          </a:xfrm>
          <a:prstGeom prst="rect">
            <a:avLst/>
          </a:prstGeom>
          <a:solidFill>
            <a:srgbClr val="7AB228">
              <a:alpha val="82000"/>
            </a:srgbClr>
          </a:solidFill>
          <a:ln>
            <a:noFill/>
          </a:ln>
        </p:spPr>
        <p:txBody>
          <a:bodyPr lIns="180000" tIns="0" rIns="180000" bIns="36000"/>
          <a:lstStyle>
            <a:lvl1pPr marL="0" indent="0">
              <a:spcBef>
                <a:spcPts val="0"/>
              </a:spcBef>
              <a:buNone/>
              <a:defRPr sz="1300" b="1" cap="all" baseline="0">
                <a:solidFill>
                  <a:srgbClr val="FFFFFF"/>
                </a:solidFill>
                <a:latin typeface="+mj-lt"/>
                <a:cs typeface="Trebuchet MS"/>
              </a:defRPr>
            </a:lvl1pPr>
          </a:lstStyle>
          <a:p>
            <a:pPr lvl="0"/>
            <a:r>
              <a:rPr lang="nl-BE" dirty="0" smtClean="0"/>
              <a:t>[Name], [</a:t>
            </a:r>
            <a:r>
              <a:rPr lang="nl-BE" dirty="0" err="1" smtClean="0"/>
              <a:t>Function</a:t>
            </a:r>
            <a:r>
              <a:rPr lang="nl-BE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49312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000" y="-1"/>
            <a:ext cx="7179807" cy="7296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00" y="1016520"/>
            <a:ext cx="7179807" cy="35191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91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  <p:sldLayoutId id="2147483992" r:id="rId12"/>
    <p:sldLayoutId id="2147483993" r:id="rId13"/>
    <p:sldLayoutId id="2147483994" r:id="rId14"/>
    <p:sldLayoutId id="2147483995" r:id="rId15"/>
    <p:sldLayoutId id="2147483996" r:id="rId16"/>
    <p:sldLayoutId id="2147483689" r:id="rId17"/>
    <p:sldLayoutId id="2147483980" r:id="rId18"/>
    <p:sldLayoutId id="2147483690" r:id="rId19"/>
    <p:sldLayoutId id="2147483696" r:id="rId20"/>
    <p:sldLayoutId id="2147483979" r:id="rId21"/>
    <p:sldLayoutId id="2147483698" r:id="rId22"/>
    <p:sldLayoutId id="2147483692" r:id="rId23"/>
    <p:sldLayoutId id="2147483694" r:id="rId24"/>
    <p:sldLayoutId id="2147483976" r:id="rId25"/>
    <p:sldLayoutId id="2147483977" r:id="rId26"/>
    <p:sldLayoutId id="2147483978" r:id="rId27"/>
    <p:sldLayoutId id="2147483997" r:id="rId28"/>
    <p:sldLayoutId id="2147483998" r:id="rId29"/>
    <p:sldLayoutId id="2147483999" r:id="rId30"/>
    <p:sldLayoutId id="2147484000" r:id="rId31"/>
    <p:sldLayoutId id="2147484003" r:id="rId32"/>
    <p:sldLayoutId id="2147484004" r:id="rId33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latinLnBrk="0" hangingPunct="1">
        <a:lnSpc>
          <a:spcPct val="90000"/>
        </a:lnSpc>
        <a:spcBef>
          <a:spcPts val="0"/>
        </a:spcBef>
        <a:buNone/>
        <a:defRPr sz="2700" b="1" i="0" kern="1200" spc="-100" baseline="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200" b="0" i="0" kern="1200" spc="-60" baseline="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11175" indent="-282575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800" b="0" i="0" kern="1200" spc="-20" baseline="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41363" indent="-230188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800" b="0" i="0" kern="1200" spc="-20" baseline="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31875" indent="-290513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800" b="0" i="0" kern="1200" spc="-20" baseline="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314450" indent="-282575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800" b="0" i="0" kern="1200" spc="-20" baseline="0">
          <a:solidFill>
            <a:schemeClr val="bg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Firewall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How to protect your computer/network?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16 February 2017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Thomas Vanausloos, Steven Excelmans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0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possible setups of Packet filtering firewalls: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40000" y="1016520"/>
            <a:ext cx="7179807" cy="1699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2) 	Dual Firewall</a:t>
            </a:r>
          </a:p>
          <a:p>
            <a:pPr marL="798513" lvl="2" indent="-285750"/>
            <a:r>
              <a:rPr lang="en-US" dirty="0" smtClean="0"/>
              <a:t>More expensive then the Screened Subnet.</a:t>
            </a:r>
          </a:p>
          <a:p>
            <a:pPr marL="798513" lvl="2" indent="-285750"/>
            <a:r>
              <a:rPr lang="en-US" dirty="0" smtClean="0"/>
              <a:t>The services in the DMZ have gained some protection by adding a firewall.</a:t>
            </a:r>
          </a:p>
          <a:p>
            <a:pPr marL="798513" lvl="2" indent="-285750"/>
            <a:r>
              <a:rPr lang="en-US" dirty="0" smtClean="0"/>
              <a:t>Both firewalls are usually from different vendors (different to attack)!</a:t>
            </a:r>
            <a:endParaRPr lang="en-US" dirty="0"/>
          </a:p>
          <a:p>
            <a:endParaRPr lang="nl-BE" dirty="0"/>
          </a:p>
        </p:txBody>
      </p:sp>
      <p:pic>
        <p:nvPicPr>
          <p:cNvPr id="3076" name="Picture 4" descr="http://cdn.ttgtmedia.com/digitalguide/images/Misc/two_firewall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715766"/>
            <a:ext cx="4312776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30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United </a:t>
            </a:r>
            <a:r>
              <a:rPr lang="en-US" dirty="0"/>
              <a:t>S</a:t>
            </a:r>
            <a:r>
              <a:rPr lang="en-US" dirty="0" smtClean="0"/>
              <a:t>tates of … stateless or statefull?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40000" y="1016520"/>
            <a:ext cx="7179807" cy="169924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Stateless firewalls </a:t>
            </a:r>
            <a:r>
              <a:rPr lang="en-US" dirty="0" smtClean="0"/>
              <a:t>treat package by package, the firewall doesn’t save any information on the connections running over the firewall in the meanwhile. This has a lot of </a:t>
            </a:r>
            <a:r>
              <a:rPr lang="en-US" b="1" dirty="0" smtClean="0"/>
              <a:t>limitations</a:t>
            </a:r>
            <a:r>
              <a:rPr lang="en-US" dirty="0" smtClean="0"/>
              <a:t> …</a:t>
            </a:r>
          </a:p>
          <a:p>
            <a:endParaRPr lang="en-US" dirty="0"/>
          </a:p>
          <a:p>
            <a:r>
              <a:rPr lang="en-US" b="1" dirty="0" smtClean="0"/>
              <a:t>Statefull firewalls </a:t>
            </a:r>
            <a:r>
              <a:rPr lang="en-US" dirty="0" smtClean="0"/>
              <a:t>however do save information from connections, therefore the firewall is capable of making a better difference between packaged that are allowed and packages that aren’t allowed.</a:t>
            </a:r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pic>
        <p:nvPicPr>
          <p:cNvPr id="3074" name="Picture 2" descr="Afbeeldingsresultaat voor trump firewal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8" r="8131" b="34646"/>
          <a:stretch/>
        </p:blipFill>
        <p:spPr bwMode="auto">
          <a:xfrm>
            <a:off x="4971135" y="2571750"/>
            <a:ext cx="3630728" cy="202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5"/>
          <p:cNvSpPr txBox="1">
            <a:spLocks/>
          </p:cNvSpPr>
          <p:nvPr/>
        </p:nvSpPr>
        <p:spPr>
          <a:xfrm>
            <a:off x="1684492" y="3075806"/>
            <a:ext cx="3089043" cy="1524950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20000"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200" b="0" i="0" kern="1200" spc="-6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511175" indent="-282575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sz="1800" b="0" i="0" kern="1200" spc="-2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741363" indent="-2301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1800" b="0" i="0" kern="1200" spc="-2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031875" indent="-290513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sz="1800" b="0" i="0" kern="1200" spc="-2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314450" indent="-282575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»"/>
              <a:defRPr sz="1800" b="0" i="0" kern="1200" spc="-2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Hence most recent firewalls are statefull.</a:t>
            </a:r>
            <a:endParaRPr lang="nl-BE" sz="1800" b="1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No more Trump on your PC?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 smtClean="0"/>
              <a:t>https</a:t>
            </a:r>
            <a:r>
              <a:rPr lang="en-US" sz="1800" b="1" dirty="0"/>
              <a:t>://www.firewalltrump.com/</a:t>
            </a:r>
            <a:endParaRPr lang="en-US" sz="1800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6903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layer firewall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40000" y="1016520"/>
            <a:ext cx="7179807" cy="270735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Handles traffic on the </a:t>
            </a:r>
            <a:r>
              <a:rPr lang="en-US" b="1" dirty="0" smtClean="0"/>
              <a:t>application layer </a:t>
            </a:r>
            <a:r>
              <a:rPr lang="en-US" dirty="0" smtClean="0"/>
              <a:t>from the OSI model.</a:t>
            </a:r>
          </a:p>
          <a:p>
            <a:endParaRPr lang="en-US" sz="900" dirty="0"/>
          </a:p>
          <a:p>
            <a:r>
              <a:rPr lang="en-US" dirty="0" smtClean="0"/>
              <a:t>Usually based on </a:t>
            </a:r>
            <a:r>
              <a:rPr lang="en-US" b="1" dirty="0" smtClean="0"/>
              <a:t>more rules </a:t>
            </a:r>
            <a:r>
              <a:rPr lang="en-US" dirty="0" smtClean="0"/>
              <a:t>then a packet filtering firewall because an application layer has rules for each supported protocol.</a:t>
            </a:r>
          </a:p>
          <a:p>
            <a:endParaRPr lang="nl-BE" sz="900" dirty="0" smtClean="0"/>
          </a:p>
          <a:p>
            <a:r>
              <a:rPr lang="en-US" dirty="0" smtClean="0"/>
              <a:t>More complex because of the fact that it treats </a:t>
            </a:r>
            <a:r>
              <a:rPr lang="en-US" b="1" dirty="0" smtClean="0"/>
              <a:t>every protocol </a:t>
            </a:r>
            <a:r>
              <a:rPr lang="en-US" dirty="0" smtClean="0"/>
              <a:t>on it’s own.</a:t>
            </a:r>
          </a:p>
          <a:p>
            <a:endParaRPr lang="en-US" sz="900" dirty="0" smtClean="0"/>
          </a:p>
          <a:p>
            <a:r>
              <a:rPr lang="en-US" dirty="0" smtClean="0"/>
              <a:t>Usually implemented by the </a:t>
            </a:r>
            <a:r>
              <a:rPr lang="en-US" b="1" dirty="0" smtClean="0"/>
              <a:t>use of proxy’s</a:t>
            </a:r>
            <a:r>
              <a:rPr lang="en-US" dirty="0" smtClean="0"/>
              <a:t>.</a:t>
            </a:r>
          </a:p>
          <a:p>
            <a:endParaRPr lang="en-US" sz="900" dirty="0" smtClean="0"/>
          </a:p>
          <a:p>
            <a:r>
              <a:rPr lang="nl-BE" dirty="0" smtClean="0"/>
              <a:t>Found on </a:t>
            </a:r>
            <a:r>
              <a:rPr lang="nl-BE" dirty="0" err="1" smtClean="0"/>
              <a:t>each</a:t>
            </a:r>
            <a:r>
              <a:rPr lang="nl-BE" dirty="0" smtClean="0"/>
              <a:t> computer on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network</a:t>
            </a:r>
            <a:r>
              <a:rPr lang="nl-BE" dirty="0" smtClean="0"/>
              <a:t>.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nl-BE" b="1" dirty="0" smtClean="0"/>
          </a:p>
          <a:p>
            <a:endParaRPr lang="nl-BE" b="1" dirty="0" smtClean="0"/>
          </a:p>
          <a:p>
            <a:endParaRPr lang="nl-BE" b="1" dirty="0"/>
          </a:p>
          <a:p>
            <a:endParaRPr lang="nl-BE" b="1" dirty="0" smtClean="0"/>
          </a:p>
          <a:p>
            <a:endParaRPr lang="nl-BE" b="1" dirty="0"/>
          </a:p>
          <a:p>
            <a:pPr marL="0" indent="0">
              <a:buNone/>
            </a:pPr>
            <a:endParaRPr lang="nl-B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552654"/>
              </p:ext>
            </p:extLst>
          </p:nvPr>
        </p:nvGraphicFramePr>
        <p:xfrm>
          <a:off x="1423999" y="3867894"/>
          <a:ext cx="71798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9904">
                  <a:extLst>
                    <a:ext uri="{9D8B030D-6E8A-4147-A177-3AD203B41FA5}">
                      <a16:colId xmlns:a16="http://schemas.microsoft.com/office/drawing/2014/main" val="2905355599"/>
                    </a:ext>
                  </a:extLst>
                </a:gridCol>
                <a:gridCol w="3589904">
                  <a:extLst>
                    <a:ext uri="{9D8B030D-6E8A-4147-A177-3AD203B41FA5}">
                      <a16:colId xmlns:a16="http://schemas.microsoft.com/office/drawing/2014/main" val="3761160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65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440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Better</a:t>
                      </a:r>
                      <a:r>
                        <a:rPr lang="en-US" baseline="0" dirty="0" smtClean="0"/>
                        <a:t> protection against viruses, spam, …</a:t>
                      </a:r>
                      <a:endParaRPr lang="nl-B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 &amp; takes more resources</a:t>
                      </a:r>
                      <a:endParaRPr lang="nl-B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50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62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layer firewall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40000" y="1016520"/>
            <a:ext cx="7179807" cy="2707358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nl-BE" b="1" dirty="0" smtClean="0"/>
          </a:p>
          <a:p>
            <a:endParaRPr lang="nl-BE" b="1" dirty="0" smtClean="0"/>
          </a:p>
          <a:p>
            <a:endParaRPr lang="nl-BE" b="1" dirty="0"/>
          </a:p>
          <a:p>
            <a:endParaRPr lang="nl-BE" b="1" dirty="0" smtClean="0"/>
          </a:p>
          <a:p>
            <a:endParaRPr lang="nl-BE" b="1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016520"/>
            <a:ext cx="3982569" cy="341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nl-BE" dirty="0"/>
          </a:p>
        </p:txBody>
      </p:sp>
      <p:pic>
        <p:nvPicPr>
          <p:cNvPr id="4098" name="Picture 2" descr="Afbeeldingsresultaat voor ques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025" y="843558"/>
            <a:ext cx="6264696" cy="354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71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– possible security flaws </a:t>
            </a:r>
            <a:endParaRPr lang="nl-BE" dirty="0"/>
          </a:p>
        </p:txBody>
      </p:sp>
      <p:pic>
        <p:nvPicPr>
          <p:cNvPr id="2050" name="Picture 2" descr="Afbeeldingsresultaat voor network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635646"/>
            <a:ext cx="30956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70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firewall?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40000" y="1016520"/>
            <a:ext cx="7179807" cy="76314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firewall is a system (software and/or hardware) that can prevent unwanted actions or abuse coming into your computer or network.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nl-B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219557"/>
            <a:ext cx="4032016" cy="2216553"/>
          </a:xfrm>
          <a:prstGeom prst="rect">
            <a:avLst/>
          </a:prstGeom>
        </p:spPr>
      </p:pic>
      <p:sp>
        <p:nvSpPr>
          <p:cNvPr id="8" name="Content Placeholder 5"/>
          <p:cNvSpPr txBox="1">
            <a:spLocks/>
          </p:cNvSpPr>
          <p:nvPr/>
        </p:nvSpPr>
        <p:spPr>
          <a:xfrm>
            <a:off x="6156176" y="2143516"/>
            <a:ext cx="2304256" cy="23686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200" b="0" i="0" kern="1200" spc="-6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511175" indent="-282575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sz="1800" b="0" i="0" kern="1200" spc="-2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741363" indent="-230188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1800" b="0" i="0" kern="1200" spc="-2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031875" indent="-290513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sz="1800" b="0" i="0" kern="1200" spc="-2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314450" indent="-282575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»"/>
              <a:defRPr sz="1800" b="0" i="0" kern="1200" spc="-20" baseline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u="sng" dirty="0" smtClean="0"/>
              <a:t>Unwanted actions:</a:t>
            </a:r>
          </a:p>
          <a:p>
            <a:r>
              <a:rPr lang="en-US" sz="1800" dirty="0" smtClean="0"/>
              <a:t>Denial/Service attacks</a:t>
            </a:r>
          </a:p>
          <a:p>
            <a:r>
              <a:rPr lang="en-US" sz="1800" dirty="0" smtClean="0"/>
              <a:t>Spam</a:t>
            </a:r>
          </a:p>
          <a:p>
            <a:r>
              <a:rPr lang="en-US" sz="1800" dirty="0" smtClean="0"/>
              <a:t>Spyware</a:t>
            </a:r>
          </a:p>
          <a:p>
            <a:r>
              <a:rPr lang="en-US" sz="1800" dirty="0" smtClean="0"/>
              <a:t>Virus</a:t>
            </a:r>
          </a:p>
          <a:p>
            <a:r>
              <a:rPr lang="en-US" sz="1800" dirty="0" smtClean="0"/>
              <a:t>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7208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dangers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Hackers will exploit open ports of your computer/server to get in.</a:t>
            </a:r>
          </a:p>
          <a:p>
            <a:endParaRPr lang="en-US" sz="800" dirty="0" smtClean="0"/>
          </a:p>
          <a:p>
            <a:r>
              <a:rPr lang="en-US" dirty="0" smtClean="0"/>
              <a:t>Hackers can use programs to open ports for them.</a:t>
            </a:r>
          </a:p>
          <a:p>
            <a:endParaRPr lang="en-US" sz="800" dirty="0" smtClean="0"/>
          </a:p>
          <a:p>
            <a:r>
              <a:rPr lang="en-US" dirty="0" smtClean="0"/>
              <a:t>Once they have access to an open port they have free access to your files…</a:t>
            </a:r>
          </a:p>
          <a:p>
            <a:endParaRPr lang="en-US" sz="1000" dirty="0" smtClean="0">
              <a:solidFill>
                <a:srgbClr val="FF0000"/>
              </a:solidFill>
            </a:endParaRPr>
          </a:p>
          <a:p>
            <a:endParaRPr lang="en-US" b="1" u="sng" dirty="0">
              <a:solidFill>
                <a:srgbClr val="FF0000"/>
              </a:solidFill>
            </a:endParaRPr>
          </a:p>
          <a:p>
            <a:endParaRPr lang="en-US" b="1" u="sng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nl-BE" dirty="0"/>
          </a:p>
        </p:txBody>
      </p:sp>
      <p:pic>
        <p:nvPicPr>
          <p:cNvPr id="1026" name="Picture 2" descr="Afbeeldingsresultaat voor cat hacker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536" y="2598743"/>
            <a:ext cx="3248271" cy="222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59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firewall?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40000" y="1016520"/>
            <a:ext cx="7179807" cy="3643462"/>
          </a:xfrm>
        </p:spPr>
        <p:txBody>
          <a:bodyPr>
            <a:normAutofit/>
          </a:bodyPr>
          <a:lstStyle/>
          <a:p>
            <a:r>
              <a:rPr lang="en-US" dirty="0" smtClean="0"/>
              <a:t>You can compare a firewall to a physical firewall used in buildings: those firewalls prevent the spread of fire for a prescribed period of time … </a:t>
            </a:r>
            <a:r>
              <a:rPr lang="en-US" b="1" i="1" dirty="0" smtClean="0"/>
              <a:t>a firewall for computers will slow down hackers or abusers by governing the data traffic into the network/computer.</a:t>
            </a:r>
            <a:endParaRPr lang="en-US" b="1" i="1" dirty="0"/>
          </a:p>
          <a:p>
            <a:endParaRPr lang="en-US" dirty="0" smtClean="0"/>
          </a:p>
          <a:p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nl-BE" dirty="0" smtClean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2924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 types</a:t>
            </a:r>
            <a:endParaRPr lang="nl-BE" dirty="0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1440000" y="1016520"/>
            <a:ext cx="7179807" cy="14832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There are two different ways of screening incoming data traffic:</a:t>
            </a:r>
          </a:p>
          <a:p>
            <a:pPr marL="0" indent="0">
              <a:buNone/>
            </a:pPr>
            <a:endParaRPr lang="en-US" sz="100" dirty="0"/>
          </a:p>
          <a:p>
            <a:r>
              <a:rPr lang="en-US" sz="1800" dirty="0" smtClean="0"/>
              <a:t>Packet filtering firewall (network layer)</a:t>
            </a:r>
          </a:p>
          <a:p>
            <a:pPr lvl="2"/>
            <a:r>
              <a:rPr lang="en-US" sz="1400" dirty="0" smtClean="0"/>
              <a:t>Stateless firewall</a:t>
            </a:r>
          </a:p>
          <a:p>
            <a:pPr lvl="2"/>
            <a:r>
              <a:rPr lang="en-US" sz="1400" dirty="0" smtClean="0"/>
              <a:t>Statefull firewall</a:t>
            </a:r>
            <a:endParaRPr lang="en-US" sz="1400" dirty="0"/>
          </a:p>
          <a:p>
            <a:r>
              <a:rPr lang="en-US" sz="1800" dirty="0" smtClean="0"/>
              <a:t>Application layer firewall (application layer)</a:t>
            </a:r>
          </a:p>
          <a:p>
            <a:endParaRPr lang="en-US" dirty="0" smtClean="0"/>
          </a:p>
          <a:p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728086"/>
              </p:ext>
            </p:extLst>
          </p:nvPr>
        </p:nvGraphicFramePr>
        <p:xfrm>
          <a:off x="1440000" y="2522220"/>
          <a:ext cx="4716176" cy="20409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7482">
                  <a:extLst>
                    <a:ext uri="{9D8B030D-6E8A-4147-A177-3AD203B41FA5}">
                      <a16:colId xmlns:a16="http://schemas.microsoft.com/office/drawing/2014/main" val="276587155"/>
                    </a:ext>
                  </a:extLst>
                </a:gridCol>
                <a:gridCol w="1716486">
                  <a:extLst>
                    <a:ext uri="{9D8B030D-6E8A-4147-A177-3AD203B41FA5}">
                      <a16:colId xmlns:a16="http://schemas.microsoft.com/office/drawing/2014/main" val="189373934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53499434"/>
                    </a:ext>
                  </a:extLst>
                </a:gridCol>
              </a:tblGrid>
              <a:tr h="17761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nl-BE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OSI-model</a:t>
                      </a:r>
                      <a:endParaRPr lang="nl-BE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13339"/>
                  </a:ext>
                </a:extLst>
              </a:tr>
              <a:tr h="227259">
                <a:tc>
                  <a:txBody>
                    <a:bodyPr/>
                    <a:lstStyle/>
                    <a:p>
                      <a:pPr algn="l" fontAlgn="ctr"/>
                      <a:r>
                        <a:rPr lang="nl-BE" sz="1400" u="none" strike="noStrike">
                          <a:effectLst/>
                        </a:rPr>
                        <a:t> 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400" u="none" strike="noStrike" dirty="0">
                          <a:effectLst/>
                        </a:rPr>
                        <a:t>data unit</a:t>
                      </a:r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400" u="none" strike="noStrike" dirty="0">
                          <a:effectLst/>
                        </a:rPr>
                        <a:t>layer</a:t>
                      </a:r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924634"/>
                  </a:ext>
                </a:extLst>
              </a:tr>
              <a:tr h="22725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nl-BE" sz="1400" u="none" strike="noStrike" dirty="0">
                          <a:effectLst/>
                        </a:rPr>
                        <a:t>Host layers</a:t>
                      </a:r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nl-BE" sz="1400" u="none" strike="noStrike" dirty="0">
                          <a:effectLst/>
                        </a:rPr>
                        <a:t>Data</a:t>
                      </a:r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BE" sz="1400" b="0" u="none" strike="noStrike" dirty="0" smtClean="0">
                          <a:effectLst/>
                        </a:rPr>
                        <a:t>7.</a:t>
                      </a:r>
                      <a:r>
                        <a:rPr lang="nl-BE" sz="1400" b="1" u="none" strike="noStrike" dirty="0" smtClean="0">
                          <a:effectLst/>
                        </a:rPr>
                        <a:t> Application </a:t>
                      </a:r>
                      <a:r>
                        <a:rPr lang="nl-BE" sz="1400" b="1" u="none" strike="noStrike" dirty="0">
                          <a:effectLst/>
                        </a:rPr>
                        <a:t>layer</a:t>
                      </a:r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717420"/>
                  </a:ext>
                </a:extLst>
              </a:tr>
              <a:tr h="227259"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BE" sz="1400" u="none" strike="noStrike" dirty="0" smtClean="0">
                          <a:effectLst/>
                        </a:rPr>
                        <a:t>6. Presentation </a:t>
                      </a:r>
                      <a:r>
                        <a:rPr lang="nl-BE" sz="1400" u="none" strike="noStrike" dirty="0">
                          <a:effectLst/>
                        </a:rPr>
                        <a:t>layer</a:t>
                      </a:r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250482"/>
                  </a:ext>
                </a:extLst>
              </a:tr>
              <a:tr h="227259"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BE" sz="1400" u="none" strike="noStrike" dirty="0">
                          <a:effectLst/>
                        </a:rPr>
                        <a:t>5. Session layer</a:t>
                      </a:r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80225"/>
                  </a:ext>
                </a:extLst>
              </a:tr>
              <a:tr h="227259"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400" u="none" strike="noStrike">
                          <a:effectLst/>
                        </a:rPr>
                        <a:t>Segment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DF69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BE" sz="1400" u="none" strike="noStrike" dirty="0">
                          <a:effectLst/>
                        </a:rPr>
                        <a:t>4. Transport layer</a:t>
                      </a:r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DF6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853694"/>
                  </a:ext>
                </a:extLst>
              </a:tr>
              <a:tr h="22725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nl-BE" sz="1400" u="none" strike="noStrike" dirty="0">
                          <a:effectLst/>
                        </a:rPr>
                        <a:t>Media layers</a:t>
                      </a:r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400" u="none" strike="noStrike">
                          <a:effectLst/>
                        </a:rPr>
                        <a:t>Packet/Datagram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D75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BE" sz="1400" u="none" strike="noStrike" dirty="0">
                          <a:effectLst/>
                        </a:rPr>
                        <a:t>3. </a:t>
                      </a:r>
                      <a:r>
                        <a:rPr lang="nl-BE" sz="1400" b="1" u="none" strike="noStrike" dirty="0">
                          <a:effectLst/>
                        </a:rPr>
                        <a:t>Network layer</a:t>
                      </a:r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D7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576167"/>
                  </a:ext>
                </a:extLst>
              </a:tr>
              <a:tr h="227259"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400" u="none" strike="noStrike">
                          <a:effectLst/>
                        </a:rPr>
                        <a:t>Bit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F7E5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BE" sz="1400" u="none" strike="noStrike" dirty="0">
                          <a:effectLst/>
                        </a:rPr>
                        <a:t>2. Data link layer</a:t>
                      </a:r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F7E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454051"/>
                  </a:ext>
                </a:extLst>
              </a:tr>
              <a:tr h="227259"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400" u="none" strike="noStrike">
                          <a:effectLst/>
                        </a:rPr>
                        <a:t>Bit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656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BE" sz="1400" u="none" strike="noStrike" dirty="0">
                          <a:effectLst/>
                        </a:rPr>
                        <a:t>1. Physical layer</a:t>
                      </a:r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65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864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18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filtering firewall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Handles traffic on the </a:t>
            </a:r>
            <a:r>
              <a:rPr lang="en-US" b="1" dirty="0" smtClean="0"/>
              <a:t>network layer </a:t>
            </a:r>
            <a:r>
              <a:rPr lang="en-US" dirty="0" smtClean="0"/>
              <a:t>from OSI model.</a:t>
            </a:r>
          </a:p>
          <a:p>
            <a:endParaRPr lang="en-US" sz="1000" dirty="0" smtClean="0"/>
          </a:p>
          <a:p>
            <a:r>
              <a:rPr lang="en-US" dirty="0" smtClean="0"/>
              <a:t>Based on some rules the firewall determines if an IP package will be blocked or not. It takes the </a:t>
            </a:r>
            <a:r>
              <a:rPr lang="en-US" b="1" dirty="0" smtClean="0"/>
              <a:t>destination port and the IP address </a:t>
            </a:r>
            <a:r>
              <a:rPr lang="en-US" dirty="0" smtClean="0"/>
              <a:t>of origin into account.</a:t>
            </a:r>
          </a:p>
          <a:p>
            <a:endParaRPr lang="en-US" sz="1100" dirty="0" smtClean="0"/>
          </a:p>
          <a:p>
            <a:r>
              <a:rPr lang="en-US" dirty="0" smtClean="0"/>
              <a:t>Only takes </a:t>
            </a:r>
            <a:r>
              <a:rPr lang="en-US" b="1" dirty="0" smtClean="0"/>
              <a:t>IP header </a:t>
            </a:r>
            <a:r>
              <a:rPr lang="en-US" dirty="0" smtClean="0"/>
              <a:t>of data package into account, not the payload!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nl-BE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nl-BE" b="1" dirty="0"/>
          </a:p>
          <a:p>
            <a:endParaRPr lang="nl-BE" b="1" dirty="0" smtClean="0"/>
          </a:p>
          <a:p>
            <a:endParaRPr lang="nl-BE" b="1" dirty="0"/>
          </a:p>
          <a:p>
            <a:endParaRPr lang="nl-BE" b="1" dirty="0" smtClean="0"/>
          </a:p>
          <a:p>
            <a:endParaRPr lang="nl-BE" b="1" dirty="0"/>
          </a:p>
          <a:p>
            <a:pPr marL="0" indent="0">
              <a:buNone/>
            </a:pPr>
            <a:endParaRPr lang="nl-BE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109344"/>
              </p:ext>
            </p:extLst>
          </p:nvPr>
        </p:nvGraphicFramePr>
        <p:xfrm>
          <a:off x="1440000" y="3723878"/>
          <a:ext cx="71798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9904">
                  <a:extLst>
                    <a:ext uri="{9D8B030D-6E8A-4147-A177-3AD203B41FA5}">
                      <a16:colId xmlns:a16="http://schemas.microsoft.com/office/drawing/2014/main" val="2905355599"/>
                    </a:ext>
                  </a:extLst>
                </a:gridCol>
                <a:gridCol w="3589904">
                  <a:extLst>
                    <a:ext uri="{9D8B030D-6E8A-4147-A177-3AD203B41FA5}">
                      <a16:colId xmlns:a16="http://schemas.microsoft.com/office/drawing/2014/main" val="3761160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65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440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Fast &amp; simple</a:t>
                      </a:r>
                      <a:endParaRPr lang="nl-B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</a:t>
                      </a:r>
                      <a:r>
                        <a:rPr lang="en-US" baseline="0" dirty="0" smtClean="0"/>
                        <a:t> protection against viruses, spam, …</a:t>
                      </a:r>
                      <a:endParaRPr lang="nl-B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50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89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possible setups of Packet filtering firewalls: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40000" y="1016520"/>
            <a:ext cx="7179807" cy="1699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1)	Bastion Host</a:t>
            </a:r>
          </a:p>
          <a:p>
            <a:pPr marL="798513" lvl="2" indent="-285750"/>
            <a:r>
              <a:rPr lang="en-US" dirty="0" smtClean="0"/>
              <a:t>Used to protect simple networks (that don’t provide services to the outside world !)</a:t>
            </a:r>
            <a:endParaRPr lang="en-US" dirty="0"/>
          </a:p>
          <a:p>
            <a:endParaRPr lang="nl-BE" dirty="0"/>
          </a:p>
        </p:txBody>
      </p:sp>
      <p:pic>
        <p:nvPicPr>
          <p:cNvPr id="1026" name="Picture 2" descr="http://cdn.ttgtmedia.com/digitalguide/images/Misc/bastion_hos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99742"/>
            <a:ext cx="673320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31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possible setups of Packet filtering firewalls: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40000" y="1016520"/>
            <a:ext cx="7179807" cy="16992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2) 	Screened Subnet</a:t>
            </a:r>
          </a:p>
          <a:p>
            <a:pPr marL="798513" lvl="2" indent="-285750"/>
            <a:r>
              <a:rPr lang="en-US" dirty="0" smtClean="0"/>
              <a:t>A DMZ (Demilitarized Zone) is created and </a:t>
            </a:r>
            <a:r>
              <a:rPr lang="en-US" dirty="0"/>
              <a:t>separated from both the Internet and the trusted network by the firewall. </a:t>
            </a:r>
            <a:endParaRPr lang="en-US" dirty="0" smtClean="0"/>
          </a:p>
          <a:p>
            <a:pPr marL="798513" lvl="2" indent="-285750"/>
            <a:r>
              <a:rPr lang="en-US" dirty="0" smtClean="0"/>
              <a:t>If the DMZ gets compromised the attacker still doesn’t have access to the private subnet!</a:t>
            </a:r>
          </a:p>
          <a:p>
            <a:pPr marL="798513" lvl="2" indent="-285750"/>
            <a:r>
              <a:rPr lang="en-US" dirty="0" smtClean="0"/>
              <a:t>Services to the outside world are placed in the DMZ (mail server for ex).</a:t>
            </a:r>
            <a:endParaRPr lang="en-US" dirty="0"/>
          </a:p>
          <a:p>
            <a:endParaRPr lang="nl-BE" dirty="0"/>
          </a:p>
        </p:txBody>
      </p:sp>
      <p:pic>
        <p:nvPicPr>
          <p:cNvPr id="2052" name="Picture 4" descr="http://cdn.ttgtmedia.com/digitalguide/images/Misc/screened_subne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787774"/>
            <a:ext cx="38100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73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 Content">
  <a:themeElements>
    <a:clrScheme name="Cegeka 2015 approved">
      <a:dk1>
        <a:srgbClr val="1E1E1E"/>
      </a:dk1>
      <a:lt1>
        <a:srgbClr val="FFFFFF"/>
      </a:lt1>
      <a:dk2>
        <a:srgbClr val="898B90"/>
      </a:dk2>
      <a:lt2>
        <a:srgbClr val="5E5E5E"/>
      </a:lt2>
      <a:accent1>
        <a:srgbClr val="5490C8"/>
      </a:accent1>
      <a:accent2>
        <a:srgbClr val="7AA9D4"/>
      </a:accent2>
      <a:accent3>
        <a:srgbClr val="C5C5C5"/>
      </a:accent3>
      <a:accent4>
        <a:srgbClr val="606060"/>
      </a:accent4>
      <a:accent5>
        <a:srgbClr val="DCDCDC"/>
      </a:accent5>
      <a:accent6>
        <a:srgbClr val="7AB228"/>
      </a:accent6>
      <a:hlink>
        <a:srgbClr val="5490C8"/>
      </a:hlink>
      <a:folHlink>
        <a:srgbClr val="7AB22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1600" dirty="0" smtClean="0">
            <a:solidFill>
              <a:schemeClr val="tx1">
                <a:lumMod val="75000"/>
                <a:lumOff val="25000"/>
              </a:schemeClr>
            </a:solidFill>
            <a:latin typeface="Helvetica Light"/>
            <a:cs typeface="Helvetica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65D4328-743C-471F-92AD-C7982F14DACE}" vid="{9F03A3F4-3F9D-43F0-9D68-D009D0CDA212}"/>
    </a:ext>
  </a:extLst>
</a:theme>
</file>

<file path=ppt/theme/theme2.xml><?xml version="1.0" encoding="utf-8"?>
<a:theme xmlns:a="http://schemas.openxmlformats.org/drawingml/2006/main" name="Office Theme">
  <a:themeElements>
    <a:clrScheme name="Cegeka 2015 approved">
      <a:dk1>
        <a:srgbClr val="1E1E1E"/>
      </a:dk1>
      <a:lt1>
        <a:srgbClr val="FFFFFF"/>
      </a:lt1>
      <a:dk2>
        <a:srgbClr val="898B90"/>
      </a:dk2>
      <a:lt2>
        <a:srgbClr val="5E5E5E"/>
      </a:lt2>
      <a:accent1>
        <a:srgbClr val="5490C8"/>
      </a:accent1>
      <a:accent2>
        <a:srgbClr val="7AA9D4"/>
      </a:accent2>
      <a:accent3>
        <a:srgbClr val="C5C5C5"/>
      </a:accent3>
      <a:accent4>
        <a:srgbClr val="606060"/>
      </a:accent4>
      <a:accent5>
        <a:srgbClr val="DCDCDC"/>
      </a:accent5>
      <a:accent6>
        <a:srgbClr val="7AB228"/>
      </a:accent6>
      <a:hlink>
        <a:srgbClr val="5490C8"/>
      </a:hlink>
      <a:folHlink>
        <a:srgbClr val="7AB22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Cegeka 2015 approved">
      <a:dk1>
        <a:srgbClr val="1E1E1E"/>
      </a:dk1>
      <a:lt1>
        <a:srgbClr val="FFFFFF"/>
      </a:lt1>
      <a:dk2>
        <a:srgbClr val="898B90"/>
      </a:dk2>
      <a:lt2>
        <a:srgbClr val="5E5E5E"/>
      </a:lt2>
      <a:accent1>
        <a:srgbClr val="5490C8"/>
      </a:accent1>
      <a:accent2>
        <a:srgbClr val="7AA9D4"/>
      </a:accent2>
      <a:accent3>
        <a:srgbClr val="C5C5C5"/>
      </a:accent3>
      <a:accent4>
        <a:srgbClr val="606060"/>
      </a:accent4>
      <a:accent5>
        <a:srgbClr val="DCDCDC"/>
      </a:accent5>
      <a:accent6>
        <a:srgbClr val="7AB228"/>
      </a:accent6>
      <a:hlink>
        <a:srgbClr val="5490C8"/>
      </a:hlink>
      <a:folHlink>
        <a:srgbClr val="7AB22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Cegeka</Template>
  <TotalTime>303</TotalTime>
  <Words>482</Words>
  <Application>Microsoft Office PowerPoint</Application>
  <PresentationFormat>On-screen Show (16:9)</PresentationFormat>
  <Paragraphs>133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Trebuchet MS</vt:lpstr>
      <vt:lpstr>Standard Content</vt:lpstr>
      <vt:lpstr>PowerPoint Presentation</vt:lpstr>
      <vt:lpstr>Network – possible security flaws </vt:lpstr>
      <vt:lpstr>What is a firewall?</vt:lpstr>
      <vt:lpstr>Typical dangers</vt:lpstr>
      <vt:lpstr>Why use a firewall?</vt:lpstr>
      <vt:lpstr>Firewall types</vt:lpstr>
      <vt:lpstr>Packet filtering firewall</vt:lpstr>
      <vt:lpstr>Three possible setups of Packet filtering firewalls:</vt:lpstr>
      <vt:lpstr>Three possible setups of Packet filtering firewalls:</vt:lpstr>
      <vt:lpstr>Three possible setups of Packet filtering firewalls:</vt:lpstr>
      <vt:lpstr>The United States of … stateless or statefull?</vt:lpstr>
      <vt:lpstr>Application layer firewall</vt:lpstr>
      <vt:lpstr>Application layer firewall</vt:lpstr>
      <vt:lpstr>Questions?</vt:lpstr>
    </vt:vector>
  </TitlesOfParts>
  <Company>Cegekanv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Excelmans Steven</dc:creator>
  <cp:lastModifiedBy>Vanausloos Thomas</cp:lastModifiedBy>
  <cp:revision>62</cp:revision>
  <dcterms:created xsi:type="dcterms:W3CDTF">2017-02-10T14:29:49Z</dcterms:created>
  <dcterms:modified xsi:type="dcterms:W3CDTF">2017-02-22T07:59:52Z</dcterms:modified>
</cp:coreProperties>
</file>