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71" r:id="rId8"/>
    <p:sldId id="258" r:id="rId9"/>
    <p:sldId id="259" r:id="rId10"/>
    <p:sldId id="260" r:id="rId11"/>
    <p:sldId id="261" r:id="rId12"/>
    <p:sldId id="268" r:id="rId13"/>
    <p:sldId id="270" r:id="rId14"/>
    <p:sldId id="269" r:id="rId15"/>
    <p:sldId id="265" r:id="rId16"/>
    <p:sldId id="266" r:id="rId17"/>
    <p:sldId id="267" r:id="rId18"/>
    <p:sldId id="262" r:id="rId19"/>
    <p:sldId id="263" r:id="rId20"/>
    <p:sldId id="264" r:id="rId21"/>
    <p:sldId id="272" r:id="rId22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417"/>
    <a:srgbClr val="E98F2B"/>
    <a:srgbClr val="898B90"/>
    <a:srgbClr val="BFBFBF"/>
    <a:srgbClr val="7F7F7F"/>
    <a:srgbClr val="545454"/>
    <a:srgbClr val="7AB228"/>
    <a:srgbClr val="4F81BD"/>
    <a:srgbClr val="5E5E5E"/>
    <a:srgbClr val="18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8580" autoAdjust="0"/>
  </p:normalViewPr>
  <p:slideViewPr>
    <p:cSldViewPr snapToObjects="1">
      <p:cViewPr varScale="1">
        <p:scale>
          <a:sx n="152" d="100"/>
          <a:sy n="152" d="100"/>
        </p:scale>
        <p:origin x="324" y="132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75142D-BA13-E44F-AC2A-9EFE5B932E5E}" type="datetimeFigureOut">
              <a:rPr lang="nl-NL" smtClean="0"/>
              <a:t>13-2-2017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9FFAF68-C215-40B8-8B74-1262D30EFFFA}" type="datetimeFigureOut">
              <a:rPr lang="nl-BE" smtClean="0"/>
              <a:t>13/02/2017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033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6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821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2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161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0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692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44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6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931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689" r:id="rId17"/>
    <p:sldLayoutId id="2147483980" r:id="rId18"/>
    <p:sldLayoutId id="2147483690" r:id="rId19"/>
    <p:sldLayoutId id="2147483696" r:id="rId20"/>
    <p:sldLayoutId id="2147483979" r:id="rId21"/>
    <p:sldLayoutId id="2147483698" r:id="rId22"/>
    <p:sldLayoutId id="2147483692" r:id="rId23"/>
    <p:sldLayoutId id="2147483694" r:id="rId24"/>
    <p:sldLayoutId id="2147483976" r:id="rId25"/>
    <p:sldLayoutId id="2147483977" r:id="rId26"/>
    <p:sldLayoutId id="2147483978" r:id="rId27"/>
    <p:sldLayoutId id="2147483997" r:id="rId28"/>
    <p:sldLayoutId id="2147483998" r:id="rId29"/>
    <p:sldLayoutId id="2147483999" r:id="rId30"/>
    <p:sldLayoutId id="2147484000" r:id="rId31"/>
    <p:sldLayoutId id="2147484003" r:id="rId32"/>
    <p:sldLayoutId id="2147484004" r:id="rId3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1759985"/>
            <a:ext cx="6012160" cy="1909742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Networks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LAN / VLAN / 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Jens Devriendt &amp; Sanne </a:t>
            </a:r>
            <a:r>
              <a:rPr lang="nl-NL" dirty="0" err="1" smtClean="0"/>
              <a:t>vermeiren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0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</a:p>
          <a:p>
            <a:pPr lvl="2"/>
            <a:r>
              <a:rPr lang="en-US" dirty="0" smtClean="0"/>
              <a:t>Each host has its own connection to the switch</a:t>
            </a:r>
          </a:p>
          <a:p>
            <a:pPr lvl="2"/>
            <a:r>
              <a:rPr lang="en-US" dirty="0" smtClean="0"/>
              <a:t>Switch has a buffer that catches the packages </a:t>
            </a:r>
          </a:p>
          <a:p>
            <a:pPr lvl="2"/>
            <a:r>
              <a:rPr lang="en-US" dirty="0" smtClean="0"/>
              <a:t>Switch can send packages from A to B and from C to D simultaneously without conflicts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43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994" y="1070769"/>
            <a:ext cx="3810000" cy="3409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address </a:t>
            </a:r>
            <a:endParaRPr lang="nl-BE" dirty="0"/>
          </a:p>
        </p:txBody>
      </p:sp>
      <p:sp>
        <p:nvSpPr>
          <p:cNvPr id="5" name="Rounded Rectangle 4"/>
          <p:cNvSpPr/>
          <p:nvPr/>
        </p:nvSpPr>
        <p:spPr>
          <a:xfrm>
            <a:off x="5508104" y="1419622"/>
            <a:ext cx="216024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ounded Rectangle 5"/>
          <p:cNvSpPr/>
          <p:nvPr/>
        </p:nvSpPr>
        <p:spPr>
          <a:xfrm>
            <a:off x="6804248" y="2499742"/>
            <a:ext cx="216024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ounded Rectangle 6"/>
          <p:cNvSpPr/>
          <p:nvPr/>
        </p:nvSpPr>
        <p:spPr>
          <a:xfrm>
            <a:off x="6300192" y="3723878"/>
            <a:ext cx="216024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ounded Rectangle 7"/>
          <p:cNvSpPr/>
          <p:nvPr/>
        </p:nvSpPr>
        <p:spPr>
          <a:xfrm>
            <a:off x="4604581" y="3588275"/>
            <a:ext cx="216024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ounded Rectangle 8"/>
          <p:cNvSpPr/>
          <p:nvPr/>
        </p:nvSpPr>
        <p:spPr>
          <a:xfrm>
            <a:off x="4283968" y="2126445"/>
            <a:ext cx="216024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9" y="1776153"/>
            <a:ext cx="310923" cy="5303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9992" y="1945164"/>
            <a:ext cx="20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adapter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2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address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016520"/>
            <a:ext cx="7524488" cy="3519194"/>
          </a:xfrm>
        </p:spPr>
        <p:txBody>
          <a:bodyPr/>
          <a:lstStyle/>
          <a:p>
            <a:r>
              <a:rPr lang="en-US" dirty="0" smtClean="0"/>
              <a:t>MAC address = LAN address = Ethernet address = Physical address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to send a frame from one physical interface to another </a:t>
            </a:r>
            <a:br>
              <a:rPr lang="en-US" dirty="0" smtClean="0"/>
            </a:br>
            <a:r>
              <a:rPr lang="en-US" dirty="0" smtClean="0"/>
              <a:t>physical interface (if both interfaces are connected)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608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or IP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87441"/>
              </p:ext>
            </p:extLst>
          </p:nvPr>
        </p:nvGraphicFramePr>
        <p:xfrm>
          <a:off x="1439863" y="1016000"/>
          <a:ext cx="718026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131">
                  <a:extLst>
                    <a:ext uri="{9D8B030D-6E8A-4147-A177-3AD203B41FA5}">
                      <a16:colId xmlns:a16="http://schemas.microsoft.com/office/drawing/2014/main" val="466831255"/>
                    </a:ext>
                  </a:extLst>
                </a:gridCol>
                <a:gridCol w="3590131">
                  <a:extLst>
                    <a:ext uri="{9D8B030D-6E8A-4147-A177-3AD203B41FA5}">
                      <a16:colId xmlns:a16="http://schemas.microsoft.com/office/drawing/2014/main" val="348574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0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bit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 bit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r>
                        <a:rPr lang="en-US" baseline="0" dirty="0" smtClean="0"/>
                        <a:t> (national security number)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address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7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Transferable </a:t>
                      </a:r>
                      <a:br>
                        <a:rPr lang="en-US" dirty="0" smtClean="0"/>
                      </a:br>
                      <a:r>
                        <a:rPr lang="en-US" dirty="0" smtClean="0">
                          <a:sym typeface="Wingdings" panose="05000000000000000000" pitchFamily="2" charset="2"/>
                        </a:rPr>
                        <a:t> you can transfer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the LAN card                                                                                                    from one network to another</a:t>
                      </a:r>
                    </a:p>
                    <a:p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Same address at work as at home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transfera</a:t>
                      </a:r>
                      <a:r>
                        <a:rPr lang="en-US" baseline="0" dirty="0" smtClean="0"/>
                        <a:t>ble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Dependent on subnet you’re connected to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en-US" dirty="0" smtClean="0"/>
                        <a:t>Different</a:t>
                      </a:r>
                      <a:r>
                        <a:rPr lang="en-US" baseline="0" dirty="0" smtClean="0"/>
                        <a:t> address at work than at home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9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48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Local Area Network</a:t>
            </a:r>
          </a:p>
          <a:p>
            <a:pPr lvl="2"/>
            <a:r>
              <a:rPr lang="en-US" dirty="0" smtClean="0"/>
              <a:t>Acts like a LAN</a:t>
            </a:r>
          </a:p>
          <a:p>
            <a:pPr lvl="2"/>
            <a:r>
              <a:rPr lang="en-US" dirty="0" smtClean="0"/>
              <a:t>Not coupled via physical hardware </a:t>
            </a:r>
          </a:p>
          <a:p>
            <a:pPr lvl="2"/>
            <a:r>
              <a:rPr lang="en-US" dirty="0" smtClean="0"/>
              <a:t>Can be more geographical spread</a:t>
            </a:r>
          </a:p>
          <a:p>
            <a:pPr marL="511175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Area Network </a:t>
            </a:r>
          </a:p>
          <a:p>
            <a:pPr lvl="2"/>
            <a:r>
              <a:rPr lang="en-US" dirty="0" smtClean="0"/>
              <a:t>Can be spread over continents </a:t>
            </a:r>
          </a:p>
          <a:p>
            <a:pPr lvl="2"/>
            <a:r>
              <a:rPr lang="en-US" dirty="0" smtClean="0"/>
              <a:t>Collection of hosts (machines used for running </a:t>
            </a:r>
            <a:r>
              <a:rPr lang="en-US" dirty="0" err="1" smtClean="0"/>
              <a:t>userprograms</a:t>
            </a:r>
            <a:r>
              <a:rPr lang="en-US" dirty="0" smtClean="0"/>
              <a:t>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Your own pc can be a host!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Connected via communication subnet (owned by telecom provider)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Subnet: send information from host to host</a:t>
            </a:r>
            <a:endParaRPr lang="en-US" dirty="0" smtClean="0"/>
          </a:p>
          <a:p>
            <a:pPr marL="2286000" lvl="5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51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38594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main components: </a:t>
            </a:r>
          </a:p>
          <a:p>
            <a:pPr lvl="2"/>
            <a:r>
              <a:rPr lang="en-US" dirty="0" smtClean="0"/>
              <a:t>Transmission lines &amp; Switching elements </a:t>
            </a:r>
          </a:p>
          <a:p>
            <a:pPr marL="511175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Transmission lines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800" dirty="0" smtClean="0">
                <a:sym typeface="Wingdings" panose="05000000000000000000" pitchFamily="2" charset="2"/>
              </a:rPr>
              <a:t> moving bits between hosts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  copper – fiber – radio</a:t>
            </a: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	2. Switches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 Router 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 Data arrive on incoming line – Switch element chooses the outgoing line to</a:t>
            </a:r>
            <a:br>
              <a:rPr lang="en-US" sz="1800" dirty="0" smtClean="0">
                <a:sym typeface="Wingdings" panose="05000000000000000000" pitchFamily="2" charset="2"/>
              </a:rPr>
            </a:br>
            <a:r>
              <a:rPr lang="en-US" sz="1800" dirty="0" smtClean="0">
                <a:sym typeface="Wingdings" panose="05000000000000000000" pitchFamily="2" charset="2"/>
              </a:rPr>
              <a:t>                pass on the data</a:t>
            </a:r>
            <a:r>
              <a:rPr lang="en-US" sz="1800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229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" y="1563638"/>
            <a:ext cx="3519488" cy="35194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062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43494" y="89277"/>
            <a:ext cx="6659880" cy="1102519"/>
          </a:xfrm>
        </p:spPr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1347614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1. LAN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2. LAN Address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3. LAN or IP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4. VLAN	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5. WAN</a:t>
            </a:r>
          </a:p>
          <a:p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694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1707654"/>
            <a:ext cx="1907480" cy="1907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21" y="718726"/>
            <a:ext cx="2915593" cy="2915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74" y="-236562"/>
            <a:ext cx="38884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LAN</a:t>
            </a:r>
            <a:endParaRPr lang="en-US" sz="31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Area Network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4" y="842702"/>
            <a:ext cx="4320480" cy="38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of computer and other hardware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area </a:t>
            </a:r>
          </a:p>
          <a:p>
            <a:pPr lvl="2"/>
            <a:r>
              <a:rPr lang="en-US" dirty="0" smtClean="0"/>
              <a:t>Connected directly or through other medium</a:t>
            </a:r>
            <a:br>
              <a:rPr lang="en-US" dirty="0" smtClean="0"/>
            </a:br>
            <a:endParaRPr lang="en-US" dirty="0" smtClean="0"/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Direct data communication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Companies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Schools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Home -&gt; connecting all hardware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545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 Ethernet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Wifi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26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communication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Gateway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Ethernet : point-to-point configuration (STAR)</a:t>
            </a:r>
          </a:p>
          <a:p>
            <a:pPr lvl="5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each connection uses a separate Ethernet protocol to avoid conflicts</a:t>
            </a:r>
          </a:p>
          <a:p>
            <a:pPr lvl="5"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  <a:p>
            <a:pPr marL="1031875" lvl="4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</a:t>
            </a:r>
          </a:p>
          <a:p>
            <a:pPr marL="1031875" lvl="4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830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8216" y="2605041"/>
            <a:ext cx="603556" cy="341406"/>
          </a:xfrm>
          <a:prstGeom prst="rect">
            <a:avLst/>
          </a:prstGeom>
        </p:spPr>
      </p:pic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77460" y="925994"/>
            <a:ext cx="852487" cy="741363"/>
            <a:chOff x="-44" y="1473"/>
            <a:chExt cx="981" cy="1105"/>
          </a:xfrm>
        </p:grpSpPr>
        <p:pic>
          <p:nvPicPr>
            <p:cNvPr id="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BE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732240" y="2405062"/>
            <a:ext cx="852487" cy="741363"/>
            <a:chOff x="-44" y="1473"/>
            <a:chExt cx="981" cy="1105"/>
          </a:xfrm>
        </p:grpSpPr>
        <p:pic>
          <p:nvPicPr>
            <p:cNvPr id="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BE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4603659" y="4155281"/>
            <a:ext cx="852487" cy="741363"/>
            <a:chOff x="-44" y="1473"/>
            <a:chExt cx="981" cy="1105"/>
          </a:xfrm>
        </p:grpSpPr>
        <p:pic>
          <p:nvPicPr>
            <p:cNvPr id="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BE"/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1979712" y="2275239"/>
            <a:ext cx="852487" cy="741363"/>
            <a:chOff x="-44" y="1473"/>
            <a:chExt cx="981" cy="1105"/>
          </a:xfrm>
        </p:grpSpPr>
        <p:pic>
          <p:nvPicPr>
            <p:cNvPr id="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nl-BE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99" y="2463423"/>
            <a:ext cx="310923" cy="5303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752" y="1090563"/>
            <a:ext cx="310923" cy="5303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11" y="2550464"/>
            <a:ext cx="310923" cy="5303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213" y="4226398"/>
            <a:ext cx="310923" cy="53039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275856" y="2728622"/>
            <a:ext cx="1253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0"/>
          </p:cNvCxnSpPr>
          <p:nvPr/>
        </p:nvCxnSpPr>
        <p:spPr>
          <a:xfrm>
            <a:off x="5029902" y="1667357"/>
            <a:ext cx="92" cy="937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9" idx="3"/>
          </p:cNvCxnSpPr>
          <p:nvPr/>
        </p:nvCxnSpPr>
        <p:spPr>
          <a:xfrm>
            <a:off x="5331772" y="2775744"/>
            <a:ext cx="14004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29902" y="3080862"/>
            <a:ext cx="0" cy="931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4571" y="22270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switch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40701" y="555526"/>
            <a:ext cx="44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76156" y="4727367"/>
            <a:ext cx="44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72501" y="2547899"/>
            <a:ext cx="44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4979" y="2547899"/>
            <a:ext cx="44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366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 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461" y="1690562"/>
            <a:ext cx="6383065" cy="2170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000" y="987573"/>
            <a:ext cx="282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Switches can be coupled</a:t>
            </a:r>
            <a:endParaRPr lang="nl-B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716013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0331 Cegeka-powerpoint-template" id="{F126680F-55C7-4226-889B-1F28D82D9234}" vid="{4713DB72-455B-438D-AF40-BFF0437302E0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d67cbb-7c5c-4aa7-a0b9-1017032c2989">W5J2V5HCDJU3-22-23</_dlc_DocId>
    <_dlc_DocIdUrl xmlns="40d67cbb-7c5c-4aa7-a0b9-1017032c2989">
      <Url>https://portal.cegeka.com/bp/root/Corporate%20Identity/_layouts/15/DocIdRedir.aspx?ID=W5J2V5HCDJU3-22-23</Url>
      <Description>W5J2V5HCDJU3-22-23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29C1F3E1D53D48B5F8D66D6C0887AF" ma:contentTypeVersion="2" ma:contentTypeDescription="Create a new document." ma:contentTypeScope="" ma:versionID="cf178dbc05f2965fbe7021bc971bb980">
  <xsd:schema xmlns:xsd="http://www.w3.org/2001/XMLSchema" xmlns:xs="http://www.w3.org/2001/XMLSchema" xmlns:p="http://schemas.microsoft.com/office/2006/metadata/properties" xmlns:ns2="40d67cbb-7c5c-4aa7-a0b9-1017032c2989" targetNamespace="http://schemas.microsoft.com/office/2006/metadata/properties" ma:root="true" ma:fieldsID="4685deb7463c07fd39c868735f649a79" ns2:_="">
    <xsd:import namespace="40d67cbb-7c5c-4aa7-a0b9-1017032c298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67cbb-7c5c-4aa7-a0b9-1017032c29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D09F98-8142-4302-8213-CF2C09C3CBA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1B49128-93A8-4333-8614-4B299D32A43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0d67cbb-7c5c-4aa7-a0b9-1017032c2989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B9EB72-0324-4285-B95B-26F0342560C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AE7B982-EAA6-4B27-AA8D-381CAEC9C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d67cbb-7c5c-4aa7-a0b9-1017032c2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20150331 Cegeka-powerpoint-template</Template>
  <TotalTime>4029</TotalTime>
  <Words>259</Words>
  <Application>Microsoft Office PowerPoint</Application>
  <PresentationFormat>On-screen Show (16:9)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Light</vt:lpstr>
      <vt:lpstr>Trebuchet MS</vt:lpstr>
      <vt:lpstr>Wingdings</vt:lpstr>
      <vt:lpstr>Standard Content</vt:lpstr>
      <vt:lpstr>PowerPoint Presentation</vt:lpstr>
      <vt:lpstr>Table of contents</vt:lpstr>
      <vt:lpstr>PowerPoint Presentation</vt:lpstr>
      <vt:lpstr>LAN</vt:lpstr>
      <vt:lpstr>LAN</vt:lpstr>
      <vt:lpstr>LAN</vt:lpstr>
      <vt:lpstr>LAN</vt:lpstr>
      <vt:lpstr>LAN</vt:lpstr>
      <vt:lpstr>LAN </vt:lpstr>
      <vt:lpstr>LAN</vt:lpstr>
      <vt:lpstr>LAN address </vt:lpstr>
      <vt:lpstr>LAN address</vt:lpstr>
      <vt:lpstr>LAN or IP</vt:lpstr>
      <vt:lpstr>VLAN</vt:lpstr>
      <vt:lpstr>WAN</vt:lpstr>
      <vt:lpstr>WAN</vt:lpstr>
      <vt:lpstr>Questions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Vanbrabant Sven</dc:creator>
  <cp:lastModifiedBy>Vermeiren Sanne</cp:lastModifiedBy>
  <cp:revision>40</cp:revision>
  <cp:lastPrinted>2015-03-31T12:44:30Z</cp:lastPrinted>
  <dcterms:created xsi:type="dcterms:W3CDTF">2015-03-31T09:53:03Z</dcterms:created>
  <dcterms:modified xsi:type="dcterms:W3CDTF">2017-02-16T08:44:57Z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441846a6-4555-4379-b93f-8df92bd259f7</vt:lpwstr>
  </property>
  <property fmtid="{D5CDD505-2E9C-101B-9397-08002B2CF9AE}" pid="3" name="ContentTypeId">
    <vt:lpwstr>0x0101000529C1F3E1D53D48B5F8D66D6C0887AF</vt:lpwstr>
  </property>
</Properties>
</file>