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AA1C-99A2-44A8-9E72-4EF33FF59146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A53F5-CA6B-4926-8FD7-CACC36FFCF7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0955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 stands for Media</a:t>
            </a:r>
            <a:r>
              <a:rPr lang="en-US" baseline="0" dirty="0" smtClean="0"/>
              <a:t> Access Control,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most often assigned by the manufacturer and stored in its hardware</a:t>
            </a:r>
          </a:p>
          <a:p>
            <a:r>
              <a:rPr lang="en-US" dirty="0" smtClean="0"/>
              <a:t>IP stands for Internet Protocol</a:t>
            </a:r>
            <a:r>
              <a:rPr lang="en-US" baseline="0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A53F5-CA6B-4926-8FD7-CACC36FFCF75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7941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0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239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5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365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1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70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90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533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435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493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4730-8762-4BF7-A6C3-AB1655C8F50F}" type="datetimeFigureOut">
              <a:rPr lang="nl-BE" smtClean="0"/>
              <a:t>15/02/2017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EED43-E9BB-4FFB-BDE9-F299BF57DAA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5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8emAAkjLoBw?rel=0;start=12;end=22;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02847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5382" y="2584950"/>
            <a:ext cx="6467301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IP addresses</a:t>
            </a:r>
            <a:endParaRPr lang="en-US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941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addresses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Linklocal</a:t>
            </a:r>
            <a:r>
              <a:rPr lang="en-US" dirty="0" smtClean="0"/>
              <a:t> loopback address: 127.0.0.1</a:t>
            </a:r>
          </a:p>
          <a:p>
            <a:pPr lvl="1"/>
            <a:r>
              <a:rPr lang="en-US" dirty="0" smtClean="0"/>
              <a:t>The same as typing localhost in your browser</a:t>
            </a:r>
          </a:p>
          <a:p>
            <a:pPr lvl="2"/>
            <a:r>
              <a:rPr lang="en-US" dirty="0" smtClean="0"/>
              <a:t>Localhost:8080 == 127.0.0.1:8080</a:t>
            </a:r>
          </a:p>
          <a:p>
            <a:r>
              <a:rPr lang="en-US" dirty="0" smtClean="0"/>
              <a:t>Broadcast address</a:t>
            </a:r>
          </a:p>
          <a:p>
            <a:pPr lvl="1"/>
            <a:r>
              <a:rPr lang="en-US" dirty="0" smtClean="0"/>
              <a:t>IP-address with all ones in the host address</a:t>
            </a:r>
          </a:p>
          <a:p>
            <a:pPr lvl="1"/>
            <a:r>
              <a:rPr lang="en-US" dirty="0" smtClean="0"/>
              <a:t>Used to send broadcast messages on a network</a:t>
            </a:r>
          </a:p>
          <a:p>
            <a:pPr lvl="1"/>
            <a:r>
              <a:rPr lang="en-US" dirty="0" smtClean="0"/>
              <a:t>192.168.255.255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901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Address exhaustion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addresses are limited</a:t>
            </a:r>
          </a:p>
          <a:p>
            <a:r>
              <a:rPr lang="en-US" dirty="0" smtClean="0"/>
              <a:t>If a company has too many hosts to fit inside of a class C address, they get a class B address. Probably they don’t have this many hosts</a:t>
            </a:r>
          </a:p>
          <a:p>
            <a:pPr lvl="1"/>
            <a:r>
              <a:rPr lang="en-US" dirty="0" smtClean="0"/>
              <a:t>A lot of IP addresses are/were wasted</a:t>
            </a:r>
          </a:p>
          <a:p>
            <a:r>
              <a:rPr lang="en-US" dirty="0" smtClean="0"/>
              <a:t>Solution: </a:t>
            </a:r>
            <a:r>
              <a:rPr lang="en-US" dirty="0" err="1" smtClean="0"/>
              <a:t>ClassLess</a:t>
            </a:r>
            <a:endParaRPr lang="en-US" dirty="0" smtClean="0"/>
          </a:p>
          <a:p>
            <a:pPr lvl="1"/>
            <a:r>
              <a:rPr lang="en-US" dirty="0" smtClean="0"/>
              <a:t>No fixed size classes</a:t>
            </a:r>
          </a:p>
          <a:p>
            <a:pPr lvl="1"/>
            <a:r>
              <a:rPr lang="en-US" dirty="0" smtClean="0"/>
              <a:t>If a company only needs 7 hosts, they will only get 7 addresses</a:t>
            </a:r>
          </a:p>
          <a:p>
            <a:pPr lvl="2"/>
            <a:r>
              <a:rPr lang="en-US" dirty="0" smtClean="0"/>
              <a:t>This is where subnet masks like 255.255.255.128 come in</a:t>
            </a:r>
          </a:p>
          <a:p>
            <a:pPr lvl="2"/>
            <a:r>
              <a:rPr lang="en-US" dirty="0" smtClean="0"/>
              <a:t>More possible networks with the same amount of IP addresses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603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IPv6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Still the number of IP addresses is very limited in our digital world</a:t>
            </a:r>
          </a:p>
          <a:p>
            <a:r>
              <a:rPr lang="en-US" dirty="0" smtClean="0"/>
              <a:t>With the rise of smartphones and </a:t>
            </a:r>
            <a:r>
              <a:rPr lang="en-US" dirty="0" err="1" smtClean="0"/>
              <a:t>IoT</a:t>
            </a:r>
            <a:r>
              <a:rPr lang="en-US" dirty="0" smtClean="0"/>
              <a:t> (or even IoE) we need a lot more IP addresses</a:t>
            </a:r>
          </a:p>
          <a:p>
            <a:r>
              <a:rPr lang="en-US" dirty="0" smtClean="0"/>
              <a:t>IPv6 is a new notation with a bigger range</a:t>
            </a:r>
          </a:p>
          <a:p>
            <a:pPr lvl="1"/>
            <a:r>
              <a:rPr lang="en-US" dirty="0" smtClean="0"/>
              <a:t>128 bits, so a lot of ones and zeroes!</a:t>
            </a:r>
          </a:p>
          <a:p>
            <a:pPr lvl="1"/>
            <a:r>
              <a:rPr lang="en-US" dirty="0" smtClean="0"/>
              <a:t>Notation: divided in 8 groups of 4 hexadecimal digits (0-F)</a:t>
            </a:r>
          </a:p>
          <a:p>
            <a:pPr lvl="2"/>
            <a:r>
              <a:rPr lang="en-US" dirty="0" smtClean="0"/>
              <a:t>16 bits per group</a:t>
            </a:r>
          </a:p>
          <a:p>
            <a:pPr lvl="2"/>
            <a:r>
              <a:rPr lang="en-US" dirty="0" smtClean="0"/>
              <a:t>1234:5678:9ABC:DEF0:1234:5678:9ABC:DEF0</a:t>
            </a:r>
          </a:p>
          <a:p>
            <a:pPr lvl="1"/>
            <a:r>
              <a:rPr lang="en-US" dirty="0" smtClean="0"/>
              <a:t>Fixed length network and host part: 64 bits each (4 groups)</a:t>
            </a:r>
          </a:p>
          <a:p>
            <a:pPr lvl="1"/>
            <a:r>
              <a:rPr lang="en-US" dirty="0" smtClean="0"/>
              <a:t>Can also be </a:t>
            </a:r>
            <a:r>
              <a:rPr lang="en-US" dirty="0" err="1" smtClean="0"/>
              <a:t>subnetted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6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Subnets?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can divide your network into different smaller sub networks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Separating logical groups of hosts</a:t>
            </a:r>
          </a:p>
          <a:p>
            <a:pPr lvl="2"/>
            <a:r>
              <a:rPr lang="en-US" dirty="0" smtClean="0"/>
              <a:t>Computers</a:t>
            </a:r>
          </a:p>
          <a:p>
            <a:pPr lvl="2"/>
            <a:r>
              <a:rPr lang="en-US" dirty="0" smtClean="0"/>
              <a:t>Printers</a:t>
            </a:r>
          </a:p>
          <a:p>
            <a:pPr lvl="2"/>
            <a:r>
              <a:rPr lang="en-US" dirty="0" smtClean="0"/>
              <a:t>Servers</a:t>
            </a:r>
          </a:p>
          <a:p>
            <a:pPr lvl="2"/>
            <a:r>
              <a:rPr lang="en-US" dirty="0" smtClean="0"/>
              <a:t>…</a:t>
            </a:r>
          </a:p>
          <a:p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Broaden the network address and change your subnet masks</a:t>
            </a:r>
          </a:p>
          <a:p>
            <a:pPr lvl="1"/>
            <a:r>
              <a:rPr lang="en-US" dirty="0" smtClean="0"/>
              <a:t>You can calculate this, but we’ll leave this out of scope</a:t>
            </a:r>
          </a:p>
          <a:p>
            <a:pPr lvl="2"/>
            <a:r>
              <a:rPr lang="nl-BE" dirty="0"/>
              <a:t>https://www.pluralsight.com/blog/it-ops/simplify-routing-how-to-organize-your-network-into-smaller-subnets</a:t>
            </a:r>
          </a:p>
        </p:txBody>
      </p:sp>
    </p:spTree>
    <p:extLst>
      <p:ext uri="{BB962C8B-B14F-4D97-AF65-F5344CB8AC3E}">
        <p14:creationId xmlns:p14="http://schemas.microsoft.com/office/powerpoint/2010/main" val="29353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745" y="365125"/>
            <a:ext cx="4807439" cy="639826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978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on vacation and you want to send a postcard to your parents</a:t>
            </a:r>
          </a:p>
          <a:p>
            <a:pPr lvl="1"/>
            <a:r>
              <a:rPr lang="en-US" dirty="0" smtClean="0"/>
              <a:t>What do you do to make sure the card arrives?</a:t>
            </a:r>
          </a:p>
          <a:p>
            <a:pPr lvl="1"/>
            <a:r>
              <a:rPr lang="en-US" dirty="0" smtClean="0"/>
              <a:t>What are the different parts of an address?</a:t>
            </a:r>
          </a:p>
          <a:p>
            <a:pPr lvl="2"/>
            <a:r>
              <a:rPr lang="en-US" dirty="0" smtClean="0"/>
              <a:t>Street</a:t>
            </a:r>
          </a:p>
          <a:p>
            <a:pPr lvl="2"/>
            <a:r>
              <a:rPr lang="en-US" dirty="0" smtClean="0"/>
              <a:t>Number</a:t>
            </a:r>
          </a:p>
          <a:p>
            <a:pPr lvl="2"/>
            <a:r>
              <a:rPr lang="en-US" dirty="0" smtClean="0"/>
              <a:t>Zip code</a:t>
            </a:r>
          </a:p>
          <a:p>
            <a:pPr lvl="2"/>
            <a:r>
              <a:rPr lang="en-US" dirty="0" smtClean="0"/>
              <a:t>City</a:t>
            </a:r>
          </a:p>
          <a:p>
            <a:pPr lvl="2"/>
            <a:r>
              <a:rPr lang="en-US" dirty="0" smtClean="0"/>
              <a:t>(Country)</a:t>
            </a:r>
          </a:p>
          <a:p>
            <a:pPr lvl="2"/>
            <a:endParaRPr lang="en-US" dirty="0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612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this work in a computer network?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computer network each computer sends messages to other computers</a:t>
            </a:r>
          </a:p>
          <a:p>
            <a:r>
              <a:rPr lang="en-US" dirty="0" smtClean="0"/>
              <a:t>How do they make sure that the message arrives on the right computer?</a:t>
            </a:r>
          </a:p>
          <a:p>
            <a:pPr lvl="1"/>
            <a:r>
              <a:rPr lang="en-US" dirty="0" smtClean="0"/>
              <a:t>Computers also have an address</a:t>
            </a:r>
          </a:p>
          <a:p>
            <a:pPr lvl="2"/>
            <a:r>
              <a:rPr lang="en-US" dirty="0" smtClean="0"/>
              <a:t>MAC-address (unique identification of your network interface card)</a:t>
            </a:r>
          </a:p>
          <a:p>
            <a:pPr lvl="3"/>
            <a:r>
              <a:rPr lang="en-US" dirty="0" smtClean="0"/>
              <a:t>Used for communication inside the same subnet</a:t>
            </a:r>
          </a:p>
          <a:p>
            <a:pPr lvl="2"/>
            <a:r>
              <a:rPr lang="en-US" dirty="0" smtClean="0"/>
              <a:t>IP-address</a:t>
            </a:r>
          </a:p>
          <a:p>
            <a:pPr lvl="3"/>
            <a:r>
              <a:rPr lang="en-US" dirty="0" smtClean="0"/>
              <a:t>Used for identification of computers on different subnets/networks</a:t>
            </a:r>
          </a:p>
        </p:txBody>
      </p:sp>
    </p:spTree>
    <p:extLst>
      <p:ext uri="{BB962C8B-B14F-4D97-AF65-F5344CB8AC3E}">
        <p14:creationId xmlns:p14="http://schemas.microsoft.com/office/powerpoint/2010/main" val="32886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IP-address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Sequence of ones and zeroes (32 bits for IPv4)</a:t>
            </a:r>
          </a:p>
          <a:p>
            <a:pPr lvl="1"/>
            <a:r>
              <a:rPr lang="nl-BE" dirty="0" smtClean="0"/>
              <a:t>11000000101010000000000000000001</a:t>
            </a:r>
          </a:p>
          <a:p>
            <a:r>
              <a:rPr lang="en-US" dirty="0" smtClean="0"/>
              <a:t>This notation is not readable for humans, so we can convert this to a decimal notation</a:t>
            </a:r>
          </a:p>
          <a:p>
            <a:pPr lvl="1"/>
            <a:r>
              <a:rPr lang="en-US" dirty="0" smtClean="0"/>
              <a:t>Split it up in 4 octets (bytes)</a:t>
            </a:r>
          </a:p>
          <a:p>
            <a:pPr lvl="2"/>
            <a:r>
              <a:rPr lang="nl-BE" dirty="0" smtClean="0"/>
              <a:t>11000000.10101000.00000000.00000001</a:t>
            </a:r>
          </a:p>
          <a:p>
            <a:pPr lvl="1"/>
            <a:r>
              <a:rPr lang="en-US" dirty="0" smtClean="0"/>
              <a:t>Convert each byte to its decimal notation</a:t>
            </a:r>
          </a:p>
          <a:p>
            <a:pPr lvl="2"/>
            <a:r>
              <a:rPr lang="en-US" dirty="0" smtClean="0"/>
              <a:t>Value between 0 and 255</a:t>
            </a:r>
          </a:p>
          <a:p>
            <a:r>
              <a:rPr lang="en-US" dirty="0" smtClean="0"/>
              <a:t>Decimal notation: 192.168.0.1</a:t>
            </a:r>
            <a:endParaRPr lang="en-US" dirty="0"/>
          </a:p>
        </p:txBody>
      </p:sp>
      <p:pic>
        <p:nvPicPr>
          <p:cNvPr id="5" name="8emAAkjLoB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004908" y="816281"/>
            <a:ext cx="3348892" cy="188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3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parts of an IP-address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identification</a:t>
            </a:r>
          </a:p>
          <a:p>
            <a:pPr lvl="1"/>
            <a:r>
              <a:rPr lang="en-US" dirty="0" smtClean="0"/>
              <a:t>This identifies the network of your computer</a:t>
            </a:r>
          </a:p>
          <a:p>
            <a:r>
              <a:rPr lang="en-US" dirty="0" smtClean="0"/>
              <a:t>Host identification</a:t>
            </a:r>
          </a:p>
          <a:p>
            <a:pPr lvl="1"/>
            <a:r>
              <a:rPr lang="en-US" dirty="0" smtClean="0"/>
              <a:t>This identifies the computer inside the network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38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Discover the network identification in you IP-address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What is the network address of 10.165.32.5?</a:t>
            </a:r>
            <a:endParaRPr lang="nl-BE" dirty="0" smtClean="0"/>
          </a:p>
          <a:p>
            <a:pPr lvl="1"/>
            <a:r>
              <a:rPr lang="en-US" dirty="0" smtClean="0"/>
              <a:t>What do you need to filter the network address from your IP?</a:t>
            </a:r>
          </a:p>
          <a:p>
            <a:pPr lvl="2"/>
            <a:r>
              <a:rPr lang="en-US" dirty="0" smtClean="0"/>
              <a:t>Subnet mask: 255.255.0.0</a:t>
            </a:r>
          </a:p>
          <a:p>
            <a:pPr lvl="1"/>
            <a:r>
              <a:rPr lang="en-US" dirty="0" smtClean="0"/>
              <a:t>How do you do this filtering?</a:t>
            </a:r>
          </a:p>
          <a:p>
            <a:pPr lvl="2"/>
            <a:r>
              <a:rPr lang="en-US" dirty="0" smtClean="0"/>
              <a:t>Convert the decimal notation to binary notation</a:t>
            </a:r>
          </a:p>
          <a:p>
            <a:pPr lvl="2"/>
            <a:r>
              <a:rPr lang="en-US" dirty="0" smtClean="0"/>
              <a:t>Calculate the network address using a logical AND</a:t>
            </a:r>
          </a:p>
          <a:p>
            <a:pPr lvl="3"/>
            <a:r>
              <a:rPr lang="en-US" dirty="0" smtClean="0"/>
              <a:t>00001010.10100101.00010000.000000101</a:t>
            </a:r>
          </a:p>
          <a:p>
            <a:pPr lvl="3"/>
            <a:r>
              <a:rPr lang="en-US" dirty="0" smtClean="0"/>
              <a:t>11111111.11111111.00000000.000000000</a:t>
            </a:r>
          </a:p>
          <a:p>
            <a:pPr lvl="3"/>
            <a:r>
              <a:rPr lang="en-US" dirty="0" smtClean="0"/>
              <a:t>00001010.10100101.00000000.000000000</a:t>
            </a:r>
          </a:p>
          <a:p>
            <a:pPr lvl="2"/>
            <a:r>
              <a:rPr lang="en-US" dirty="0" smtClean="0"/>
              <a:t>Convert back to decimal notation</a:t>
            </a:r>
          </a:p>
          <a:p>
            <a:pPr lvl="3"/>
            <a:r>
              <a:rPr lang="en-US" dirty="0" smtClean="0"/>
              <a:t>10.165.0.0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637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valid subnet mask?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255.16.0.0 valid?</a:t>
            </a:r>
          </a:p>
          <a:p>
            <a:pPr lvl="1"/>
            <a:r>
              <a:rPr lang="en-US" dirty="0" smtClean="0"/>
              <a:t>NO!</a:t>
            </a:r>
          </a:p>
          <a:p>
            <a:r>
              <a:rPr lang="en-US" dirty="0" smtClean="0"/>
              <a:t>Subnet mask is a sequence of ones followed by a sequence of zeroes</a:t>
            </a:r>
          </a:p>
          <a:p>
            <a:pPr lvl="1"/>
            <a:r>
              <a:rPr lang="en-US" dirty="0" smtClean="0"/>
              <a:t>The ones identify the network address</a:t>
            </a:r>
          </a:p>
          <a:p>
            <a:pPr lvl="1"/>
            <a:r>
              <a:rPr lang="en-US" dirty="0" smtClean="0"/>
              <a:t>The zeroes identify the host address</a:t>
            </a:r>
          </a:p>
          <a:p>
            <a:r>
              <a:rPr lang="en-US" dirty="0" smtClean="0"/>
              <a:t>Possible notation</a:t>
            </a:r>
          </a:p>
          <a:p>
            <a:pPr lvl="1"/>
            <a:r>
              <a:rPr lang="en-US" dirty="0" smtClean="0"/>
              <a:t>Dotted notation 192.168.0.1 subnet mask 255.255.0.0</a:t>
            </a:r>
          </a:p>
          <a:p>
            <a:pPr lvl="1"/>
            <a:r>
              <a:rPr lang="en-US" dirty="0" smtClean="0"/>
              <a:t>Prefix notation 192.168.0.1/16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54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classes in IP-addresses (</a:t>
            </a:r>
            <a:r>
              <a:rPr lang="en-US" dirty="0" err="1" smtClean="0"/>
              <a:t>ClassFull</a:t>
            </a:r>
            <a:r>
              <a:rPr lang="en-US" dirty="0" smtClean="0"/>
              <a:t>)</a:t>
            </a:r>
            <a:endParaRPr lang="nl-BE" dirty="0"/>
          </a:p>
        </p:txBody>
      </p:sp>
      <p:pic>
        <p:nvPicPr>
          <p:cNvPr id="1026" name="Picture 2" descr="https://qph.ec.quoracdn.net/main-qimg-ab08a3a1cbe99143ed7cbcfbf4437ebf-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57" y="1464368"/>
            <a:ext cx="9300667" cy="523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ranges in IP addresses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Addresses that are not routable on the internet</a:t>
            </a:r>
          </a:p>
          <a:p>
            <a:r>
              <a:rPr lang="en-US" dirty="0" smtClean="0"/>
              <a:t>Result: These addresses can be reused in different networks</a:t>
            </a:r>
          </a:p>
          <a:p>
            <a:r>
              <a:rPr lang="en-US" dirty="0" smtClean="0"/>
              <a:t>Has anyone ever tried to look at his/her/its IP-address at home?</a:t>
            </a:r>
          </a:p>
          <a:p>
            <a:pPr lvl="1"/>
            <a:r>
              <a:rPr lang="en-US" dirty="0" smtClean="0"/>
              <a:t>Mostly it’s something like 192.168.0.x</a:t>
            </a:r>
          </a:p>
          <a:p>
            <a:pPr lvl="1"/>
            <a:r>
              <a:rPr lang="en-US" dirty="0" smtClean="0"/>
              <a:t>This applies for the most of us, maybe not for </a:t>
            </a:r>
            <a:r>
              <a:rPr lang="en-US" dirty="0" err="1" smtClean="0"/>
              <a:t>Roel</a:t>
            </a:r>
            <a:r>
              <a:rPr lang="en-US" dirty="0" smtClean="0"/>
              <a:t>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Class A: range: 10.0.0.0 – 10.255.255.255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Class B: range: 172.16.0.0 – 172.31.255.255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Class C: range: 192.168.0.0 – 192.168.255.255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How can multiple hosts have the same IP address?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Ask the group that will present NAT!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52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694</Words>
  <Application>Microsoft Office PowerPoint</Application>
  <PresentationFormat>Widescreen</PresentationFormat>
  <Paragraphs>108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Example</vt:lpstr>
      <vt:lpstr>How does this work in a computer network?</vt:lpstr>
      <vt:lpstr>What is an IP-address</vt:lpstr>
      <vt:lpstr>Different parts of an IP-address</vt:lpstr>
      <vt:lpstr>Discover the network identification in you IP-address</vt:lpstr>
      <vt:lpstr>What is a valid subnet mask?</vt:lpstr>
      <vt:lpstr>Different classes in IP-addresses (ClassFull)</vt:lpstr>
      <vt:lpstr>Private ranges in IP addresses</vt:lpstr>
      <vt:lpstr>Special addresses</vt:lpstr>
      <vt:lpstr>IP Address exhaustion</vt:lpstr>
      <vt:lpstr>IPv6</vt:lpstr>
      <vt:lpstr>Subnets?</vt:lpstr>
      <vt:lpstr>PowerPoint Presentation</vt:lpstr>
    </vt:vector>
  </TitlesOfParts>
  <Company>Cegekanv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Alegria Mira William</dc:creator>
  <cp:lastModifiedBy>Bauweraerts Wouter</cp:lastModifiedBy>
  <cp:revision>22</cp:revision>
  <dcterms:created xsi:type="dcterms:W3CDTF">2017-02-10T14:31:13Z</dcterms:created>
  <dcterms:modified xsi:type="dcterms:W3CDTF">2017-02-15T12:35:26Z</dcterms:modified>
</cp:coreProperties>
</file>