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17"/>
  </p:notesMasterIdLst>
  <p:handoutMasterIdLst>
    <p:handoutMasterId r:id="rId18"/>
  </p:handoutMasterIdLst>
  <p:sldIdLst>
    <p:sldId id="256" r:id="rId6"/>
    <p:sldId id="290" r:id="rId7"/>
    <p:sldId id="292" r:id="rId8"/>
    <p:sldId id="297" r:id="rId9"/>
    <p:sldId id="298" r:id="rId10"/>
    <p:sldId id="299" r:id="rId11"/>
    <p:sldId id="300" r:id="rId12"/>
    <p:sldId id="296" r:id="rId13"/>
    <p:sldId id="295" r:id="rId14"/>
    <p:sldId id="293" r:id="rId15"/>
    <p:sldId id="28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en Heuvel Marijn" initials="vdHM" lastIdx="1" clrIdx="0">
    <p:extLst>
      <p:ext uri="{19B8F6BF-5375-455C-9EA6-DF929625EA0E}">
        <p15:presenceInfo xmlns:p15="http://schemas.microsoft.com/office/powerpoint/2012/main" userId="S-1-5-21-733938722-988983798-1851652334-49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2326" autoAdjust="0"/>
  </p:normalViewPr>
  <p:slideViewPr>
    <p:cSldViewPr snapToObjects="1">
      <p:cViewPr varScale="1">
        <p:scale>
          <a:sx n="107" d="100"/>
          <a:sy n="107" d="100"/>
        </p:scale>
        <p:origin x="1728" y="108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15-2-2017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9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https://www.youtube.com/watch?v=-6Uoku-M6oY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02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OSI:</a:t>
            </a:r>
            <a:r>
              <a:rPr lang="en-US" baseline="0" dirty="0" smtClean="0"/>
              <a:t> Open Systems Interconnection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Bottom-up: Please Do Not Throw Salami Pizza Away</a:t>
            </a:r>
          </a:p>
          <a:p>
            <a:r>
              <a:rPr lang="en-US" smtClean="0"/>
              <a:t>Top-to-Bottom:</a:t>
            </a:r>
            <a:r>
              <a:rPr lang="en-US" baseline="0" smtClean="0"/>
              <a:t> </a:t>
            </a:r>
            <a:r>
              <a:rPr lang="en-US" smtClean="0"/>
              <a:t>All</a:t>
            </a:r>
            <a:r>
              <a:rPr lang="en-US" baseline="0" smtClean="0"/>
              <a:t> </a:t>
            </a:r>
            <a:r>
              <a:rPr lang="en-US" baseline="0" dirty="0" smtClean="0"/>
              <a:t>People Seem To Need Date 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11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</a:t>
            </a:r>
            <a:r>
              <a:rPr lang="en-US" baseline="0" dirty="0" smtClean="0"/>
              <a:t> Hyper Text Transfer Protocol</a:t>
            </a:r>
          </a:p>
          <a:p>
            <a:r>
              <a:rPr lang="en-US" baseline="0" dirty="0" smtClean="0"/>
              <a:t>FTP: File Transfer Protocol</a:t>
            </a:r>
          </a:p>
          <a:p>
            <a:r>
              <a:rPr lang="en-US" baseline="0" dirty="0" smtClean="0"/>
              <a:t>SMTP: Simple Mail Transfer Protocol</a:t>
            </a:r>
          </a:p>
          <a:p>
            <a:r>
              <a:rPr lang="en-US" baseline="0" dirty="0" smtClean="0"/>
              <a:t>SNMP: Simple Network Management Protocol (Network Discovery)</a:t>
            </a:r>
          </a:p>
          <a:p>
            <a:r>
              <a:rPr lang="en-US" baseline="0" dirty="0" smtClean="0"/>
              <a:t>LDAP: Lightweight Directory Access Protocol</a:t>
            </a:r>
          </a:p>
          <a:p>
            <a:r>
              <a:rPr lang="en-US" baseline="0" dirty="0" smtClean="0"/>
              <a:t>BGP: Border Gateway Protocol (Exchange routing information over remote networks)</a:t>
            </a:r>
          </a:p>
          <a:p>
            <a:endParaRPr lang="en-US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23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SSL: Secure Sockets</a:t>
            </a:r>
            <a:r>
              <a:rPr lang="en-US" baseline="0" dirty="0" smtClean="0"/>
              <a:t> Layer</a:t>
            </a:r>
            <a:endParaRPr lang="en-US" dirty="0" smtClean="0"/>
          </a:p>
          <a:p>
            <a:r>
              <a:rPr lang="en-US" baseline="0" dirty="0" smtClean="0"/>
              <a:t>TLS: Transport Layer Security</a:t>
            </a:r>
          </a:p>
          <a:p>
            <a:endParaRPr lang="en-US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50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Full-duplex: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parties can communicate with each other simultaneously (e.g. telephone) ,</a:t>
            </a:r>
          </a:p>
          <a:p>
            <a:r>
              <a:rPr lang="en-US" baseline="0" dirty="0" smtClean="0"/>
              <a:t>Half-duplex: both parties can communicate with each other, but not simultaneously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r>
              <a:rPr lang="en-US" baseline="0" dirty="0" smtClean="0"/>
              <a:t> walkie-talkie).</a:t>
            </a:r>
          </a:p>
          <a:p>
            <a:r>
              <a:rPr lang="en-US" baseline="0" dirty="0" smtClean="0"/>
              <a:t>Simplex: Only one party can communicate with the other party not the other way around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r>
              <a:rPr lang="en-US" baseline="0" dirty="0" smtClean="0"/>
              <a:t> TV).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Sockets: </a:t>
            </a:r>
            <a:r>
              <a:rPr lang="en-US" dirty="0" smtClean="0"/>
              <a:t>a representation of an endpoint in the networking software.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2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TCP: Transfer Control Protocol</a:t>
            </a:r>
          </a:p>
          <a:p>
            <a:r>
              <a:rPr lang="en-US" baseline="0" dirty="0" smtClean="0"/>
              <a:t>UDP: User Datagram Protocol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Firewall = Layer 7 + Layer 4 + Layer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36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IP: Internet</a:t>
            </a:r>
            <a:r>
              <a:rPr lang="en-US" baseline="0" dirty="0" smtClean="0"/>
              <a:t> Protocol</a:t>
            </a:r>
          </a:p>
          <a:p>
            <a:r>
              <a:rPr lang="en-US" baseline="0" dirty="0" smtClean="0"/>
              <a:t>ICMP: Internet Control Message Protocol (e.g. ping, </a:t>
            </a:r>
            <a:r>
              <a:rPr lang="en-US" baseline="0" dirty="0" err="1" smtClean="0"/>
              <a:t>tracert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IGMP: Internet Group Message Protocol (used for multicasting)</a:t>
            </a:r>
          </a:p>
          <a:p>
            <a:r>
              <a:rPr lang="en-US" baseline="0" dirty="0" smtClean="0"/>
              <a:t>OSPF: Open Shortest Path First</a:t>
            </a:r>
          </a:p>
          <a:p>
            <a:r>
              <a:rPr lang="en-US" baseline="0" dirty="0" smtClean="0"/>
              <a:t>RIP: Routing Information Protocol</a:t>
            </a:r>
          </a:p>
          <a:p>
            <a:r>
              <a:rPr lang="en-US" baseline="0" dirty="0" smtClean="0"/>
              <a:t>Appliances that use layer 3: Routers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80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for</a:t>
            </a:r>
            <a:r>
              <a:rPr lang="en-US" baseline="0" dirty="0" smtClean="0"/>
              <a:t> MAC layer = 802.3 - </a:t>
            </a:r>
            <a:r>
              <a:rPr lang="en-US" dirty="0" smtClean="0">
                <a:solidFill>
                  <a:schemeClr val="tx2"/>
                </a:solidFill>
              </a:rPr>
              <a:t>Ethernet, 802.11</a:t>
            </a:r>
            <a:r>
              <a:rPr lang="en-US" baseline="0" dirty="0" smtClean="0">
                <a:solidFill>
                  <a:schemeClr val="tx2"/>
                </a:solidFill>
              </a:rPr>
              <a:t> – </a:t>
            </a:r>
            <a:r>
              <a:rPr lang="en-US" dirty="0" err="1" smtClean="0">
                <a:solidFill>
                  <a:schemeClr val="tx2"/>
                </a:solidFill>
              </a:rPr>
              <a:t>WiFi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Example for LLC layer = PPP (Point-to-Point</a:t>
            </a:r>
            <a:r>
              <a:rPr lang="en-US" baseline="0" dirty="0" smtClean="0">
                <a:solidFill>
                  <a:schemeClr val="tx2"/>
                </a:solidFill>
              </a:rPr>
              <a:t> Protocol)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Appliances</a:t>
            </a:r>
            <a:r>
              <a:rPr lang="en-US" baseline="0" dirty="0" smtClean="0"/>
              <a:t> that use layer 2: switch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5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Appliances</a:t>
            </a:r>
            <a:r>
              <a:rPr lang="en-US" baseline="0" dirty="0" smtClean="0"/>
              <a:t> that use layer1: Hubs, Repeaters, …</a:t>
            </a:r>
          </a:p>
          <a:p>
            <a:r>
              <a:rPr lang="en-US" baseline="0" dirty="0" smtClean="0"/>
              <a:t>Pinning Ethernet 10/100: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1: White-Green: </a:t>
            </a:r>
            <a:r>
              <a:rPr lang="en-US" baseline="0" dirty="0" err="1" smtClean="0"/>
              <a:t>Tx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2: Green: </a:t>
            </a:r>
            <a:r>
              <a:rPr lang="en-US" baseline="0" dirty="0" err="1" smtClean="0"/>
              <a:t>Tx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3: White-Orange: Rx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4: Blue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5: White-Blue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6: Orange: Rx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7: White-Brown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8: Brown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553E-FBEA-4BEA-8048-97AEA32FE54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</a:t>
            </a:r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15 </a:t>
            </a:r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Stijn</a:t>
            </a:r>
            <a:r>
              <a:rPr lang="en-US" dirty="0" smtClean="0"/>
              <a:t> </a:t>
            </a:r>
            <a:r>
              <a:rPr lang="en-US" dirty="0" err="1" smtClean="0"/>
              <a:t>Liekens</a:t>
            </a:r>
            <a:r>
              <a:rPr lang="en-US" dirty="0" smtClean="0"/>
              <a:t> &amp; Marijn van den Heuvel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1. Physical layer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18927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This layer describes the carrier (and its properties) over which you send the data.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e.g.:, Layout of pins, cable specs, radio frequencies, …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What is  a model?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6642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model is a</a:t>
            </a:r>
            <a:r>
              <a:rPr lang="en-US" dirty="0">
                <a:solidFill>
                  <a:schemeClr val="tx2"/>
                </a:solidFill>
              </a:rPr>
              <a:t> conceptual </a:t>
            </a:r>
            <a:r>
              <a:rPr lang="en-US" dirty="0" smtClean="0">
                <a:solidFill>
                  <a:schemeClr val="tx2"/>
                </a:solidFill>
              </a:rPr>
              <a:t>scheme</a:t>
            </a:r>
            <a:r>
              <a:rPr lang="en-US" dirty="0">
                <a:solidFill>
                  <a:schemeClr val="tx2"/>
                </a:solidFill>
              </a:rPr>
              <a:t> that characterizes and standardizes the communication functions of a telecommunication or computing system without regard to their underlying internal structure and technology. Its goal is the interoperability of </a:t>
            </a:r>
            <a:r>
              <a:rPr lang="en-US" dirty="0" smtClean="0">
                <a:solidFill>
                  <a:schemeClr val="tx2"/>
                </a:solidFill>
              </a:rPr>
              <a:t>different  </a:t>
            </a:r>
            <a:r>
              <a:rPr lang="en-US" dirty="0">
                <a:solidFill>
                  <a:schemeClr val="tx2"/>
                </a:solidFill>
              </a:rPr>
              <a:t>communication systems with standard protocols. The model partitions a communication system into abstraction layers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e.g. DoD Model, OSI Model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416" y="195486"/>
            <a:ext cx="6659880" cy="576064"/>
          </a:xfrm>
        </p:spPr>
        <p:txBody>
          <a:bodyPr/>
          <a:lstStyle/>
          <a:p>
            <a:r>
              <a:rPr lang="en-US" dirty="0" smtClean="0"/>
              <a:t>OSI Model</a:t>
            </a:r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08492"/>
              </p:ext>
            </p:extLst>
          </p:nvPr>
        </p:nvGraphicFramePr>
        <p:xfrm>
          <a:off x="1763688" y="843558"/>
          <a:ext cx="6869632" cy="3888432"/>
        </p:xfrm>
        <a:graphic>
          <a:graphicData uri="http://schemas.openxmlformats.org/drawingml/2006/table">
            <a:tbl>
              <a:tblPr/>
              <a:tblGrid>
                <a:gridCol w="460566">
                  <a:extLst>
                    <a:ext uri="{9D8B030D-6E8A-4147-A177-3AD203B41FA5}">
                      <a16:colId xmlns:a16="http://schemas.microsoft.com/office/drawing/2014/main" val="1104855199"/>
                    </a:ext>
                  </a:extLst>
                </a:gridCol>
                <a:gridCol w="2135876">
                  <a:extLst>
                    <a:ext uri="{9D8B030D-6E8A-4147-A177-3AD203B41FA5}">
                      <a16:colId xmlns:a16="http://schemas.microsoft.com/office/drawing/2014/main" val="3197510161"/>
                    </a:ext>
                  </a:extLst>
                </a:gridCol>
                <a:gridCol w="2135876">
                  <a:extLst>
                    <a:ext uri="{9D8B030D-6E8A-4147-A177-3AD203B41FA5}">
                      <a16:colId xmlns:a16="http://schemas.microsoft.com/office/drawing/2014/main" val="2675500527"/>
                    </a:ext>
                  </a:extLst>
                </a:gridCol>
                <a:gridCol w="2137314">
                  <a:extLst>
                    <a:ext uri="{9D8B030D-6E8A-4147-A177-3AD203B41FA5}">
                      <a16:colId xmlns:a16="http://schemas.microsoft.com/office/drawing/2014/main" val="911209230"/>
                    </a:ext>
                  </a:extLst>
                </a:gridCol>
              </a:tblGrid>
              <a:tr h="4698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Protocol data unit (PDU)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nl-BE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59843"/>
                  </a:ext>
                </a:extLst>
              </a:tr>
              <a:tr h="4698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nl-BE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 layers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 Application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High-level APIs, including resource sharing, remote file access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32717"/>
                  </a:ext>
                </a:extLst>
              </a:tr>
              <a:tr h="502232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 Presentation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Translation of data between a networking service and an application; including character encoding, data compression and encryption/decryption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49123"/>
                  </a:ext>
                </a:extLst>
              </a:tr>
              <a:tr h="502232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 Session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Managing communication sessions, i.e. continuous exchange of information in the form of multiple back-and-forth transmissions between two nodes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C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32111"/>
                  </a:ext>
                </a:extLst>
              </a:tr>
              <a:tr h="502232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 Transport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Segment (TCP) / Datagram (UDP)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Reliable transmission of data segments between points on a network, including segmentation, acknowledgement and multiplexing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45371"/>
                  </a:ext>
                </a:extLst>
              </a:tr>
              <a:tr h="502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l-BE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 layers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 Network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Packet</a:t>
                      </a:r>
                      <a:endParaRPr lang="nl-BE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Structuring and managing a multi-node network, including addressing,routing and traffic control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8498"/>
                  </a:ext>
                </a:extLst>
              </a:tr>
              <a:tr h="469876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 Data link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Reliable transmission of data frames between two nodes connected by a physical layer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1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84901"/>
                  </a:ext>
                </a:extLst>
              </a:tr>
              <a:tr h="469876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 Physical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Bit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Transmission and reception of raw bit streams over a physical medium</a:t>
                      </a:r>
                    </a:p>
                  </a:txBody>
                  <a:tcPr marL="6367" marR="6367" marT="6367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9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Application layer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18927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application layer interacts directly with an application (e.g. the browser). The application itself isn’t part of the application layer.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Example protocols: HTTP, FTP, SMTP, …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6. Presentation layer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664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layer provides independence from data representation (e.g., encryption) by translating between application and network formats. The presentation layer transforms data into the form that the application accepts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Example </a:t>
            </a:r>
            <a:r>
              <a:rPr lang="en-US" dirty="0" smtClean="0">
                <a:solidFill>
                  <a:schemeClr val="tx2"/>
                </a:solidFill>
              </a:rPr>
              <a:t>protocols: SSL, TLS, …</a:t>
            </a:r>
            <a:endParaRPr lang="nl-BE" dirty="0">
              <a:solidFill>
                <a:schemeClr val="tx2"/>
              </a:solidFill>
            </a:endParaRPr>
          </a:p>
          <a:p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Session layer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664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 session layer controls the dialogues (connections) between computers. It establishes, manages and terminates the connections between the local and remote application. It provides for full-duplex, half-duplex, or simplex </a:t>
            </a:r>
            <a:r>
              <a:rPr lang="en-US" dirty="0" smtClean="0">
                <a:solidFill>
                  <a:schemeClr val="tx2"/>
                </a:solidFill>
              </a:rPr>
              <a:t>operations.</a:t>
            </a:r>
            <a:r>
              <a:rPr lang="en-US" dirty="0">
                <a:solidFill>
                  <a:schemeClr val="tx2"/>
                </a:solidFill>
              </a:rPr>
              <a:t> T</a:t>
            </a:r>
            <a:r>
              <a:rPr lang="en-US" dirty="0" smtClean="0">
                <a:solidFill>
                  <a:schemeClr val="tx2"/>
                </a:solidFill>
              </a:rPr>
              <a:t>his </a:t>
            </a:r>
            <a:r>
              <a:rPr lang="en-US" dirty="0">
                <a:solidFill>
                  <a:schemeClr val="tx2"/>
                </a:solidFill>
              </a:rPr>
              <a:t>layer </a:t>
            </a:r>
            <a:r>
              <a:rPr lang="en-US" dirty="0" smtClean="0">
                <a:solidFill>
                  <a:schemeClr val="tx2"/>
                </a:solidFill>
              </a:rPr>
              <a:t>is responsible </a:t>
            </a:r>
            <a:r>
              <a:rPr lang="en-US" dirty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2"/>
                </a:solidFill>
              </a:rPr>
              <a:t>the graceful </a:t>
            </a:r>
            <a:r>
              <a:rPr lang="en-US" dirty="0">
                <a:solidFill>
                  <a:schemeClr val="tx2"/>
                </a:solidFill>
              </a:rPr>
              <a:t>close of </a:t>
            </a:r>
            <a:r>
              <a:rPr lang="en-US" dirty="0" smtClean="0">
                <a:solidFill>
                  <a:schemeClr val="tx2"/>
                </a:solidFill>
              </a:rPr>
              <a:t>sessions.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4. Transport layer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664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transport layer controls the reliability of a given link through flow control, segmentation/</a:t>
            </a:r>
            <a:r>
              <a:rPr lang="en-US" dirty="0" err="1">
                <a:solidFill>
                  <a:schemeClr val="tx2"/>
                </a:solidFill>
              </a:rPr>
              <a:t>desegmentation</a:t>
            </a:r>
            <a:r>
              <a:rPr lang="en-US" dirty="0">
                <a:solidFill>
                  <a:schemeClr val="tx2"/>
                </a:solidFill>
              </a:rPr>
              <a:t>, and error control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e.g. TCP, UDP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3. Network layer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9523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This layer provides the means to transfer data sequences (packets) over a network using some sort of “address”.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e.g. IP</a:t>
            </a:r>
          </a:p>
        </p:txBody>
      </p:sp>
    </p:spTree>
    <p:extLst>
      <p:ext uri="{BB962C8B-B14F-4D97-AF65-F5344CB8AC3E}">
        <p14:creationId xmlns:p14="http://schemas.microsoft.com/office/powerpoint/2010/main" val="2412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483518"/>
            <a:ext cx="6659880" cy="576064"/>
          </a:xfrm>
        </p:spPr>
        <p:txBody>
          <a:bodyPr/>
          <a:lstStyle/>
          <a:p>
            <a:r>
              <a:rPr lang="en-US" dirty="0" smtClean="0"/>
              <a:t>2. Datalink layer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1707654"/>
            <a:ext cx="6400800" cy="29523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This layer is usually split into 2 separate layers:</a:t>
            </a:r>
            <a:endParaRPr lang="nl-BE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Media Access Control Layer: </a:t>
            </a:r>
            <a:r>
              <a:rPr lang="en-US" dirty="0">
                <a:solidFill>
                  <a:schemeClr val="tx2"/>
                </a:solidFill>
              </a:rPr>
              <a:t>responsible for controlling how devices in a network gain access to </a:t>
            </a:r>
            <a:r>
              <a:rPr lang="en-US" dirty="0" smtClean="0">
                <a:solidFill>
                  <a:schemeClr val="tx2"/>
                </a:solidFill>
              </a:rPr>
              <a:t>a medium </a:t>
            </a:r>
            <a:r>
              <a:rPr lang="en-US" dirty="0">
                <a:solidFill>
                  <a:schemeClr val="tx2"/>
                </a:solidFill>
              </a:rPr>
              <a:t>and permission to transmit it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Logical Link Control: </a:t>
            </a:r>
            <a:r>
              <a:rPr lang="en-US" dirty="0">
                <a:solidFill>
                  <a:schemeClr val="tx2"/>
                </a:solidFill>
              </a:rPr>
              <a:t>responsible for identifying Network layer protocols and then encapsulating them and controls error checking and frame synchronization.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420 Cegeka-powerpoint-template" id="{B4B3C414-61E6-442D-B3B6-FC70D3908427}" vid="{F4A66BDE-6A06-4526-9261-7E1E528BBA95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egeka Document" ma:contentTypeID="0x010100E4A5F231F29BC64DAC336EDC415739C80B005B3BD1B0D4EEE5459088F73B80617DF2" ma:contentTypeVersion="0" ma:contentTypeDescription="" ma:contentTypeScope="" ma:versionID="f299a2c80f19384d53b5ee6073cd1bbb">
  <xsd:schema xmlns:xsd="http://www.w3.org/2001/XMLSchema" xmlns:xs="http://www.w3.org/2001/XMLSchema" xmlns:p="http://schemas.microsoft.com/office/2006/metadata/properties" xmlns:ns2="02747c2b-ae4b-41ce-9ec0-ff6dc72d0165" xmlns:ns3="$ListId:WorkingDocuments;" xmlns:ns4="1a21a595-8306-42a0-a119-c45753475c53" targetNamespace="http://schemas.microsoft.com/office/2006/metadata/properties" ma:root="true" ma:fieldsID="b4ae3d3bf10d1e1570226416b26748bd" ns2:_="" ns3:_="" ns4:_="">
    <xsd:import namespace="02747c2b-ae4b-41ce-9ec0-ff6dc72d0165"/>
    <xsd:import namespace="$ListId:WorkingDocuments;"/>
    <xsd:import namespace="1a21a595-8306-42a0-a119-c45753475c53"/>
    <xsd:element name="properties">
      <xsd:complexType>
        <xsd:sequence>
          <xsd:element name="documentManagement">
            <xsd:complexType>
              <xsd:all>
                <xsd:element ref="ns2:Division" minOccurs="0"/>
                <xsd:element ref="ns2:TaxCatchAll" minOccurs="0"/>
                <xsd:element ref="ns2:TaxCatchAllLabel" minOccurs="0"/>
                <xsd:element ref="ns2:paf3cc8ec1f7443ea8c8efbfb41de816" minOccurs="0"/>
                <xsd:element ref="ns2:Project_x0020_Manager" minOccurs="0"/>
                <xsd:element ref="ns2:Project_x0020_Status" minOccurs="0"/>
                <xsd:element ref="ns2:_dlc_DocId" minOccurs="0"/>
                <xsd:element ref="ns2:_dlc_DocIdUrl" minOccurs="0"/>
                <xsd:element ref="ns2:_dlc_DocIdPersistId" minOccurs="0"/>
                <xsd:element ref="ns3:Sprint" minOccurs="0"/>
                <xsd:element ref="ns2:a7e1deae30ba4727987e8f9ce095d52a" minOccurs="0"/>
                <xsd:element ref="ns4: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7c2b-ae4b-41ce-9ec0-ff6dc72d0165" elementFormDefault="qualified">
    <xsd:import namespace="http://schemas.microsoft.com/office/2006/documentManagement/types"/>
    <xsd:import namespace="http://schemas.microsoft.com/office/infopath/2007/PartnerControls"/>
    <xsd:element name="Division" ma:index="3" nillable="true" ma:displayName="Division" ma:default="Applications" ma:internalName="Divisio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s"/>
                    <xsd:enumeration value="Outsourcing"/>
                    <xsd:enumeration value="STAID"/>
                    <xsd:enumeration value="Infrastructure Solutions"/>
                    <xsd:enumeration value="Netherlands"/>
                    <xsd:enumeration value="Rims"/>
                    <xsd:enumeration value="Sofar"/>
                    <xsd:enumeration value="Professional Services"/>
                  </xsd:restriction>
                </xsd:simpleType>
              </xsd:element>
            </xsd:sequence>
          </xsd:extension>
        </xsd:complexContent>
      </xsd:complexType>
    </xsd:element>
    <xsd:element name="TaxCatchAll" ma:index="6" nillable="true" ma:displayName="Taxonomy Catch All Column" ma:hidden="true" ma:list="{b8f486c6-d91b-466d-9d97-af1bbbe1d39f}" ma:internalName="TaxCatchAll" ma:showField="CatchAllData" ma:web="02747c2b-ae4b-41ce-9ec0-ff6dc72d0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7" nillable="true" ma:displayName="Taxonomy Catch All Column1" ma:hidden="true" ma:list="{b8f486c6-d91b-466d-9d97-af1bbbe1d39f}" ma:internalName="TaxCatchAllLabel" ma:readOnly="true" ma:showField="CatchAllDataLabel" ma:web="02747c2b-ae4b-41ce-9ec0-ff6dc72d0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f3cc8ec1f7443ea8c8efbfb41de816" ma:index="11" nillable="true" ma:taxonomy="true" ma:internalName="paf3cc8ec1f7443ea8c8efbfb41de816" ma:taxonomyFieldName="Technology" ma:displayName="Technology" ma:readOnly="false" ma:default="" ma:fieldId="{9af3cc8e-c1f7-443e-a8c8-efbfb41de816}" ma:sspId="e3ceb1b1-0f10-4bcc-b37a-84e00de22e4c" ma:termSetId="99c0cb2b-fa53-40f7-9081-0f3a9086d17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roject_x0020_Manager" ma:index="13" nillable="true" ma:displayName="Project Manager" ma:list="UserInfo" ma:SharePointGroup="0" ma:internalName="Project_x0020_Manag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ject_x0020_Status" ma:index="14" nillable="true" ma:displayName="Project Status" ma:format="Dropdown" ma:internalName="Project_x0020_Status">
      <xsd:simpleType>
        <xsd:restriction base="dms:Choice">
          <xsd:enumeration value="Closed"/>
          <xsd:enumeration value="Active"/>
          <xsd:enumeration value="Non-Active"/>
          <xsd:enumeration value="Started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7e1deae30ba4727987e8f9ce095d52a" ma:index="20" nillable="true" ma:taxonomy="true" ma:internalName="a7e1deae30ba4727987e8f9ce095d52a" ma:taxonomyFieldName="Working_x0020_Documents_x0020_Doc_x0020_Type" ma:displayName="Working Documents Doc Type" ma:default="" ma:fieldId="{a7e1deae-30ba-4727-987e-8f9ce095d52a}" ma:sspId="e3ceb1b1-0f10-4bcc-b37a-84e00de22e4c" ma:termSetId="c299153d-b2e7-42e0-8c04-6393a1c0ad2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WorkingDocuments;" elementFormDefault="qualified">
    <xsd:import namespace="http://schemas.microsoft.com/office/2006/documentManagement/types"/>
    <xsd:import namespace="http://schemas.microsoft.com/office/infopath/2007/PartnerControls"/>
    <xsd:element name="Sprint" ma:index="19" nillable="true" ma:displayName="Sprint" ma:internalName="Spri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1a595-8306-42a0-a119-c45753475c53" elementFormDefault="qualified">
    <xsd:import namespace="http://schemas.microsoft.com/office/2006/documentManagement/types"/>
    <xsd:import namespace="http://schemas.microsoft.com/office/infopath/2007/PartnerControls"/>
    <xsd:element name="Tags" ma:index="21" nillable="true" ma:displayName="Tags" ma:list="{202F52B7-02BF-4903-89CF-E182E2B61B31}" ma:internalName="Tags" ma:showField="Title" ma:web="{64be4960-822c-49f2-9134-85b6d1002a6b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747c2b-ae4b-41ce-9ec0-ff6dc72d0165">NR76V57CNTAD-1108-33</_dlc_DocId>
    <_dlc_DocIdUrl xmlns="02747c2b-ae4b-41ce-9ec0-ff6dc72d0165">
      <Url>https://portal.cegeka.com/bp/ProjApplications/SharePointprojectC/_layouts/15/DocIdRedir.aspx?ID=NR76V57CNTAD-1108-33</Url>
      <Description>NR76V57CNTAD-1108-33</Description>
    </_dlc_DocIdUrl>
    <Sprint xmlns="$ListId:WorkingDocuments;" xsi:nil="true"/>
    <a7e1deae30ba4727987e8f9ce095d52a xmlns="02747c2b-ae4b-41ce-9ec0-ff6dc72d0165">
      <Terms xmlns="http://schemas.microsoft.com/office/infopath/2007/PartnerControls"/>
    </a7e1deae30ba4727987e8f9ce095d52a>
    <Project_x0020_Status xmlns="02747c2b-ae4b-41ce-9ec0-ff6dc72d0165">Active</Project_x0020_Status>
    <Project_x0020_Manager xmlns="02747c2b-ae4b-41ce-9ec0-ff6dc72d0165">
      <UserInfo>
        <DisplayName>Swerts Bart</DisplayName>
        <AccountId>432</AccountId>
        <AccountType/>
      </UserInfo>
    </Project_x0020_Manager>
    <TaxCatchAll xmlns="02747c2b-ae4b-41ce-9ec0-ff6dc72d0165"/>
    <Tags xmlns="1a21a595-8306-42a0-a119-c45753475c53"/>
    <Division xmlns="02747c2b-ae4b-41ce-9ec0-ff6dc72d0165">
      <Value>Applications</Value>
    </Division>
    <paf3cc8ec1f7443ea8c8efbfb41de816 xmlns="02747c2b-ae4b-41ce-9ec0-ff6dc72d0165">
      <Terms xmlns="http://schemas.microsoft.com/office/infopath/2007/PartnerControls"/>
    </paf3cc8ec1f7443ea8c8efbfb41de816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4CC5201-94E4-4C24-B10A-0BB54E675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47c2b-ae4b-41ce-9ec0-ff6dc72d0165"/>
    <ds:schemaRef ds:uri="$ListId:WorkingDocuments;"/>
    <ds:schemaRef ds:uri="1a21a595-8306-42a0-a119-c45753475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EA45A-FC76-4A70-8621-E0E04895CC45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1a21a595-8306-42a0-a119-c45753475c53"/>
    <ds:schemaRef ds:uri="http://schemas.microsoft.com/office/infopath/2007/PartnerControls"/>
    <ds:schemaRef ds:uri="http://purl.org/dc/dcmitype/"/>
    <ds:schemaRef ds:uri="$ListId:WorkingDocuments;"/>
    <ds:schemaRef ds:uri="02747c2b-ae4b-41ce-9ec0-ff6dc72d016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0C7572-5088-4AEE-84C9-0B28167C1D7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7DC8CC8-2D97-4248-A756-B6E25A2ED28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Cegeka-powerpoint-template</Template>
  <TotalTime>1726</TotalTime>
  <Words>612</Words>
  <Application>Microsoft Office PowerPoint</Application>
  <PresentationFormat>On-screen Show (16:9)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Standard Content</vt:lpstr>
      <vt:lpstr>PowerPoint Presentation</vt:lpstr>
      <vt:lpstr>What is  a model?</vt:lpstr>
      <vt:lpstr>OSI Model</vt:lpstr>
      <vt:lpstr>7. Application layer</vt:lpstr>
      <vt:lpstr>6. Presentation layer</vt:lpstr>
      <vt:lpstr>5. Session layer</vt:lpstr>
      <vt:lpstr>4. Transport layer </vt:lpstr>
      <vt:lpstr>3. Network layer </vt:lpstr>
      <vt:lpstr>2. Datalink layer</vt:lpstr>
      <vt:lpstr>1. Physical layer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Cegeka-powerpoint-template</dc:title>
  <dc:creator>Schoeters Marc</dc:creator>
  <cp:lastModifiedBy>van den Heuvel Marijn</cp:lastModifiedBy>
  <cp:revision>41</cp:revision>
  <dcterms:created xsi:type="dcterms:W3CDTF">2015-04-24T06:29:07Z</dcterms:created>
  <dcterms:modified xsi:type="dcterms:W3CDTF">2017-02-15T12:53:06Z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0x010100E4A5F231F29BC64DAC336EDC415739C80B005B3BD1B0D4EEE5459088F73B80617DF2</vt:lpwstr>
  </property>
  <property fmtid="{D5CDD505-2E9C-101B-9397-08002B2CF9AE}" pid="3" name="_dlc_DocIdItemGuid">
    <vt:lpwstr>7cba8939-9ea8-45b7-86a4-fe3cb69fc05c</vt:lpwstr>
  </property>
  <property fmtid="{D5CDD505-2E9C-101B-9397-08002B2CF9AE}" pid="4" name="Working_x0020_Documents_x0020_Doc_x0020_Type">
    <vt:lpwstr/>
  </property>
  <property fmtid="{D5CDD505-2E9C-101B-9397-08002B2CF9AE}" pid="5" name="Technology">
    <vt:lpwstr/>
  </property>
  <property fmtid="{D5CDD505-2E9C-101B-9397-08002B2CF9AE}" pid="6" name="Project_x0020_Management_x0020_Doc_x0020_Type">
    <vt:lpwstr/>
  </property>
  <property fmtid="{D5CDD505-2E9C-101B-9397-08002B2CF9AE}" pid="7" name="p7cf2ee345f24a5daa17ad5c015c20fa">
    <vt:lpwstr/>
  </property>
  <property fmtid="{D5CDD505-2E9C-101B-9397-08002B2CF9AE}" pid="8" name="Project Management Doc Type">
    <vt:lpwstr/>
  </property>
  <property fmtid="{D5CDD505-2E9C-101B-9397-08002B2CF9AE}" pid="9" name="Working Documents Doc Type">
    <vt:lpwstr/>
  </property>
</Properties>
</file>