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66" r:id="rId5"/>
    <p:sldId id="271" r:id="rId6"/>
    <p:sldId id="269" r:id="rId7"/>
    <p:sldId id="270" r:id="rId8"/>
    <p:sldId id="258" r:id="rId9"/>
    <p:sldId id="275" r:id="rId10"/>
    <p:sldId id="276" r:id="rId11"/>
    <p:sldId id="277" r:id="rId12"/>
    <p:sldId id="278" r:id="rId13"/>
    <p:sldId id="273" r:id="rId14"/>
    <p:sldId id="279" r:id="rId15"/>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231" autoAdjust="0"/>
  </p:normalViewPr>
  <p:slideViewPr>
    <p:cSldViewPr snapToGrid="0">
      <p:cViewPr varScale="1">
        <p:scale>
          <a:sx n="94" d="100"/>
          <a:sy n="94" d="100"/>
        </p:scale>
        <p:origin x="11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A754B-96DA-4984-8B1E-7890645DA3B4}" type="datetimeFigureOut">
              <a:rPr lang="nl-BE" smtClean="0"/>
              <a:t>16/02/2017</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9AB6BA-192C-40C2-8351-325BA4FAD8DA}" type="slidenum">
              <a:rPr lang="nl-BE" smtClean="0"/>
              <a:t>‹#›</a:t>
            </a:fld>
            <a:endParaRPr lang="nl-BE"/>
          </a:p>
        </p:txBody>
      </p:sp>
    </p:spTree>
    <p:extLst>
      <p:ext uri="{BB962C8B-B14F-4D97-AF65-F5344CB8AC3E}">
        <p14:creationId xmlns:p14="http://schemas.microsoft.com/office/powerpoint/2010/main" val="2594720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SSL: Secure Sockets Layer</a:t>
            </a:r>
          </a:p>
          <a:p>
            <a:r>
              <a:rPr lang="en-US" dirty="0" smtClean="0"/>
              <a:t>standard security protocol for establishing an encrypted link between a server and a client</a:t>
            </a:r>
          </a:p>
          <a:p>
            <a:r>
              <a:rPr lang="en-US" dirty="0" smtClean="0"/>
              <a:t>Since 1994 (</a:t>
            </a:r>
            <a:r>
              <a:rPr lang="en-US" dirty="0" err="1" smtClean="0"/>
              <a:t>netscape</a:t>
            </a:r>
            <a:r>
              <a:rPr lang="en-US" dirty="0" smtClean="0"/>
              <a:t>)</a:t>
            </a:r>
            <a:endParaRPr lang="nl-BE" dirty="0"/>
          </a:p>
        </p:txBody>
      </p:sp>
      <p:sp>
        <p:nvSpPr>
          <p:cNvPr id="4" name="Slide Number Placeholder 3"/>
          <p:cNvSpPr>
            <a:spLocks noGrp="1"/>
          </p:cNvSpPr>
          <p:nvPr>
            <p:ph type="sldNum" sz="quarter" idx="10"/>
          </p:nvPr>
        </p:nvSpPr>
        <p:spPr/>
        <p:txBody>
          <a:bodyPr/>
          <a:lstStyle/>
          <a:p>
            <a:fld id="{D39AB6BA-192C-40C2-8351-325BA4FAD8DA}" type="slidenum">
              <a:rPr lang="nl-BE" smtClean="0"/>
              <a:t>1</a:t>
            </a:fld>
            <a:endParaRPr lang="nl-BE"/>
          </a:p>
        </p:txBody>
      </p:sp>
    </p:spTree>
    <p:extLst>
      <p:ext uri="{BB962C8B-B14F-4D97-AF65-F5344CB8AC3E}">
        <p14:creationId xmlns:p14="http://schemas.microsoft.com/office/powerpoint/2010/main" val="275623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SSL v1, v2, v3 --&gt; SSL v4 = TLS v1.</a:t>
            </a:r>
          </a:p>
          <a:p>
            <a:r>
              <a:rPr lang="en-US" dirty="0" smtClean="0"/>
              <a:t>We actually use TLS nowadays, but we still call it SSL.</a:t>
            </a:r>
          </a:p>
          <a:p>
            <a:endParaRPr lang="en-US" dirty="0" smtClean="0"/>
          </a:p>
          <a:p>
            <a:r>
              <a:rPr lang="en-US" dirty="0" smtClean="0"/>
              <a:t>SSL acts as a secret agent which will exchange message secretly between two parties of sender and receiver without knowing others and keeping it safe.</a:t>
            </a:r>
          </a:p>
          <a:p>
            <a:r>
              <a:rPr lang="en-US" dirty="0" smtClean="0"/>
              <a:t>--&gt; privacy + data integrity</a:t>
            </a:r>
            <a:endParaRPr lang="nl-BE" dirty="0"/>
          </a:p>
        </p:txBody>
      </p:sp>
      <p:sp>
        <p:nvSpPr>
          <p:cNvPr id="4" name="Slide Number Placeholder 3"/>
          <p:cNvSpPr>
            <a:spLocks noGrp="1"/>
          </p:cNvSpPr>
          <p:nvPr>
            <p:ph type="sldNum" sz="quarter" idx="10"/>
          </p:nvPr>
        </p:nvSpPr>
        <p:spPr/>
        <p:txBody>
          <a:bodyPr/>
          <a:lstStyle/>
          <a:p>
            <a:fld id="{D39AB6BA-192C-40C2-8351-325BA4FAD8DA}" type="slidenum">
              <a:rPr lang="nl-BE" smtClean="0"/>
              <a:t>2</a:t>
            </a:fld>
            <a:endParaRPr lang="nl-BE"/>
          </a:p>
        </p:txBody>
      </p:sp>
    </p:spTree>
    <p:extLst>
      <p:ext uri="{BB962C8B-B14F-4D97-AF65-F5344CB8AC3E}">
        <p14:creationId xmlns:p14="http://schemas.microsoft.com/office/powerpoint/2010/main" val="4081924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authentication</a:t>
            </a:r>
            <a:r>
              <a:rPr lang="en-US" baseline="0" dirty="0" smtClean="0"/>
              <a:t> </a:t>
            </a:r>
            <a:r>
              <a:rPr lang="en-US" baseline="0" dirty="0" smtClean="0">
                <a:sym typeface="Wingdings" panose="05000000000000000000" pitchFamily="2" charset="2"/>
              </a:rPr>
              <a:t> certificates.</a:t>
            </a:r>
            <a:br>
              <a:rPr lang="en-US" baseline="0" dirty="0" smtClean="0">
                <a:sym typeface="Wingdings" panose="05000000000000000000" pitchFamily="2" charset="2"/>
              </a:rPr>
            </a:br>
            <a:r>
              <a:rPr lang="en-US" baseline="0" dirty="0" smtClean="0">
                <a:sym typeface="Wingdings" panose="05000000000000000000" pitchFamily="2" charset="2"/>
              </a:rPr>
              <a:t>We’re communicating secure, but are we talking to whom we think we’re </a:t>
            </a:r>
            <a:r>
              <a:rPr lang="en-US" baseline="0" dirty="0" err="1" smtClean="0">
                <a:sym typeface="Wingdings" panose="05000000000000000000" pitchFamily="2" charset="2"/>
              </a:rPr>
              <a:t>talkink</a:t>
            </a:r>
            <a:r>
              <a:rPr lang="en-US" baseline="0" dirty="0" smtClean="0">
                <a:sym typeface="Wingdings" panose="05000000000000000000" pitchFamily="2" charset="2"/>
              </a:rPr>
              <a:t> to?</a:t>
            </a:r>
          </a:p>
          <a:p>
            <a:r>
              <a:rPr lang="en-US" baseline="0" dirty="0" smtClean="0">
                <a:sym typeface="Wingdings" panose="05000000000000000000" pitchFamily="2" charset="2"/>
              </a:rPr>
              <a:t>Certificates have to be signed by trusted Certificate Authority (CA);</a:t>
            </a:r>
          </a:p>
          <a:p>
            <a:r>
              <a:rPr lang="en-US" baseline="0" dirty="0" smtClean="0">
                <a:sym typeface="Wingdings" panose="05000000000000000000" pitchFamily="2" charset="2"/>
              </a:rPr>
              <a:t>Bind a public key to an identity</a:t>
            </a:r>
          </a:p>
          <a:p>
            <a:r>
              <a:rPr lang="en-US" sz="1200" b="0" i="0" kern="1200" dirty="0" smtClean="0">
                <a:solidFill>
                  <a:schemeClr val="tx1"/>
                </a:solidFill>
                <a:effectLst/>
                <a:latin typeface="+mn-lt"/>
                <a:ea typeface="+mn-ea"/>
                <a:cs typeface="+mn-cs"/>
              </a:rPr>
              <a:t>Your browser comes preloaded with a list of trusted CAs. </a:t>
            </a:r>
            <a:endParaRPr lang="nl-BE" dirty="0"/>
          </a:p>
        </p:txBody>
      </p:sp>
      <p:sp>
        <p:nvSpPr>
          <p:cNvPr id="4" name="Slide Number Placeholder 3"/>
          <p:cNvSpPr>
            <a:spLocks noGrp="1"/>
          </p:cNvSpPr>
          <p:nvPr>
            <p:ph type="sldNum" sz="quarter" idx="10"/>
          </p:nvPr>
        </p:nvSpPr>
        <p:spPr/>
        <p:txBody>
          <a:bodyPr/>
          <a:lstStyle/>
          <a:p>
            <a:fld id="{D39AB6BA-192C-40C2-8351-325BA4FAD8DA}" type="slidenum">
              <a:rPr lang="nl-BE" smtClean="0"/>
              <a:t>4</a:t>
            </a:fld>
            <a:endParaRPr lang="nl-BE"/>
          </a:p>
        </p:txBody>
      </p:sp>
    </p:spTree>
    <p:extLst>
      <p:ext uri="{BB962C8B-B14F-4D97-AF65-F5344CB8AC3E}">
        <p14:creationId xmlns:p14="http://schemas.microsoft.com/office/powerpoint/2010/main" val="4127190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SSL working through https </a:t>
            </a:r>
            <a:r>
              <a:rPr lang="en-US" dirty="0" err="1" smtClean="0"/>
              <a:t>explenation</a:t>
            </a:r>
            <a:r>
              <a:rPr lang="en-US" dirty="0" smtClean="0"/>
              <a:t>:</a:t>
            </a:r>
          </a:p>
          <a:p>
            <a:endParaRPr lang="en-US" dirty="0" smtClean="0"/>
          </a:p>
          <a:p>
            <a:r>
              <a:rPr lang="en-US" dirty="0" smtClean="0"/>
              <a:t>when surfing to a website, your request must pass through many different networks – any of which could be used to potentially eavesdrop or tamper with your connection. When you're sending sensitive information over the connection, like credit card data or passwords, you don't want somebody else is able to read or alter that information. --&gt; </a:t>
            </a:r>
            <a:r>
              <a:rPr lang="en-US" dirty="0" err="1" smtClean="0"/>
              <a:t>httpS</a:t>
            </a:r>
            <a:r>
              <a:rPr lang="en-US" dirty="0" smtClean="0"/>
              <a:t> (s= secure)</a:t>
            </a:r>
          </a:p>
        </p:txBody>
      </p:sp>
      <p:sp>
        <p:nvSpPr>
          <p:cNvPr id="4" name="Slide Number Placeholder 3"/>
          <p:cNvSpPr>
            <a:spLocks noGrp="1"/>
          </p:cNvSpPr>
          <p:nvPr>
            <p:ph type="sldNum" sz="quarter" idx="10"/>
          </p:nvPr>
        </p:nvSpPr>
        <p:spPr/>
        <p:txBody>
          <a:bodyPr/>
          <a:lstStyle/>
          <a:p>
            <a:fld id="{D39AB6BA-192C-40C2-8351-325BA4FAD8DA}" type="slidenum">
              <a:rPr lang="nl-BE" smtClean="0"/>
              <a:t>8</a:t>
            </a:fld>
            <a:endParaRPr lang="nl-BE"/>
          </a:p>
        </p:txBody>
      </p:sp>
    </p:spTree>
    <p:extLst>
      <p:ext uri="{BB962C8B-B14F-4D97-AF65-F5344CB8AC3E}">
        <p14:creationId xmlns:p14="http://schemas.microsoft.com/office/powerpoint/2010/main" val="3352043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where Encryption</a:t>
            </a:r>
            <a:r>
              <a:rPr lang="en-US" baseline="0" dirty="0" smtClean="0"/>
              <a:t> (TLS/SSL) comes in.</a:t>
            </a:r>
            <a:br>
              <a:rPr lang="en-US" baseline="0" dirty="0" smtClean="0"/>
            </a:br>
            <a:r>
              <a:rPr lang="en-US" baseline="0" dirty="0" smtClean="0"/>
              <a:t>we can agree upon a key to encrypt all are messages </a:t>
            </a:r>
            <a:r>
              <a:rPr lang="en-US" baseline="0" dirty="0" smtClean="0">
                <a:sym typeface="Wingdings" panose="05000000000000000000" pitchFamily="2" charset="2"/>
              </a:rPr>
              <a:t> only people with key can read (decrypt) them.  = Symmetric</a:t>
            </a:r>
          </a:p>
          <a:p>
            <a:r>
              <a:rPr lang="en-US" baseline="0" dirty="0" smtClean="0">
                <a:sym typeface="Wingdings" panose="05000000000000000000" pitchFamily="2" charset="2"/>
              </a:rPr>
              <a:t>But how do we agree upon a key, over an insecure channel ?</a:t>
            </a:r>
          </a:p>
          <a:p>
            <a:r>
              <a:rPr lang="en-US" baseline="0" dirty="0" smtClean="0">
                <a:sym typeface="Wingdings" panose="05000000000000000000" pitchFamily="2" charset="2"/>
              </a:rPr>
              <a:t>=&gt; Pubic key encryption</a:t>
            </a:r>
            <a:endParaRPr lang="nl-BE" dirty="0"/>
          </a:p>
        </p:txBody>
      </p:sp>
      <p:sp>
        <p:nvSpPr>
          <p:cNvPr id="4" name="Slide Number Placeholder 3"/>
          <p:cNvSpPr>
            <a:spLocks noGrp="1"/>
          </p:cNvSpPr>
          <p:nvPr>
            <p:ph type="sldNum" sz="quarter" idx="10"/>
          </p:nvPr>
        </p:nvSpPr>
        <p:spPr/>
        <p:txBody>
          <a:bodyPr/>
          <a:lstStyle/>
          <a:p>
            <a:fld id="{D39AB6BA-192C-40C2-8351-325BA4FAD8DA}" type="slidenum">
              <a:rPr lang="nl-BE" smtClean="0"/>
              <a:t>9</a:t>
            </a:fld>
            <a:endParaRPr lang="nl-BE"/>
          </a:p>
        </p:txBody>
      </p:sp>
    </p:spTree>
    <p:extLst>
      <p:ext uri="{BB962C8B-B14F-4D97-AF65-F5344CB8AC3E}">
        <p14:creationId xmlns:p14="http://schemas.microsoft.com/office/powerpoint/2010/main" val="3313434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attacker secretly relays and possibly alters the communication between two parties who believe they are directly communicating with each other</a:t>
            </a:r>
            <a:endParaRPr lang="nl-BE" dirty="0"/>
          </a:p>
        </p:txBody>
      </p:sp>
      <p:sp>
        <p:nvSpPr>
          <p:cNvPr id="4" name="Slide Number Placeholder 3"/>
          <p:cNvSpPr>
            <a:spLocks noGrp="1"/>
          </p:cNvSpPr>
          <p:nvPr>
            <p:ph type="sldNum" sz="quarter" idx="10"/>
          </p:nvPr>
        </p:nvSpPr>
        <p:spPr/>
        <p:txBody>
          <a:bodyPr/>
          <a:lstStyle/>
          <a:p>
            <a:fld id="{D39AB6BA-192C-40C2-8351-325BA4FAD8DA}" type="slidenum">
              <a:rPr lang="nl-BE" smtClean="0"/>
              <a:t>13</a:t>
            </a:fld>
            <a:endParaRPr lang="nl-BE"/>
          </a:p>
        </p:txBody>
      </p:sp>
    </p:spTree>
    <p:extLst>
      <p:ext uri="{BB962C8B-B14F-4D97-AF65-F5344CB8AC3E}">
        <p14:creationId xmlns:p14="http://schemas.microsoft.com/office/powerpoint/2010/main" val="787300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A653FB92-EE49-4D79-AFA8-32DFFE6948B9}" type="datetimeFigureOut">
              <a:rPr lang="nl-BE" smtClean="0"/>
              <a:t>16/02/2017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F97C3796-4E43-4ECC-B01F-7C917D5D59D8}" type="slidenum">
              <a:rPr lang="nl-BE" smtClean="0"/>
              <a:t>‹#›</a:t>
            </a:fld>
            <a:endParaRPr lang="nl-BE"/>
          </a:p>
        </p:txBody>
      </p:sp>
    </p:spTree>
    <p:extLst>
      <p:ext uri="{BB962C8B-B14F-4D97-AF65-F5344CB8AC3E}">
        <p14:creationId xmlns:p14="http://schemas.microsoft.com/office/powerpoint/2010/main" val="1929875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A653FB92-EE49-4D79-AFA8-32DFFE6948B9}" type="datetimeFigureOut">
              <a:rPr lang="nl-BE" smtClean="0"/>
              <a:t>16/02/2017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F97C3796-4E43-4ECC-B01F-7C917D5D59D8}" type="slidenum">
              <a:rPr lang="nl-BE" smtClean="0"/>
              <a:t>‹#›</a:t>
            </a:fld>
            <a:endParaRPr lang="nl-BE"/>
          </a:p>
        </p:txBody>
      </p:sp>
    </p:spTree>
    <p:extLst>
      <p:ext uri="{BB962C8B-B14F-4D97-AF65-F5344CB8AC3E}">
        <p14:creationId xmlns:p14="http://schemas.microsoft.com/office/powerpoint/2010/main" val="99010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A653FB92-EE49-4D79-AFA8-32DFFE6948B9}" type="datetimeFigureOut">
              <a:rPr lang="nl-BE" smtClean="0"/>
              <a:t>16/02/2017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F97C3796-4E43-4ECC-B01F-7C917D5D59D8}" type="slidenum">
              <a:rPr lang="nl-BE" smtClean="0"/>
              <a:t>‹#›</a:t>
            </a:fld>
            <a:endParaRPr lang="nl-BE"/>
          </a:p>
        </p:txBody>
      </p:sp>
    </p:spTree>
    <p:extLst>
      <p:ext uri="{BB962C8B-B14F-4D97-AF65-F5344CB8AC3E}">
        <p14:creationId xmlns:p14="http://schemas.microsoft.com/office/powerpoint/2010/main" val="1308136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A653FB92-EE49-4D79-AFA8-32DFFE6948B9}" type="datetimeFigureOut">
              <a:rPr lang="nl-BE" smtClean="0"/>
              <a:t>16/02/2017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F97C3796-4E43-4ECC-B01F-7C917D5D59D8}" type="slidenum">
              <a:rPr lang="nl-BE" smtClean="0"/>
              <a:t>‹#›</a:t>
            </a:fld>
            <a:endParaRPr lang="nl-BE"/>
          </a:p>
        </p:txBody>
      </p:sp>
    </p:spTree>
    <p:extLst>
      <p:ext uri="{BB962C8B-B14F-4D97-AF65-F5344CB8AC3E}">
        <p14:creationId xmlns:p14="http://schemas.microsoft.com/office/powerpoint/2010/main" val="296686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53FB92-EE49-4D79-AFA8-32DFFE6948B9}" type="datetimeFigureOut">
              <a:rPr lang="nl-BE" smtClean="0"/>
              <a:t>16/02/2017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F97C3796-4E43-4ECC-B01F-7C917D5D59D8}" type="slidenum">
              <a:rPr lang="nl-BE" smtClean="0"/>
              <a:t>‹#›</a:t>
            </a:fld>
            <a:endParaRPr lang="nl-BE"/>
          </a:p>
        </p:txBody>
      </p:sp>
    </p:spTree>
    <p:extLst>
      <p:ext uri="{BB962C8B-B14F-4D97-AF65-F5344CB8AC3E}">
        <p14:creationId xmlns:p14="http://schemas.microsoft.com/office/powerpoint/2010/main" val="290118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A653FB92-EE49-4D79-AFA8-32DFFE6948B9}" type="datetimeFigureOut">
              <a:rPr lang="nl-BE" smtClean="0"/>
              <a:t>16/02/2017</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F97C3796-4E43-4ECC-B01F-7C917D5D59D8}" type="slidenum">
              <a:rPr lang="nl-BE" smtClean="0"/>
              <a:t>‹#›</a:t>
            </a:fld>
            <a:endParaRPr lang="nl-BE"/>
          </a:p>
        </p:txBody>
      </p:sp>
    </p:spTree>
    <p:extLst>
      <p:ext uri="{BB962C8B-B14F-4D97-AF65-F5344CB8AC3E}">
        <p14:creationId xmlns:p14="http://schemas.microsoft.com/office/powerpoint/2010/main" val="830301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A653FB92-EE49-4D79-AFA8-32DFFE6948B9}" type="datetimeFigureOut">
              <a:rPr lang="nl-BE" smtClean="0"/>
              <a:t>16/02/2017</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F97C3796-4E43-4ECC-B01F-7C917D5D59D8}" type="slidenum">
              <a:rPr lang="nl-BE" smtClean="0"/>
              <a:t>‹#›</a:t>
            </a:fld>
            <a:endParaRPr lang="nl-BE"/>
          </a:p>
        </p:txBody>
      </p:sp>
    </p:spTree>
    <p:extLst>
      <p:ext uri="{BB962C8B-B14F-4D97-AF65-F5344CB8AC3E}">
        <p14:creationId xmlns:p14="http://schemas.microsoft.com/office/powerpoint/2010/main" val="3243635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A653FB92-EE49-4D79-AFA8-32DFFE6948B9}" type="datetimeFigureOut">
              <a:rPr lang="nl-BE" smtClean="0"/>
              <a:t>16/02/2017</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F97C3796-4E43-4ECC-B01F-7C917D5D59D8}" type="slidenum">
              <a:rPr lang="nl-BE" smtClean="0"/>
              <a:t>‹#›</a:t>
            </a:fld>
            <a:endParaRPr lang="nl-BE"/>
          </a:p>
        </p:txBody>
      </p:sp>
    </p:spTree>
    <p:extLst>
      <p:ext uri="{BB962C8B-B14F-4D97-AF65-F5344CB8AC3E}">
        <p14:creationId xmlns:p14="http://schemas.microsoft.com/office/powerpoint/2010/main" val="2577043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53FB92-EE49-4D79-AFA8-32DFFE6948B9}" type="datetimeFigureOut">
              <a:rPr lang="nl-BE" smtClean="0"/>
              <a:t>16/02/2017</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F97C3796-4E43-4ECC-B01F-7C917D5D59D8}" type="slidenum">
              <a:rPr lang="nl-BE" smtClean="0"/>
              <a:t>‹#›</a:t>
            </a:fld>
            <a:endParaRPr lang="nl-BE"/>
          </a:p>
        </p:txBody>
      </p:sp>
    </p:spTree>
    <p:extLst>
      <p:ext uri="{BB962C8B-B14F-4D97-AF65-F5344CB8AC3E}">
        <p14:creationId xmlns:p14="http://schemas.microsoft.com/office/powerpoint/2010/main" val="2996110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53FB92-EE49-4D79-AFA8-32DFFE6948B9}" type="datetimeFigureOut">
              <a:rPr lang="nl-BE" smtClean="0"/>
              <a:t>16/02/2017</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F97C3796-4E43-4ECC-B01F-7C917D5D59D8}" type="slidenum">
              <a:rPr lang="nl-BE" smtClean="0"/>
              <a:t>‹#›</a:t>
            </a:fld>
            <a:endParaRPr lang="nl-BE"/>
          </a:p>
        </p:txBody>
      </p:sp>
    </p:spTree>
    <p:extLst>
      <p:ext uri="{BB962C8B-B14F-4D97-AF65-F5344CB8AC3E}">
        <p14:creationId xmlns:p14="http://schemas.microsoft.com/office/powerpoint/2010/main" val="2088067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53FB92-EE49-4D79-AFA8-32DFFE6948B9}" type="datetimeFigureOut">
              <a:rPr lang="nl-BE" smtClean="0"/>
              <a:t>16/02/2017</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F97C3796-4E43-4ECC-B01F-7C917D5D59D8}" type="slidenum">
              <a:rPr lang="nl-BE" smtClean="0"/>
              <a:t>‹#›</a:t>
            </a:fld>
            <a:endParaRPr lang="nl-BE"/>
          </a:p>
        </p:txBody>
      </p:sp>
    </p:spTree>
    <p:extLst>
      <p:ext uri="{BB962C8B-B14F-4D97-AF65-F5344CB8AC3E}">
        <p14:creationId xmlns:p14="http://schemas.microsoft.com/office/powerpoint/2010/main" val="270556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3FB92-EE49-4D79-AFA8-32DFFE6948B9}" type="datetimeFigureOut">
              <a:rPr lang="nl-BE" smtClean="0"/>
              <a:t>16/02/2017</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7C3796-4E43-4ECC-B01F-7C917D5D59D8}" type="slidenum">
              <a:rPr lang="nl-BE" smtClean="0"/>
              <a:t>‹#›</a:t>
            </a:fld>
            <a:endParaRPr lang="nl-BE"/>
          </a:p>
        </p:txBody>
      </p:sp>
    </p:spTree>
    <p:extLst>
      <p:ext uri="{BB962C8B-B14F-4D97-AF65-F5344CB8AC3E}">
        <p14:creationId xmlns:p14="http://schemas.microsoft.com/office/powerpoint/2010/main" val="3377866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32804" y="2828675"/>
            <a:ext cx="6272463" cy="959268"/>
          </a:xfrm>
        </p:spPr>
        <p:txBody>
          <a:bodyPr/>
          <a:lstStyle/>
          <a:p>
            <a:r>
              <a:rPr lang="en-US" dirty="0" smtClean="0">
                <a:latin typeface="Berlin Sans FB" panose="020E0602020502020306" pitchFamily="34" charset="0"/>
              </a:rPr>
              <a:t>What is SSL/TLS ?</a:t>
            </a:r>
            <a:endParaRPr lang="nl-BE" dirty="0">
              <a:latin typeface="Berlin Sans FB" panose="020E0602020502020306" pitchFamily="34" charset="0"/>
            </a:endParaRPr>
          </a:p>
        </p:txBody>
      </p:sp>
      <p:sp>
        <p:nvSpPr>
          <p:cNvPr id="3" name="Subtitle 2"/>
          <p:cNvSpPr>
            <a:spLocks noGrp="1"/>
          </p:cNvSpPr>
          <p:nvPr>
            <p:ph type="subTitle" idx="1"/>
          </p:nvPr>
        </p:nvSpPr>
        <p:spPr>
          <a:xfrm>
            <a:off x="3803767" y="2452271"/>
            <a:ext cx="3272895" cy="376404"/>
          </a:xfrm>
        </p:spPr>
        <p:txBody>
          <a:bodyPr>
            <a:normAutofit fontScale="92500" lnSpcReduction="10000"/>
          </a:bodyPr>
          <a:lstStyle/>
          <a:p>
            <a:r>
              <a:rPr lang="nl-BE" dirty="0">
                <a:latin typeface="Berlin Sans FB" panose="020E0602020502020306" pitchFamily="34" charset="0"/>
              </a:rPr>
              <a:t>Secure Sockets </a:t>
            </a:r>
            <a:r>
              <a:rPr lang="nl-BE" dirty="0" err="1" smtClean="0">
                <a:latin typeface="Berlin Sans FB" panose="020E0602020502020306" pitchFamily="34" charset="0"/>
              </a:rPr>
              <a:t>Layer</a:t>
            </a:r>
            <a:r>
              <a:rPr lang="nl-BE" dirty="0" smtClean="0">
                <a:latin typeface="Berlin Sans FB" panose="020E0602020502020306" pitchFamily="34" charset="0"/>
              </a:rPr>
              <a:t> (</a:t>
            </a:r>
            <a:r>
              <a:rPr lang="nl-BE" dirty="0">
                <a:latin typeface="Berlin Sans FB" panose="020E0602020502020306" pitchFamily="34" charset="0"/>
              </a:rPr>
              <a:t>SSL</a:t>
            </a:r>
            <a:r>
              <a:rPr lang="nl-BE" dirty="0" smtClean="0">
                <a:latin typeface="Berlin Sans FB" panose="020E0602020502020306" pitchFamily="34" charset="0"/>
              </a:rPr>
              <a:t>)</a:t>
            </a:r>
            <a:endParaRPr lang="nl-BE" dirty="0">
              <a:latin typeface="Berlin Sans FB" panose="020E0602020502020306" pitchFamily="34" charset="0"/>
            </a:endParaRPr>
          </a:p>
        </p:txBody>
      </p:sp>
      <p:sp>
        <p:nvSpPr>
          <p:cNvPr id="4" name="Subtitle 2"/>
          <p:cNvSpPr txBox="1">
            <a:spLocks/>
          </p:cNvSpPr>
          <p:nvPr/>
        </p:nvSpPr>
        <p:spPr>
          <a:xfrm>
            <a:off x="7216899" y="3679177"/>
            <a:ext cx="3930316" cy="3924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BE" sz="2200" dirty="0" smtClean="0">
                <a:latin typeface="Berlin Sans FB" panose="020E0602020502020306" pitchFamily="34" charset="0"/>
              </a:rPr>
              <a:t>Transport </a:t>
            </a:r>
            <a:r>
              <a:rPr lang="nl-BE" sz="2200" dirty="0" err="1" smtClean="0">
                <a:latin typeface="Berlin Sans FB" panose="020E0602020502020306" pitchFamily="34" charset="0"/>
              </a:rPr>
              <a:t>Layer</a:t>
            </a:r>
            <a:r>
              <a:rPr lang="nl-BE" sz="2200" dirty="0" smtClean="0">
                <a:latin typeface="Berlin Sans FB" panose="020E0602020502020306" pitchFamily="34" charset="0"/>
              </a:rPr>
              <a:t> Security (TLS)</a:t>
            </a:r>
            <a:endParaRPr lang="nl-BE" sz="2200" dirty="0">
              <a:latin typeface="Berlin Sans FB" panose="020E0602020502020306" pitchFamily="34" charset="0"/>
            </a:endParaRPr>
          </a:p>
        </p:txBody>
      </p:sp>
    </p:spTree>
    <p:extLst>
      <p:ext uri="{BB962C8B-B14F-4D97-AF65-F5344CB8AC3E}">
        <p14:creationId xmlns:p14="http://schemas.microsoft.com/office/powerpoint/2010/main" val="76318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276600" cy="936901"/>
          </a:xfrm>
        </p:spPr>
        <p:txBody>
          <a:bodyPr/>
          <a:lstStyle/>
          <a:p>
            <a:r>
              <a:rPr lang="en-US" dirty="0" smtClean="0">
                <a:latin typeface="Berlin Sans FB" panose="020E0602020502020306" pitchFamily="34" charset="0"/>
              </a:rPr>
              <a:t>An example</a:t>
            </a:r>
            <a:endParaRPr lang="nl-BE" dirty="0">
              <a:latin typeface="Berlin Sans FB" panose="020E0602020502020306" pitchFamily="34" charset="0"/>
            </a:endParaRPr>
          </a:p>
        </p:txBody>
      </p:sp>
      <p:sp>
        <p:nvSpPr>
          <p:cNvPr id="3" name="Content Placeholder 2"/>
          <p:cNvSpPr>
            <a:spLocks noGrp="1"/>
          </p:cNvSpPr>
          <p:nvPr>
            <p:ph idx="1"/>
          </p:nvPr>
        </p:nvSpPr>
        <p:spPr>
          <a:xfrm>
            <a:off x="838200" y="1825625"/>
            <a:ext cx="7113104" cy="3253271"/>
          </a:xfrm>
        </p:spPr>
        <p:txBody>
          <a:bodyPr/>
          <a:lstStyle/>
          <a:p>
            <a:pPr marL="0" indent="0">
              <a:buNone/>
            </a:pPr>
            <a:r>
              <a:rPr lang="en-US" dirty="0" smtClean="0">
                <a:latin typeface="Berlin Sans FB" panose="020E0602020502020306" pitchFamily="34" charset="0"/>
              </a:rPr>
              <a:t>Alice and Bob want to communicate securely</a:t>
            </a:r>
          </a:p>
          <a:p>
            <a:pPr marL="0" indent="0">
              <a:buNone/>
            </a:pPr>
            <a:r>
              <a:rPr lang="en-US" dirty="0" smtClean="0">
                <a:latin typeface="Berlin Sans FB" panose="020E0602020502020306" pitchFamily="34" charset="0"/>
              </a:rPr>
              <a:t>In order to create a “shared secret” they need:</a:t>
            </a:r>
          </a:p>
          <a:p>
            <a:pPr marL="0" indent="0">
              <a:buNone/>
            </a:pPr>
            <a:endParaRPr lang="en-US" dirty="0" smtClean="0">
              <a:latin typeface="Berlin Sans FB" panose="020E0602020502020306" pitchFamily="34" charset="0"/>
            </a:endParaRPr>
          </a:p>
          <a:p>
            <a:pPr lvl="2"/>
            <a:r>
              <a:rPr lang="en-US" sz="2400" dirty="0" smtClean="0">
                <a:latin typeface="Berlin Sans FB" panose="020E0602020502020306" pitchFamily="34" charset="0"/>
              </a:rPr>
              <a:t>Private key Alice: 6</a:t>
            </a:r>
          </a:p>
          <a:p>
            <a:pPr lvl="2"/>
            <a:r>
              <a:rPr lang="en-US" sz="2400" dirty="0" smtClean="0">
                <a:latin typeface="Berlin Sans FB" panose="020E0602020502020306" pitchFamily="34" charset="0"/>
              </a:rPr>
              <a:t>Private key Bob: 15</a:t>
            </a:r>
          </a:p>
          <a:p>
            <a:pPr lvl="2"/>
            <a:r>
              <a:rPr lang="en-US" sz="2400" dirty="0" smtClean="0">
                <a:latin typeface="Berlin Sans FB" panose="020E0602020502020306" pitchFamily="34" charset="0"/>
              </a:rPr>
              <a:t>A base number: 5</a:t>
            </a:r>
          </a:p>
          <a:p>
            <a:pPr lvl="2"/>
            <a:r>
              <a:rPr lang="en-US" sz="2400" dirty="0" smtClean="0">
                <a:latin typeface="Berlin Sans FB" panose="020E0602020502020306" pitchFamily="34" charset="0"/>
              </a:rPr>
              <a:t>A large prime number: </a:t>
            </a:r>
            <a:r>
              <a:rPr lang="en-US" sz="2400" dirty="0" smtClean="0">
                <a:latin typeface="Berlin Sans FB" panose="020E0602020502020306" pitchFamily="34" charset="0"/>
              </a:rPr>
              <a:t>23</a:t>
            </a:r>
            <a:endParaRPr lang="en-US" sz="2400" dirty="0" smtClean="0">
              <a:latin typeface="Berlin Sans FB" panose="020E0602020502020306" pitchFamily="34" charset="0"/>
            </a:endParaRPr>
          </a:p>
        </p:txBody>
      </p:sp>
    </p:spTree>
    <p:extLst>
      <p:ext uri="{BB962C8B-B14F-4D97-AF65-F5344CB8AC3E}">
        <p14:creationId xmlns:p14="http://schemas.microsoft.com/office/powerpoint/2010/main" val="3014707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415748" cy="837510"/>
          </a:xfrm>
        </p:spPr>
        <p:txBody>
          <a:bodyPr/>
          <a:lstStyle/>
          <a:p>
            <a:r>
              <a:rPr lang="en-US" dirty="0" smtClean="0">
                <a:latin typeface="Berlin Sans FB" panose="020E0602020502020306" pitchFamily="34" charset="0"/>
              </a:rPr>
              <a:t>An example</a:t>
            </a:r>
            <a:endParaRPr lang="nl-BE" dirty="0">
              <a:latin typeface="Berlin Sans FB" panose="020E0602020502020306" pitchFamily="34" charset="0"/>
            </a:endParaRPr>
          </a:p>
        </p:txBody>
      </p:sp>
      <p:sp>
        <p:nvSpPr>
          <p:cNvPr id="3" name="Content Placeholder 2"/>
          <p:cNvSpPr>
            <a:spLocks noGrp="1"/>
          </p:cNvSpPr>
          <p:nvPr>
            <p:ph idx="1"/>
          </p:nvPr>
        </p:nvSpPr>
        <p:spPr/>
        <p:txBody>
          <a:bodyPr/>
          <a:lstStyle/>
          <a:p>
            <a:pPr marL="0" indent="0">
              <a:buNone/>
            </a:pPr>
            <a:r>
              <a:rPr lang="en-US" dirty="0" smtClean="0">
                <a:latin typeface="Berlin Sans FB" panose="020E0602020502020306" pitchFamily="34" charset="0"/>
              </a:rPr>
              <a:t>Alice sends to Bob: </a:t>
            </a:r>
            <a:r>
              <a:rPr lang="en-US" dirty="0" smtClean="0">
                <a:solidFill>
                  <a:schemeClr val="accent6"/>
                </a:solidFill>
                <a:latin typeface="Berlin Sans FB" panose="020E0602020502020306" pitchFamily="34" charset="0"/>
              </a:rPr>
              <a:t>5</a:t>
            </a:r>
            <a:r>
              <a:rPr lang="en-US" baseline="30000" dirty="0" smtClean="0">
                <a:solidFill>
                  <a:srgbClr val="FF0000"/>
                </a:solidFill>
                <a:latin typeface="Berlin Sans FB" panose="020E0602020502020306" pitchFamily="34" charset="0"/>
              </a:rPr>
              <a:t>6</a:t>
            </a:r>
            <a:r>
              <a:rPr lang="en-US" dirty="0" smtClean="0">
                <a:latin typeface="Berlin Sans FB" panose="020E0602020502020306" pitchFamily="34" charset="0"/>
              </a:rPr>
              <a:t> mod </a:t>
            </a:r>
            <a:r>
              <a:rPr lang="en-US" dirty="0" smtClean="0">
                <a:solidFill>
                  <a:schemeClr val="accent6"/>
                </a:solidFill>
                <a:latin typeface="Berlin Sans FB" panose="020E0602020502020306" pitchFamily="34" charset="0"/>
              </a:rPr>
              <a:t>23</a:t>
            </a:r>
            <a:r>
              <a:rPr lang="en-US" dirty="0" smtClean="0">
                <a:latin typeface="Berlin Sans FB" panose="020E0602020502020306" pitchFamily="34" charset="0"/>
              </a:rPr>
              <a:t> = </a:t>
            </a:r>
            <a:r>
              <a:rPr lang="en-US" dirty="0" smtClean="0">
                <a:solidFill>
                  <a:schemeClr val="accent6"/>
                </a:solidFill>
                <a:latin typeface="Berlin Sans FB" panose="020E0602020502020306" pitchFamily="34" charset="0"/>
              </a:rPr>
              <a:t>8</a:t>
            </a:r>
          </a:p>
          <a:p>
            <a:pPr marL="0" indent="0">
              <a:buNone/>
            </a:pPr>
            <a:r>
              <a:rPr lang="en-US" dirty="0" smtClean="0">
                <a:latin typeface="Berlin Sans FB" panose="020E0602020502020306" pitchFamily="34" charset="0"/>
              </a:rPr>
              <a:t>Bob sends to Allice: </a:t>
            </a:r>
            <a:r>
              <a:rPr lang="en-US" dirty="0" smtClean="0">
                <a:solidFill>
                  <a:schemeClr val="accent6"/>
                </a:solidFill>
                <a:latin typeface="Berlin Sans FB" panose="020E0602020502020306" pitchFamily="34" charset="0"/>
              </a:rPr>
              <a:t>5</a:t>
            </a:r>
            <a:r>
              <a:rPr lang="en-US" baseline="30000" dirty="0" smtClean="0">
                <a:solidFill>
                  <a:srgbClr val="FF0000"/>
                </a:solidFill>
                <a:latin typeface="Berlin Sans FB" panose="020E0602020502020306" pitchFamily="34" charset="0"/>
              </a:rPr>
              <a:t>15</a:t>
            </a:r>
            <a:r>
              <a:rPr lang="en-US" baseline="30000" dirty="0" smtClean="0">
                <a:latin typeface="Berlin Sans FB" panose="020E0602020502020306" pitchFamily="34" charset="0"/>
              </a:rPr>
              <a:t> </a:t>
            </a:r>
            <a:r>
              <a:rPr lang="en-US" dirty="0" smtClean="0">
                <a:latin typeface="Berlin Sans FB" panose="020E0602020502020306" pitchFamily="34" charset="0"/>
              </a:rPr>
              <a:t>mod </a:t>
            </a:r>
            <a:r>
              <a:rPr lang="en-US" dirty="0" smtClean="0">
                <a:solidFill>
                  <a:schemeClr val="accent6"/>
                </a:solidFill>
                <a:latin typeface="Berlin Sans FB" panose="020E0602020502020306" pitchFamily="34" charset="0"/>
              </a:rPr>
              <a:t>23</a:t>
            </a:r>
            <a:r>
              <a:rPr lang="en-US" dirty="0" smtClean="0">
                <a:latin typeface="Berlin Sans FB" panose="020E0602020502020306" pitchFamily="34" charset="0"/>
              </a:rPr>
              <a:t> = </a:t>
            </a:r>
            <a:r>
              <a:rPr lang="en-US" dirty="0" smtClean="0">
                <a:solidFill>
                  <a:schemeClr val="accent6"/>
                </a:solidFill>
                <a:latin typeface="Berlin Sans FB" panose="020E0602020502020306" pitchFamily="34" charset="0"/>
              </a:rPr>
              <a:t>19</a:t>
            </a:r>
          </a:p>
          <a:p>
            <a:pPr marL="0" indent="0">
              <a:buNone/>
            </a:pPr>
            <a:endParaRPr lang="en-US" dirty="0">
              <a:latin typeface="Berlin Sans FB" panose="020E0602020502020306" pitchFamily="34" charset="0"/>
            </a:endParaRPr>
          </a:p>
          <a:p>
            <a:pPr marL="0" indent="0">
              <a:buNone/>
            </a:pPr>
            <a:r>
              <a:rPr lang="en-US" dirty="0" smtClean="0">
                <a:latin typeface="Berlin Sans FB" panose="020E0602020502020306" pitchFamily="34" charset="0"/>
              </a:rPr>
              <a:t>Alice computes: </a:t>
            </a:r>
            <a:r>
              <a:rPr lang="en-US" dirty="0" smtClean="0">
                <a:solidFill>
                  <a:schemeClr val="accent6"/>
                </a:solidFill>
                <a:latin typeface="Berlin Sans FB" panose="020E0602020502020306" pitchFamily="34" charset="0"/>
              </a:rPr>
              <a:t>19</a:t>
            </a:r>
            <a:r>
              <a:rPr lang="en-US" baseline="30000" dirty="0" smtClean="0">
                <a:solidFill>
                  <a:srgbClr val="FF0000"/>
                </a:solidFill>
                <a:latin typeface="Berlin Sans FB" panose="020E0602020502020306" pitchFamily="34" charset="0"/>
              </a:rPr>
              <a:t>6</a:t>
            </a:r>
            <a:r>
              <a:rPr lang="en-US" dirty="0" smtClean="0">
                <a:latin typeface="Berlin Sans FB" panose="020E0602020502020306" pitchFamily="34" charset="0"/>
              </a:rPr>
              <a:t> mod </a:t>
            </a:r>
            <a:r>
              <a:rPr lang="en-US" dirty="0" smtClean="0">
                <a:solidFill>
                  <a:schemeClr val="accent6"/>
                </a:solidFill>
                <a:latin typeface="Berlin Sans FB" panose="020E0602020502020306" pitchFamily="34" charset="0"/>
              </a:rPr>
              <a:t>23</a:t>
            </a:r>
            <a:r>
              <a:rPr lang="en-US" dirty="0" smtClean="0">
                <a:latin typeface="Berlin Sans FB" panose="020E0602020502020306" pitchFamily="34" charset="0"/>
              </a:rPr>
              <a:t> = </a:t>
            </a:r>
            <a:r>
              <a:rPr lang="en-US" dirty="0" smtClean="0">
                <a:solidFill>
                  <a:srgbClr val="FF0000"/>
                </a:solidFill>
                <a:latin typeface="Berlin Sans FB" panose="020E0602020502020306" pitchFamily="34" charset="0"/>
              </a:rPr>
              <a:t>2</a:t>
            </a:r>
          </a:p>
          <a:p>
            <a:pPr marL="0" indent="0">
              <a:buNone/>
            </a:pPr>
            <a:r>
              <a:rPr lang="en-US" dirty="0" smtClean="0">
                <a:latin typeface="Berlin Sans FB" panose="020E0602020502020306" pitchFamily="34" charset="0"/>
              </a:rPr>
              <a:t>Bob computes: </a:t>
            </a:r>
            <a:r>
              <a:rPr lang="en-US" dirty="0" smtClean="0">
                <a:solidFill>
                  <a:schemeClr val="accent6"/>
                </a:solidFill>
                <a:latin typeface="Berlin Sans FB" panose="020E0602020502020306" pitchFamily="34" charset="0"/>
              </a:rPr>
              <a:t>8</a:t>
            </a:r>
            <a:r>
              <a:rPr lang="en-US" baseline="30000" dirty="0" smtClean="0">
                <a:solidFill>
                  <a:srgbClr val="FF0000"/>
                </a:solidFill>
                <a:latin typeface="Berlin Sans FB" panose="020E0602020502020306" pitchFamily="34" charset="0"/>
              </a:rPr>
              <a:t>15</a:t>
            </a:r>
            <a:r>
              <a:rPr lang="en-US" baseline="30000" dirty="0" smtClean="0">
                <a:latin typeface="Berlin Sans FB" panose="020E0602020502020306" pitchFamily="34" charset="0"/>
              </a:rPr>
              <a:t>  </a:t>
            </a:r>
            <a:r>
              <a:rPr lang="en-US" dirty="0" smtClean="0">
                <a:latin typeface="Berlin Sans FB" panose="020E0602020502020306" pitchFamily="34" charset="0"/>
              </a:rPr>
              <a:t>mod </a:t>
            </a:r>
            <a:r>
              <a:rPr lang="en-US" dirty="0" smtClean="0">
                <a:solidFill>
                  <a:schemeClr val="accent6"/>
                </a:solidFill>
                <a:latin typeface="Berlin Sans FB" panose="020E0602020502020306" pitchFamily="34" charset="0"/>
              </a:rPr>
              <a:t>23</a:t>
            </a:r>
            <a:r>
              <a:rPr lang="en-US" dirty="0" smtClean="0">
                <a:latin typeface="Berlin Sans FB" panose="020E0602020502020306" pitchFamily="34" charset="0"/>
              </a:rPr>
              <a:t> = </a:t>
            </a:r>
            <a:r>
              <a:rPr lang="en-US" dirty="0" smtClean="0">
                <a:solidFill>
                  <a:srgbClr val="FF0000"/>
                </a:solidFill>
                <a:latin typeface="Berlin Sans FB" panose="020E0602020502020306" pitchFamily="34" charset="0"/>
              </a:rPr>
              <a:t>2</a:t>
            </a:r>
          </a:p>
          <a:p>
            <a:pPr marL="0" indent="0">
              <a:buNone/>
            </a:pPr>
            <a:endParaRPr lang="en-US" dirty="0" smtClean="0">
              <a:solidFill>
                <a:srgbClr val="FF0000"/>
              </a:solidFill>
              <a:latin typeface="Berlin Sans FB" panose="020E0602020502020306" pitchFamily="34" charset="0"/>
            </a:endParaRPr>
          </a:p>
          <a:p>
            <a:pPr>
              <a:buFont typeface="Wingdings" panose="05000000000000000000" pitchFamily="2" charset="2"/>
              <a:buChar char="è"/>
            </a:pPr>
            <a:r>
              <a:rPr lang="en-US" dirty="0" smtClean="0">
                <a:latin typeface="Berlin Sans FB" panose="020E0602020502020306" pitchFamily="34" charset="0"/>
                <a:sym typeface="Wingdings" panose="05000000000000000000" pitchFamily="2" charset="2"/>
              </a:rPr>
              <a:t>Shared secret (2) between Alice and Bob</a:t>
            </a:r>
          </a:p>
        </p:txBody>
      </p:sp>
    </p:spTree>
    <p:extLst>
      <p:ext uri="{BB962C8B-B14F-4D97-AF65-F5344CB8AC3E}">
        <p14:creationId xmlns:p14="http://schemas.microsoft.com/office/powerpoint/2010/main" val="2037233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9349409" cy="3163818"/>
          </a:xfrm>
        </p:spPr>
        <p:txBody>
          <a:bodyPr/>
          <a:lstStyle/>
          <a:p>
            <a:r>
              <a:rPr lang="en-US" dirty="0" smtClean="0">
                <a:latin typeface="Berlin Sans FB" panose="020E0602020502020306" pitchFamily="34" charset="0"/>
              </a:rPr>
              <a:t>Public key encryption only needed once per session</a:t>
            </a:r>
          </a:p>
          <a:p>
            <a:endParaRPr lang="en-US" dirty="0" smtClean="0">
              <a:latin typeface="Berlin Sans FB" panose="020E0602020502020306" pitchFamily="34" charset="0"/>
            </a:endParaRPr>
          </a:p>
          <a:p>
            <a:r>
              <a:rPr lang="en-US" dirty="0" smtClean="0">
                <a:latin typeface="Berlin Sans FB" panose="020E0602020502020306" pitchFamily="34" charset="0"/>
              </a:rPr>
              <a:t>After generating shared secret, they can use symmetric key encryption</a:t>
            </a:r>
          </a:p>
          <a:p>
            <a:endParaRPr lang="en-US" dirty="0" smtClean="0">
              <a:latin typeface="Berlin Sans FB" panose="020E0602020502020306" pitchFamily="34" charset="0"/>
            </a:endParaRPr>
          </a:p>
          <a:p>
            <a:pPr marL="0" indent="0">
              <a:buNone/>
            </a:pPr>
            <a:r>
              <a:rPr lang="en-US" dirty="0" smtClean="0">
                <a:latin typeface="Berlin Sans FB" panose="020E0602020502020306" pitchFamily="34" charset="0"/>
                <a:sym typeface="Wingdings" panose="05000000000000000000" pitchFamily="2" charset="2"/>
              </a:rPr>
              <a:t> Much more efficient</a:t>
            </a:r>
            <a:endParaRPr lang="en-US" dirty="0">
              <a:latin typeface="Berlin Sans FB" panose="020E0602020502020306" pitchFamily="34" charset="0"/>
            </a:endParaRPr>
          </a:p>
        </p:txBody>
      </p:sp>
    </p:spTree>
    <p:extLst>
      <p:ext uri="{BB962C8B-B14F-4D97-AF65-F5344CB8AC3E}">
        <p14:creationId xmlns:p14="http://schemas.microsoft.com/office/powerpoint/2010/main" val="1115004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3096" y="320842"/>
            <a:ext cx="3378367" cy="1093286"/>
          </a:xfrm>
        </p:spPr>
        <p:txBody>
          <a:bodyPr/>
          <a:lstStyle/>
          <a:p>
            <a:r>
              <a:rPr lang="en-US" dirty="0" smtClean="0">
                <a:latin typeface="Berlin Sans FB" panose="020E0602020502020306" pitchFamily="34" charset="0"/>
              </a:rPr>
              <a:t>MITM attack</a:t>
            </a:r>
            <a:endParaRPr lang="nl-BE" dirty="0">
              <a:latin typeface="Berlin Sans FB" panose="020E0602020502020306"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2526" y="2398020"/>
            <a:ext cx="1960892" cy="196089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60" y="2165191"/>
            <a:ext cx="2016630" cy="201663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5482" y="4771875"/>
            <a:ext cx="1373594" cy="1373594"/>
          </a:xfrm>
          <a:prstGeom prst="rect">
            <a:avLst/>
          </a:prstGeom>
        </p:spPr>
      </p:pic>
      <p:sp>
        <p:nvSpPr>
          <p:cNvPr id="6" name="Right Arrow 5"/>
          <p:cNvSpPr/>
          <p:nvPr/>
        </p:nvSpPr>
        <p:spPr>
          <a:xfrm rot="1594806">
            <a:off x="2147456" y="4544459"/>
            <a:ext cx="2375980" cy="454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ight Arrow 6"/>
          <p:cNvSpPr/>
          <p:nvPr/>
        </p:nvSpPr>
        <p:spPr>
          <a:xfrm rot="12404404">
            <a:off x="2434722" y="3954404"/>
            <a:ext cx="2172297" cy="454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ight Arrow 8"/>
          <p:cNvSpPr/>
          <p:nvPr/>
        </p:nvSpPr>
        <p:spPr>
          <a:xfrm rot="19705817">
            <a:off x="7131591" y="4625228"/>
            <a:ext cx="2375980" cy="454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ight Arrow 9"/>
          <p:cNvSpPr/>
          <p:nvPr/>
        </p:nvSpPr>
        <p:spPr>
          <a:xfrm rot="8938350">
            <a:off x="6660891" y="4017335"/>
            <a:ext cx="2172297" cy="454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5128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53" presetClass="entr" presetSubtype="16"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childTnLst>
                          </p:cTn>
                        </p:par>
                        <p:par>
                          <p:cTn id="35" fill="hold">
                            <p:stCondLst>
                              <p:cond delay="500"/>
                            </p:stCondLst>
                            <p:childTnLst>
                              <p:par>
                                <p:cTn id="36" presetID="53" presetClass="entr" presetSubtype="16"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animEffect transition="in" filter="fade">
                                      <p:cBhvr>
                                        <p:cTn id="40" dur="500"/>
                                        <p:tgtEl>
                                          <p:spTgt spid="7"/>
                                        </p:tgtEl>
                                      </p:cBhvr>
                                    </p:animEffect>
                                  </p:childTnLst>
                                </p:cTn>
                              </p:par>
                            </p:childTnLst>
                          </p:cTn>
                        </p:par>
                        <p:par>
                          <p:cTn id="41" fill="hold">
                            <p:stCondLst>
                              <p:cond delay="1000"/>
                            </p:stCondLst>
                            <p:childTnLst>
                              <p:par>
                                <p:cTn id="42" presetID="53" presetClass="entr" presetSubtype="16"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500" fill="hold"/>
                                        <p:tgtEl>
                                          <p:spTgt spid="9"/>
                                        </p:tgtEl>
                                        <p:attrNameLst>
                                          <p:attrName>ppt_w</p:attrName>
                                        </p:attrNameLst>
                                      </p:cBhvr>
                                      <p:tavLst>
                                        <p:tav tm="0">
                                          <p:val>
                                            <p:fltVal val="0"/>
                                          </p:val>
                                        </p:tav>
                                        <p:tav tm="100000">
                                          <p:val>
                                            <p:strVal val="#ppt_w"/>
                                          </p:val>
                                        </p:tav>
                                      </p:tavLst>
                                    </p:anim>
                                    <p:anim calcmode="lin" valueType="num">
                                      <p:cBhvr>
                                        <p:cTn id="45" dur="500" fill="hold"/>
                                        <p:tgtEl>
                                          <p:spTgt spid="9"/>
                                        </p:tgtEl>
                                        <p:attrNameLst>
                                          <p:attrName>ppt_h</p:attrName>
                                        </p:attrNameLst>
                                      </p:cBhvr>
                                      <p:tavLst>
                                        <p:tav tm="0">
                                          <p:val>
                                            <p:fltVal val="0"/>
                                          </p:val>
                                        </p:tav>
                                        <p:tav tm="100000">
                                          <p:val>
                                            <p:strVal val="#ppt_h"/>
                                          </p:val>
                                        </p:tav>
                                      </p:tavLst>
                                    </p:anim>
                                    <p:animEffect transition="in" filter="fade">
                                      <p:cBhvr>
                                        <p:cTn id="46" dur="500"/>
                                        <p:tgtEl>
                                          <p:spTgt spid="9"/>
                                        </p:tgtEl>
                                      </p:cBhvr>
                                    </p:animEffect>
                                  </p:childTnLst>
                                </p:cTn>
                              </p:par>
                            </p:childTnLst>
                          </p:cTn>
                        </p:par>
                        <p:par>
                          <p:cTn id="47" fill="hold">
                            <p:stCondLst>
                              <p:cond delay="1500"/>
                            </p:stCondLst>
                            <p:childTnLst>
                              <p:par>
                                <p:cTn id="48" presetID="53" presetClass="entr" presetSubtype="16"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p:cTn id="50" dur="500" fill="hold"/>
                                        <p:tgtEl>
                                          <p:spTgt spid="10"/>
                                        </p:tgtEl>
                                        <p:attrNameLst>
                                          <p:attrName>ppt_w</p:attrName>
                                        </p:attrNameLst>
                                      </p:cBhvr>
                                      <p:tavLst>
                                        <p:tav tm="0">
                                          <p:val>
                                            <p:fltVal val="0"/>
                                          </p:val>
                                        </p:tav>
                                        <p:tav tm="100000">
                                          <p:val>
                                            <p:strVal val="#ppt_w"/>
                                          </p:val>
                                        </p:tav>
                                      </p:tavLst>
                                    </p:anim>
                                    <p:anim calcmode="lin" valueType="num">
                                      <p:cBhvr>
                                        <p:cTn id="51" dur="500" fill="hold"/>
                                        <p:tgtEl>
                                          <p:spTgt spid="10"/>
                                        </p:tgtEl>
                                        <p:attrNameLst>
                                          <p:attrName>ppt_h</p:attrName>
                                        </p:attrNameLst>
                                      </p:cBhvr>
                                      <p:tavLst>
                                        <p:tav tm="0">
                                          <p:val>
                                            <p:fltVal val="0"/>
                                          </p:val>
                                        </p:tav>
                                        <p:tav tm="100000">
                                          <p:val>
                                            <p:strVal val="#ppt_h"/>
                                          </p:val>
                                        </p:tav>
                                      </p:tavLst>
                                    </p:anim>
                                    <p:animEffect transition="in" filter="fade">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1721" y="606287"/>
            <a:ext cx="1298713" cy="716653"/>
          </a:xfrm>
        </p:spPr>
        <p:txBody>
          <a:bodyPr/>
          <a:lstStyle/>
          <a:p>
            <a:r>
              <a:rPr lang="en-US" dirty="0" smtClean="0">
                <a:latin typeface="Berlin Sans FB" panose="020E0602020502020306" pitchFamily="34" charset="0"/>
              </a:rPr>
              <a:t>SSH</a:t>
            </a:r>
            <a:endParaRPr lang="nl-BE" dirty="0">
              <a:latin typeface="Berlin Sans FB" panose="020E0602020502020306" pitchFamily="34" charset="0"/>
            </a:endParaRPr>
          </a:p>
        </p:txBody>
      </p:sp>
      <p:sp>
        <p:nvSpPr>
          <p:cNvPr id="3" name="Content Placeholder 2"/>
          <p:cNvSpPr>
            <a:spLocks noGrp="1"/>
          </p:cNvSpPr>
          <p:nvPr>
            <p:ph idx="1"/>
          </p:nvPr>
        </p:nvSpPr>
        <p:spPr/>
        <p:txBody>
          <a:bodyPr/>
          <a:lstStyle/>
          <a:p>
            <a:r>
              <a:rPr lang="en-US" dirty="0" smtClean="0">
                <a:latin typeface="Berlin Sans FB" panose="020E0602020502020306" pitchFamily="34" charset="0"/>
              </a:rPr>
              <a:t>Secure Sockets Shell</a:t>
            </a:r>
          </a:p>
          <a:p>
            <a:r>
              <a:rPr lang="en-US" dirty="0">
                <a:latin typeface="Berlin Sans FB" panose="020E0602020502020306" pitchFamily="34" charset="0"/>
              </a:rPr>
              <a:t>provides administrators with a secure way to access a remote </a:t>
            </a:r>
            <a:r>
              <a:rPr lang="en-US" dirty="0" smtClean="0">
                <a:latin typeface="Berlin Sans FB" panose="020E0602020502020306" pitchFamily="34" charset="0"/>
              </a:rPr>
              <a:t>computer</a:t>
            </a:r>
          </a:p>
          <a:p>
            <a:r>
              <a:rPr lang="en-US" dirty="0" smtClean="0">
                <a:latin typeface="Berlin Sans FB" panose="020E0602020502020306" pitchFamily="34" charset="0"/>
              </a:rPr>
              <a:t>Also uses public Key cryptography</a:t>
            </a:r>
            <a:endParaRPr lang="nl-BE" dirty="0">
              <a:latin typeface="Berlin Sans FB" panose="020E0602020502020306" pitchFamily="34" charset="0"/>
            </a:endParaRPr>
          </a:p>
        </p:txBody>
      </p:sp>
    </p:spTree>
    <p:extLst>
      <p:ext uri="{BB962C8B-B14F-4D97-AF65-F5344CB8AC3E}">
        <p14:creationId xmlns:p14="http://schemas.microsoft.com/office/powerpoint/2010/main" val="3226709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3096" y="320842"/>
            <a:ext cx="3378367" cy="1093286"/>
          </a:xfrm>
        </p:spPr>
        <p:txBody>
          <a:bodyPr/>
          <a:lstStyle/>
          <a:p>
            <a:r>
              <a:rPr lang="en-US" dirty="0" smtClean="0">
                <a:latin typeface="Berlin Sans FB" panose="020E0602020502020306" pitchFamily="34" charset="0"/>
              </a:rPr>
              <a:t>Where </a:t>
            </a:r>
            <a:r>
              <a:rPr lang="en-US" dirty="0" smtClean="0">
                <a:latin typeface="Berlin Sans FB" panose="020E0602020502020306" pitchFamily="34" charset="0"/>
              </a:rPr>
              <a:t>is SSL?</a:t>
            </a:r>
            <a:endParaRPr lang="nl-BE" dirty="0">
              <a:latin typeface="Berlin Sans FB" panose="020E0602020502020306"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655" y="1638718"/>
            <a:ext cx="8477250" cy="4950714"/>
          </a:xfrm>
          <a:prstGeom prst="rect">
            <a:avLst/>
          </a:prstGeom>
        </p:spPr>
      </p:pic>
    </p:spTree>
    <p:extLst>
      <p:ext uri="{BB962C8B-B14F-4D97-AF65-F5344CB8AC3E}">
        <p14:creationId xmlns:p14="http://schemas.microsoft.com/office/powerpoint/2010/main" val="363314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3097" y="320842"/>
            <a:ext cx="2414588" cy="1093286"/>
          </a:xfrm>
        </p:spPr>
        <p:txBody>
          <a:bodyPr/>
          <a:lstStyle/>
          <a:p>
            <a:r>
              <a:rPr lang="en-US" dirty="0" smtClean="0">
                <a:latin typeface="Berlin Sans FB" panose="020E0602020502020306" pitchFamily="34" charset="0"/>
              </a:rPr>
              <a:t>Usage:</a:t>
            </a:r>
            <a:endParaRPr lang="nl-BE" dirty="0">
              <a:latin typeface="Berlin Sans FB" panose="020E0602020502020306"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944" y="2166690"/>
            <a:ext cx="3726386" cy="279479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3725" y="2166690"/>
            <a:ext cx="2957781" cy="279736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163" y="2166690"/>
            <a:ext cx="3726386" cy="2794790"/>
          </a:xfrm>
          <a:prstGeom prst="rect">
            <a:avLst/>
          </a:prstGeom>
        </p:spPr>
      </p:pic>
    </p:spTree>
    <p:extLst>
      <p:ext uri="{BB962C8B-B14F-4D97-AF65-F5344CB8AC3E}">
        <p14:creationId xmlns:p14="http://schemas.microsoft.com/office/powerpoint/2010/main" val="200832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par>
                          <p:cTn id="22" fill="hold">
                            <p:stCondLst>
                              <p:cond delay="500"/>
                            </p:stCondLst>
                            <p:childTnLst>
                              <p:par>
                                <p:cTn id="23" presetID="53" presetClass="entr" presetSubtype="16"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3097" y="320842"/>
            <a:ext cx="3011982" cy="1093286"/>
          </a:xfrm>
        </p:spPr>
        <p:txBody>
          <a:bodyPr/>
          <a:lstStyle/>
          <a:p>
            <a:r>
              <a:rPr lang="en-US" dirty="0">
                <a:latin typeface="Berlin Sans FB" panose="020E0602020502020306" pitchFamily="34" charset="0"/>
              </a:rPr>
              <a:t>Certificates</a:t>
            </a:r>
            <a:endParaRPr lang="nl-BE" dirty="0">
              <a:latin typeface="Berlin Sans FB" panose="020E0602020502020306"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085" y="2115166"/>
            <a:ext cx="3228515" cy="3228515"/>
          </a:xfrm>
          <a:prstGeom prst="rect">
            <a:avLst/>
          </a:prstGeom>
        </p:spPr>
      </p:pic>
      <p:sp>
        <p:nvSpPr>
          <p:cNvPr id="6" name="Right Arrow 5"/>
          <p:cNvSpPr/>
          <p:nvPr/>
        </p:nvSpPr>
        <p:spPr>
          <a:xfrm>
            <a:off x="4323096" y="3128211"/>
            <a:ext cx="3681915" cy="454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2416" y="1001408"/>
            <a:ext cx="3829584" cy="5163271"/>
          </a:xfrm>
          <a:prstGeom prst="rect">
            <a:avLst/>
          </a:prstGeom>
        </p:spPr>
      </p:pic>
    </p:spTree>
    <p:extLst>
      <p:ext uri="{BB962C8B-B14F-4D97-AF65-F5344CB8AC3E}">
        <p14:creationId xmlns:p14="http://schemas.microsoft.com/office/powerpoint/2010/main" val="124658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0964" y="283211"/>
            <a:ext cx="6341973" cy="1093286"/>
          </a:xfrm>
        </p:spPr>
        <p:txBody>
          <a:bodyPr>
            <a:normAutofit/>
          </a:bodyPr>
          <a:lstStyle/>
          <a:p>
            <a:r>
              <a:rPr lang="en-US" dirty="0">
                <a:latin typeface="Berlin Sans FB" panose="020E0602020502020306" pitchFamily="34" charset="0"/>
              </a:rPr>
              <a:t>Certificate Transparency</a:t>
            </a:r>
            <a:endParaRPr lang="nl-BE" dirty="0">
              <a:latin typeface="Berlin Sans FB" panose="020E0602020502020306"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81" y="1566778"/>
            <a:ext cx="8316486" cy="120984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181" y="3139600"/>
            <a:ext cx="11450110" cy="2601777"/>
          </a:xfrm>
          <a:prstGeom prst="rect">
            <a:avLst/>
          </a:prstGeom>
        </p:spPr>
      </p:pic>
    </p:spTree>
    <p:extLst>
      <p:ext uri="{BB962C8B-B14F-4D97-AF65-F5344CB8AC3E}">
        <p14:creationId xmlns:p14="http://schemas.microsoft.com/office/powerpoint/2010/main" val="93746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3096" y="320842"/>
            <a:ext cx="4820904" cy="1093286"/>
          </a:xfrm>
        </p:spPr>
        <p:txBody>
          <a:bodyPr>
            <a:normAutofit fontScale="90000"/>
          </a:bodyPr>
          <a:lstStyle/>
          <a:p>
            <a:r>
              <a:rPr lang="en-US" dirty="0">
                <a:latin typeface="Berlin Sans FB" panose="020E0602020502020306" pitchFamily="34" charset="0"/>
              </a:rPr>
              <a:t>Let's Encrypt Growth</a:t>
            </a:r>
            <a:endParaRPr lang="nl-BE" dirty="0">
              <a:latin typeface="Berlin Sans FB" panose="020E0602020502020306"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983" y="1352581"/>
            <a:ext cx="9572592" cy="5443872"/>
          </a:xfrm>
          <a:prstGeom prst="rect">
            <a:avLst/>
          </a:prstGeom>
        </p:spPr>
      </p:pic>
    </p:spTree>
    <p:extLst>
      <p:ext uri="{BB962C8B-B14F-4D97-AF65-F5344CB8AC3E}">
        <p14:creationId xmlns:p14="http://schemas.microsoft.com/office/powerpoint/2010/main" val="3575633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3096" y="320842"/>
            <a:ext cx="4768150" cy="1093286"/>
          </a:xfrm>
        </p:spPr>
        <p:txBody>
          <a:bodyPr>
            <a:normAutofit fontScale="90000"/>
          </a:bodyPr>
          <a:lstStyle/>
          <a:p>
            <a:r>
              <a:rPr lang="en-US" dirty="0">
                <a:latin typeface="Berlin Sans FB" panose="020E0602020502020306" pitchFamily="34" charset="0"/>
              </a:rPr>
              <a:t>Let's Encrypt Growth</a:t>
            </a:r>
            <a:endParaRPr lang="nl-BE" dirty="0">
              <a:latin typeface="Berlin Sans FB" panose="020E0602020502020306"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562" y="1414128"/>
            <a:ext cx="10277433" cy="5206480"/>
          </a:xfrm>
          <a:prstGeom prst="rect">
            <a:avLst/>
          </a:prstGeom>
        </p:spPr>
      </p:pic>
    </p:spTree>
    <p:extLst>
      <p:ext uri="{BB962C8B-B14F-4D97-AF65-F5344CB8AC3E}">
        <p14:creationId xmlns:p14="http://schemas.microsoft.com/office/powerpoint/2010/main" val="220601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3096" y="320842"/>
            <a:ext cx="4354373" cy="1093286"/>
          </a:xfrm>
        </p:spPr>
        <p:txBody>
          <a:bodyPr>
            <a:normAutofit/>
          </a:bodyPr>
          <a:lstStyle/>
          <a:p>
            <a:r>
              <a:rPr lang="en-US" dirty="0" smtClean="0">
                <a:latin typeface="Berlin Sans FB" panose="020E0602020502020306" pitchFamily="34" charset="0"/>
              </a:rPr>
              <a:t>Basic request</a:t>
            </a:r>
            <a:endParaRPr lang="nl-BE" dirty="0">
              <a:latin typeface="Berlin Sans FB" panose="020E0602020502020306"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008" y="1911071"/>
            <a:ext cx="4169793" cy="265886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1494" y="1933510"/>
            <a:ext cx="2541117" cy="2541117"/>
          </a:xfrm>
          <a:prstGeom prst="rect">
            <a:avLst/>
          </a:prstGeom>
        </p:spPr>
      </p:pic>
      <p:sp>
        <p:nvSpPr>
          <p:cNvPr id="7" name="Right Arrow 6"/>
          <p:cNvSpPr/>
          <p:nvPr/>
        </p:nvSpPr>
        <p:spPr>
          <a:xfrm>
            <a:off x="4847729" y="2821120"/>
            <a:ext cx="3907388" cy="382949"/>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4626" y="5166051"/>
            <a:ext cx="1373594" cy="1373594"/>
          </a:xfrm>
          <a:prstGeom prst="rect">
            <a:avLst/>
          </a:prstGeom>
        </p:spPr>
      </p:pic>
      <p:sp>
        <p:nvSpPr>
          <p:cNvPr id="9" name="Right Arrow 8"/>
          <p:cNvSpPr/>
          <p:nvPr/>
        </p:nvSpPr>
        <p:spPr>
          <a:xfrm rot="18748064">
            <a:off x="7069164" y="4147763"/>
            <a:ext cx="1891216" cy="38294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ight Arrow 9"/>
          <p:cNvSpPr/>
          <p:nvPr/>
        </p:nvSpPr>
        <p:spPr>
          <a:xfrm rot="2299687">
            <a:off x="4848739" y="4317413"/>
            <a:ext cx="1634917" cy="38294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TextBox 2"/>
          <p:cNvSpPr txBox="1"/>
          <p:nvPr/>
        </p:nvSpPr>
        <p:spPr>
          <a:xfrm>
            <a:off x="9752114" y="1387851"/>
            <a:ext cx="1210747" cy="523220"/>
          </a:xfrm>
          <a:prstGeom prst="rect">
            <a:avLst/>
          </a:prstGeom>
          <a:noFill/>
        </p:spPr>
        <p:txBody>
          <a:bodyPr wrap="square" rtlCol="0">
            <a:spAutoFit/>
          </a:bodyPr>
          <a:lstStyle/>
          <a:p>
            <a:r>
              <a:rPr lang="en-US" sz="2800" dirty="0" smtClean="0">
                <a:latin typeface="Berlin Sans FB" panose="020E0602020502020306" pitchFamily="34" charset="0"/>
              </a:rPr>
              <a:t>Server</a:t>
            </a:r>
            <a:endParaRPr lang="nl-BE" sz="2800" dirty="0">
              <a:latin typeface="Berlin Sans FB" panose="020E0602020502020306" pitchFamily="34" charset="0"/>
            </a:endParaRPr>
          </a:p>
        </p:txBody>
      </p:sp>
    </p:spTree>
    <p:extLst>
      <p:ext uri="{BB962C8B-B14F-4D97-AF65-F5344CB8AC3E}">
        <p14:creationId xmlns:p14="http://schemas.microsoft.com/office/powerpoint/2010/main" val="397155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cTn>
                              </p:par>
                              <p:par>
                                <p:cTn id="39" presetID="53" presetClass="entr" presetSubtype="16"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9" grpId="0" animBg="1"/>
      <p:bldP spid="10"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274" y="606287"/>
            <a:ext cx="3137452" cy="855801"/>
          </a:xfrm>
        </p:spPr>
        <p:txBody>
          <a:bodyPr/>
          <a:lstStyle/>
          <a:p>
            <a:pPr algn="ctr"/>
            <a:r>
              <a:rPr lang="en-US" dirty="0" smtClean="0">
                <a:latin typeface="Berlin Sans FB" panose="020E0602020502020306" pitchFamily="34" charset="0"/>
              </a:rPr>
              <a:t>Encryption</a:t>
            </a:r>
            <a:endParaRPr lang="nl-BE" dirty="0">
              <a:latin typeface="Berlin Sans FB" panose="020E0602020502020306" pitchFamily="34" charset="0"/>
            </a:endParaRPr>
          </a:p>
        </p:txBody>
      </p:sp>
      <p:sp>
        <p:nvSpPr>
          <p:cNvPr id="3" name="Content Placeholder 2"/>
          <p:cNvSpPr>
            <a:spLocks noGrp="1"/>
          </p:cNvSpPr>
          <p:nvPr>
            <p:ph idx="1"/>
          </p:nvPr>
        </p:nvSpPr>
        <p:spPr/>
        <p:txBody>
          <a:bodyPr/>
          <a:lstStyle/>
          <a:p>
            <a:pPr marL="0" indent="0">
              <a:buNone/>
            </a:pPr>
            <a:r>
              <a:rPr lang="en-US" dirty="0" smtClean="0">
                <a:latin typeface="Berlin Sans FB" panose="020E0602020502020306" pitchFamily="34" charset="0"/>
              </a:rPr>
              <a:t>TLS</a:t>
            </a:r>
            <a:r>
              <a:rPr lang="en-US" dirty="0" smtClean="0">
                <a:latin typeface="Berlin Sans FB" panose="020E0602020502020306" pitchFamily="34" charset="0"/>
              </a:rPr>
              <a:t>: Hybrid cryptographic system</a:t>
            </a:r>
          </a:p>
          <a:p>
            <a:pPr lvl="1"/>
            <a:endParaRPr lang="en-US" dirty="0">
              <a:latin typeface="Berlin Sans FB" panose="020E0602020502020306" pitchFamily="34" charset="0"/>
            </a:endParaRPr>
          </a:p>
          <a:p>
            <a:pPr marL="457200" lvl="1" indent="0">
              <a:buNone/>
            </a:pPr>
            <a:r>
              <a:rPr lang="en-US" dirty="0" smtClean="0">
                <a:latin typeface="Berlin Sans FB" panose="020E0602020502020306" pitchFamily="34" charset="0"/>
              </a:rPr>
              <a:t>	1) Symmetric </a:t>
            </a:r>
            <a:r>
              <a:rPr lang="en-US" dirty="0">
                <a:latin typeface="Berlin Sans FB" panose="020E0602020502020306" pitchFamily="34" charset="0"/>
              </a:rPr>
              <a:t>k</a:t>
            </a:r>
            <a:r>
              <a:rPr lang="en-US" dirty="0" smtClean="0">
                <a:latin typeface="Berlin Sans FB" panose="020E0602020502020306" pitchFamily="34" charset="0"/>
              </a:rPr>
              <a:t>ey cryptography</a:t>
            </a:r>
          </a:p>
          <a:p>
            <a:pPr marL="457200" lvl="1" indent="0">
              <a:buNone/>
            </a:pPr>
            <a:r>
              <a:rPr lang="en-US" dirty="0" smtClean="0">
                <a:latin typeface="Berlin Sans FB" panose="020E0602020502020306" pitchFamily="34" charset="0"/>
              </a:rPr>
              <a:t>	2) Public key cryptography</a:t>
            </a:r>
          </a:p>
          <a:p>
            <a:pPr marL="457200" lvl="1" indent="0">
              <a:buNone/>
            </a:pPr>
            <a:endParaRPr lang="en-US" dirty="0">
              <a:latin typeface="Berlin Sans FB" panose="020E0602020502020306" pitchFamily="34" charset="0"/>
            </a:endParaRPr>
          </a:p>
          <a:p>
            <a:pPr marL="457200" lvl="1" indent="0">
              <a:buNone/>
            </a:pPr>
            <a:r>
              <a:rPr lang="en-US" dirty="0" smtClean="0">
                <a:latin typeface="Berlin Sans FB" panose="020E0602020502020306" pitchFamily="34" charset="0"/>
                <a:sym typeface="Wingdings" panose="05000000000000000000" pitchFamily="2" charset="2"/>
              </a:rPr>
              <a:t> Client and server can generate keys over an insecure channel</a:t>
            </a:r>
            <a:br>
              <a:rPr lang="en-US" dirty="0" smtClean="0">
                <a:latin typeface="Berlin Sans FB" panose="020E0602020502020306" pitchFamily="34" charset="0"/>
                <a:sym typeface="Wingdings" panose="05000000000000000000" pitchFamily="2" charset="2"/>
              </a:rPr>
            </a:br>
            <a:r>
              <a:rPr lang="en-US" dirty="0" smtClean="0">
                <a:latin typeface="Berlin Sans FB" panose="020E0602020502020306" pitchFamily="34" charset="0"/>
                <a:sym typeface="Wingdings" panose="05000000000000000000" pitchFamily="2" charset="2"/>
              </a:rPr>
              <a:t>	and use them afterwards to communicate securely</a:t>
            </a:r>
            <a:endParaRPr lang="nl-BE" dirty="0">
              <a:latin typeface="Berlin Sans FB" panose="020E0602020502020306" pitchFamily="34" charset="0"/>
            </a:endParaRPr>
          </a:p>
        </p:txBody>
      </p:sp>
    </p:spTree>
    <p:extLst>
      <p:ext uri="{BB962C8B-B14F-4D97-AF65-F5344CB8AC3E}">
        <p14:creationId xmlns:p14="http://schemas.microsoft.com/office/powerpoint/2010/main" val="105805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TotalTime>
  <Words>350</Words>
  <Application>Microsoft Office PowerPoint</Application>
  <PresentationFormat>Widescreen</PresentationFormat>
  <Paragraphs>69</Paragraphs>
  <Slides>14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Berlin Sans FB</vt:lpstr>
      <vt:lpstr>Calibri</vt:lpstr>
      <vt:lpstr>Calibri Light</vt:lpstr>
      <vt:lpstr>Wingdings</vt:lpstr>
      <vt:lpstr>Office Theme</vt:lpstr>
      <vt:lpstr>What is SSL/TLS ?</vt:lpstr>
      <vt:lpstr>Where is SSL?</vt:lpstr>
      <vt:lpstr>Usage:</vt:lpstr>
      <vt:lpstr>Certificates</vt:lpstr>
      <vt:lpstr>Certificate Transparency</vt:lpstr>
      <vt:lpstr>Let's Encrypt Growth</vt:lpstr>
      <vt:lpstr>Let's Encrypt Growth</vt:lpstr>
      <vt:lpstr>Basic request</vt:lpstr>
      <vt:lpstr>Encryption</vt:lpstr>
      <vt:lpstr>An example</vt:lpstr>
      <vt:lpstr>An example</vt:lpstr>
      <vt:lpstr>PowerPoint Presentation</vt:lpstr>
      <vt:lpstr>MITM attack</vt:lpstr>
      <vt:lpstr>SSH</vt:lpstr>
    </vt:vector>
  </TitlesOfParts>
  <Company>Cegekanv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Proost Dieter</dc:creator>
  <cp:lastModifiedBy>Proost Dieter</cp:lastModifiedBy>
  <cp:revision>53</cp:revision>
  <dcterms:created xsi:type="dcterms:W3CDTF">2017-02-13T19:31:47Z</dcterms:created>
  <dcterms:modified xsi:type="dcterms:W3CDTF">2017-02-16T10:59:37Z</dcterms:modified>
</cp:coreProperties>
</file>