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380" r:id="rId4"/>
    <p:sldId id="381" r:id="rId5"/>
    <p:sldId id="405" r:id="rId6"/>
    <p:sldId id="398" r:id="rId7"/>
    <p:sldId id="399" r:id="rId8"/>
    <p:sldId id="412" r:id="rId9"/>
    <p:sldId id="444" r:id="rId10"/>
    <p:sldId id="450" r:id="rId11"/>
    <p:sldId id="413" r:id="rId12"/>
    <p:sldId id="441" r:id="rId13"/>
    <p:sldId id="427" r:id="rId14"/>
    <p:sldId id="449" r:id="rId15"/>
    <p:sldId id="445" r:id="rId16"/>
    <p:sldId id="414" r:id="rId17"/>
    <p:sldId id="443" r:id="rId18"/>
    <p:sldId id="446" r:id="rId19"/>
    <p:sldId id="447" r:id="rId20"/>
    <p:sldId id="448" r:id="rId21"/>
    <p:sldId id="428" r:id="rId2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bIgPJ71sVI3cGUijuvmQw==" hashData="8dVEIL2LH3XYlEbFCzSUyzQratTPJirEnbqJWdBAqU3TAyx6fCngPa1Kp0kz6PIOIsyN1jUXnfbhx6C8SXP5F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7"/>
    <p:restoredTop sz="94396"/>
  </p:normalViewPr>
  <p:slideViewPr>
    <p:cSldViewPr snapToGrid="0" showGuides="1">
      <p:cViewPr varScale="1">
        <p:scale>
          <a:sx n="89" d="100"/>
          <a:sy n="89" d="100"/>
        </p:scale>
        <p:origin x="200" y="23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611F1F-BB08-DC77-41F4-E1F8ED5B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256746-6F10-6C1D-4ABE-2E22A7E5D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431A5F6-98DD-775E-2840-FB5CD9F2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D18A98D5-8B55-7A02-7227-CEC43163A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5F7F51-EC93-CF47-2D06-5914F2A93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2C3101D-56F1-DADF-636B-D1916A89A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30858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22B87B-991B-26F5-ABD0-4D27BE43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955859F-4E6D-3A41-8D5F-93DC5BC12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08C25030-B509-20B0-0A59-ED64814FF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CE1935-9585-BB3B-2F25-D878364DE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89CAB3F-3013-6B4F-B927-E258F6EA71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1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33AA62-0C7D-0393-68B9-B5F7FA744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6FC976-DEBA-8936-26EB-0E217F569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1" r:id="rId8"/>
    <p:sldLayoutId id="2147483702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aKjWFCuZrXdWzYpY6" TargetMode="Externa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index.php?chapter=lab_calculator&amp;lang=en" TargetMode="External"/><Relationship Id="rId2" Type="http://schemas.openxmlformats.org/officeDocument/2006/relationships/hyperlink" Target="https://youtu.be/JK5ht5_m6Mk?si=H-25xC_awz5Yb5UO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ustedumn.sharepoint.com/:f:/r/sites/I101/Shared%20Documents/General?csf=1&amp;web=1&amp;e=l750A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K5ht5_m6Mk&amp;ab_channel=ProfessorCrave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orms.gle/ZEDwFn8T2Dmc4LTr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python_as_calculator&amp;lang=en" TargetMode="External"/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2539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</a:t>
            </a:r>
            <a:r>
              <a:rPr lang="ja-JP" altLang="en-US" sz="4800">
                <a:solidFill>
                  <a:schemeClr val="accent3"/>
                </a:solidFill>
              </a:rPr>
              <a:t>　</a:t>
            </a:r>
            <a:r>
              <a:rPr lang="en-US" altLang="ja-JP" sz="4800" dirty="0">
                <a:solidFill>
                  <a:schemeClr val="accent3"/>
                </a:solidFill>
              </a:rPr>
              <a:t>#2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4ED11-4EA9-D07B-E3DD-35FFE070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4C58A3F-B99D-88BF-6423-4270A125EE9C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>
            <a:normAutofit/>
          </a:bodyPr>
          <a:lstStyle/>
          <a:p>
            <a:r>
              <a:rPr lang="en-US" dirty="0"/>
              <a:t>Attendance Check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https://forms.gle/aKjWFCuZrXdWzYpY6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1EAC69FD-BF13-0D0B-BB31-A64E1241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721" y="4622305"/>
            <a:ext cx="1651000" cy="165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0F98-A31E-FDD7-0C47-1F3C81510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9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86CB-A0CC-F630-716E-F76A6802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E2E-F19E-057A-F03A-D28F84D8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Week2, Class3: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4000" dirty="0"/>
              <a:t>Lab1: Create a Custom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BD505-9C23-B8DE-16E0-B51489C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6331527" cy="26572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Lab1: Create a Custom Calculator</a:t>
            </a:r>
          </a:p>
          <a:p>
            <a:pPr lvl="1"/>
            <a:r>
              <a:rPr lang="en-US" dirty="0"/>
              <a:t>Calculate your target time for completing a full marathon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81A3-917F-673E-1682-EE144AADA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2D56-6809-A199-68DF-7693CEDA7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3AEC-446C-2FD6-A1F1-1FA592EC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194556-E1F7-1C78-D954-FCF09F59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Lab1: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a program to calculate your target time for completing a full marathon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https://youtu.be/JK5ht5_m6Mk?si=H-25xC_awz5Yb5UO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hlinkClick r:id="rId3"/>
              </a:rPr>
              <a:t>http://programarcadegames.com/index.php?chapter=lab_calculator&amp;lang=en</a:t>
            </a:r>
            <a:endParaRPr lang="en-US" sz="2000" dirty="0"/>
          </a:p>
          <a:p>
            <a:pPr lvl="1"/>
            <a:r>
              <a:rPr lang="en-US" dirty="0"/>
              <a:t>Save the file to </a:t>
            </a:r>
            <a:r>
              <a:rPr lang="en-US" b="1" dirty="0"/>
              <a:t>calculator_lab1_&lt;your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Upload the file to the Teams Files.</a:t>
            </a:r>
            <a:endParaRPr lang="en-US" b="1" dirty="0"/>
          </a:p>
          <a:p>
            <a:pPr lvl="1" indent="0">
              <a:buNone/>
            </a:pPr>
            <a:r>
              <a:rPr lang="en-US" dirty="0">
                <a:hlinkClick r:id="rId4"/>
              </a:rPr>
              <a:t>https://mustedumn.sharepoint.com/:f:/r/sites/I101/Shared%20Documents/General?csf=1&amp;web=1&amp;e=l750AH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7FED-E424-DA34-A9B3-F8037AD6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r>
              <a:rPr lang="en-US" dirty="0"/>
              <a:t>LAB1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39EE9-C1DD-772E-F3C5-EFB199D4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42C85-9D5D-7959-BBDA-18160E7B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7652-16AF-2D52-76C3-8CCEE7E1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F2DA1-9FA5-25D6-6079-325C9F9F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27AA-DBDC-BD0D-B509-146F23C0A23E}"/>
              </a:ext>
            </a:extLst>
          </p:cNvPr>
          <p:cNvSpPr txBox="1"/>
          <p:nvPr/>
        </p:nvSpPr>
        <p:spPr>
          <a:xfrm>
            <a:off x="865414" y="1420586"/>
            <a:ext cx="109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In your Windows’ file explore, “Option” – “View”, uncheck “Hide extensions for known file types.”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83B26-64DF-030D-DA12-08960A78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21542"/>
            <a:ext cx="5277757" cy="4669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C583F-E3EB-4BD3-4EC2-D7B0ED97DE40}"/>
              </a:ext>
            </a:extLst>
          </p:cNvPr>
          <p:cNvSpPr txBox="1"/>
          <p:nvPr/>
        </p:nvSpPr>
        <p:spPr>
          <a:xfrm>
            <a:off x="6482444" y="1877786"/>
            <a:ext cx="46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You can recognize python program has </a:t>
            </a:r>
            <a:r>
              <a:rPr lang="en-US" b="1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py</a:t>
            </a:r>
            <a:r>
              <a:rPr lang="en-US" b="1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extension.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E5BAB-037C-CC1E-C94E-671AF001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45" y="2857499"/>
            <a:ext cx="3938589" cy="3438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5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4D04-FD13-ACDE-DE20-F377D271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095246-1AA8-05AC-88BD-0E15518B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1" y="1519164"/>
            <a:ext cx="11639550" cy="521907"/>
          </a:xfrm>
        </p:spPr>
        <p:txBody>
          <a:bodyPr>
            <a:noAutofit/>
          </a:bodyPr>
          <a:lstStyle/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program can use Python to calculate the mileage(*) of a car that drove 294 miles on 10.5 gallons of gas.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https://www.youtube.com/watch?v=JK5ht5_m6Mk&amp;ab_channel=ProfessorCraven</a:t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2FA4-61E7-DEE2-1252-6CB9781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r>
              <a:rPr lang="en-US" dirty="0"/>
              <a:t>Sample file: class3_sample.py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57670-86E9-5B9E-27D6-4AE9D7E5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A0B3D7-49F4-72AF-80E2-AACE1EC66881}"/>
              </a:ext>
            </a:extLst>
          </p:cNvPr>
          <p:cNvGrpSpPr/>
          <p:nvPr/>
        </p:nvGrpSpPr>
        <p:grpSpPr>
          <a:xfrm>
            <a:off x="5355771" y="2302331"/>
            <a:ext cx="5503777" cy="2351315"/>
            <a:chOff x="832757" y="1273629"/>
            <a:chExt cx="6596743" cy="266874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0048EB-66C2-77EA-06E3-50BE57D7976C}"/>
                </a:ext>
              </a:extLst>
            </p:cNvPr>
            <p:cNvSpPr/>
            <p:nvPr/>
          </p:nvSpPr>
          <p:spPr bwMode="auto">
            <a:xfrm>
              <a:off x="832757" y="1273629"/>
              <a:ext cx="6596743" cy="25799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47" name="Graphic 46" descr="Car with solid fill">
              <a:extLst>
                <a:ext uri="{FF2B5EF4-FFF2-40B4-BE49-F238E27FC236}">
                  <a16:creationId xmlns:a16="http://schemas.microsoft.com/office/drawing/2014/main" id="{B4311E9F-A294-2FA1-0C39-A0B13812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199" y="2049562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8C1B29-2BBD-D304-695F-934ADD0140B7}"/>
                </a:ext>
              </a:extLst>
            </p:cNvPr>
            <p:cNvCxnSpPr/>
            <p:nvPr/>
          </p:nvCxnSpPr>
          <p:spPr bwMode="auto">
            <a:xfrm>
              <a:off x="1172391" y="2881666"/>
              <a:ext cx="4718304" cy="0"/>
            </a:xfrm>
            <a:prstGeom prst="line">
              <a:avLst/>
            </a:prstGeom>
            <a:ln w="254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5DE9F7-C2C5-8CE4-3830-DE96796C5C65}"/>
                </a:ext>
              </a:extLst>
            </p:cNvPr>
            <p:cNvSpPr txBox="1"/>
            <p:nvPr/>
          </p:nvSpPr>
          <p:spPr>
            <a:xfrm>
              <a:off x="4922737" y="2980291"/>
              <a:ext cx="22128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294 miles drive </a:t>
              </a:r>
            </a:p>
          </p:txBody>
        </p:sp>
        <p:pic>
          <p:nvPicPr>
            <p:cNvPr id="50" name="Graphic 49" descr="Fuel with solid fill">
              <a:extLst>
                <a:ext uri="{FF2B5EF4-FFF2-40B4-BE49-F238E27FC236}">
                  <a16:creationId xmlns:a16="http://schemas.microsoft.com/office/drawing/2014/main" id="{1A1033EF-539D-B62E-E52B-DDF6636E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471" y="3027970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E81091-4450-F7DC-7326-ADD16ABE42F0}"/>
                </a:ext>
              </a:extLst>
            </p:cNvPr>
            <p:cNvSpPr txBox="1"/>
            <p:nvPr/>
          </p:nvSpPr>
          <p:spPr>
            <a:xfrm>
              <a:off x="4895305" y="3295759"/>
              <a:ext cx="24505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10.5 gallons of gas</a:t>
              </a:r>
            </a:p>
          </p:txBody>
        </p:sp>
        <p:sp>
          <p:nvSpPr>
            <p:cNvPr id="52" name="Oval Callout 51">
              <a:extLst>
                <a:ext uri="{FF2B5EF4-FFF2-40B4-BE49-F238E27FC236}">
                  <a16:creationId xmlns:a16="http://schemas.microsoft.com/office/drawing/2014/main" id="{47782BB8-3F0F-0418-B190-BB9B75A34F0B}"/>
                </a:ext>
              </a:extLst>
            </p:cNvPr>
            <p:cNvSpPr/>
            <p:nvPr/>
          </p:nvSpPr>
          <p:spPr bwMode="auto">
            <a:xfrm>
              <a:off x="3831336" y="1341555"/>
              <a:ext cx="3547872" cy="987552"/>
            </a:xfrm>
            <a:prstGeom prst="wedgeEllipseCallout">
              <a:avLst>
                <a:gd name="adj1" fmla="val -4080"/>
                <a:gd name="adj2" fmla="val 928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solidFill>
                    <a:schemeClr val="tx1"/>
                  </a:solidFill>
                  <a:effectLst/>
                  <a:latin typeface="+mn-lt"/>
                </a:rPr>
                <a:t>How much miles can drive per 1 gallon gas?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E1136C-AE88-711C-D03B-BF82C42DE3D1}"/>
              </a:ext>
            </a:extLst>
          </p:cNvPr>
          <p:cNvSpPr txBox="1"/>
          <p:nvPr/>
        </p:nvSpPr>
        <p:spPr>
          <a:xfrm>
            <a:off x="353291" y="3561116"/>
            <a:ext cx="4904509" cy="3139321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Get data from user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input("Enter miles driven:")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float(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input("Enter gallons used:")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float(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Do calculations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mpg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result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print("Your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mgp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:", mpg)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E5536-18A7-D306-C6B6-C107D991C09F}"/>
              </a:ext>
            </a:extLst>
          </p:cNvPr>
          <p:cNvSpPr txBox="1"/>
          <p:nvPr/>
        </p:nvSpPr>
        <p:spPr>
          <a:xfrm>
            <a:off x="342900" y="2188031"/>
            <a:ext cx="3216728" cy="95410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 = 294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 = 10.5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m2 = m / g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print(m2)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9C8-0071-9C27-C0AB-32B095397CFC}"/>
              </a:ext>
            </a:extLst>
          </p:cNvPr>
          <p:cNvSpPr txBox="1"/>
          <p:nvPr/>
        </p:nvSpPr>
        <p:spPr>
          <a:xfrm>
            <a:off x="5306786" y="4653643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(*) How many miles (kilometers) a car can travel per gallon (liter) of gasoline.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71DA7-5F15-A9B3-496B-891EB53D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704870-264E-6A07-EDAF-8EE01E1B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0DFEAA-CFCA-BD29-DA62-3834E2C7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program to calculate your target time for completing a full marathon (42.195 km).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</a:p>
          <a:p>
            <a:pPr lvl="1"/>
            <a:r>
              <a:rPr lang="en-US" dirty="0"/>
              <a:t>How many minutes does it take you to run 1 km?</a:t>
            </a:r>
          </a:p>
          <a:p>
            <a:pPr lvl="1"/>
            <a:r>
              <a:rPr lang="en-US" dirty="0"/>
              <a:t>(ex: 7)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Calculate:</a:t>
            </a:r>
          </a:p>
          <a:p>
            <a:pPr lvl="1"/>
            <a:r>
              <a:rPr lang="en-US" dirty="0"/>
              <a:t>How many minutes will take to complete 42.195 km.</a:t>
            </a:r>
          </a:p>
          <a:p>
            <a:pPr lvl="1"/>
            <a:r>
              <a:rPr lang="en-US" dirty="0"/>
              <a:t>Convert the minutes to hours + minutes.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Your estimated goal time is___ hours and ___ minutes.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41C9A-1351-2121-026E-2F7A6299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0C93-69DA-F9AA-EAAB-FD961F639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FE6E003-2630-4B27-004C-B909C6F9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AB9AF-9D3A-A5F8-07CD-63C7BD5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0819" y="6183821"/>
            <a:ext cx="2743200" cy="365125"/>
          </a:xfrm>
        </p:spPr>
        <p:txBody>
          <a:bodyPr/>
          <a:lstStyle/>
          <a:p>
            <a:fld id="{78D454EB-5B83-8F45-8837-FF7033426D5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D3538B-9628-1D92-5779-FDDECA9696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1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Lab1:</a:t>
            </a:r>
            <a:br>
              <a:rPr lang="en-US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703AF4-39C0-74CD-86C8-1C957BF49015}"/>
              </a:ext>
            </a:extLst>
          </p:cNvPr>
          <p:cNvCxnSpPr/>
          <p:nvPr/>
        </p:nvCxnSpPr>
        <p:spPr>
          <a:xfrm>
            <a:off x="1767840" y="2722880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EE9B87-57F4-848F-F900-646CECE3195B}"/>
              </a:ext>
            </a:extLst>
          </p:cNvPr>
          <p:cNvSpPr txBox="1"/>
          <p:nvPr/>
        </p:nvSpPr>
        <p:spPr>
          <a:xfrm>
            <a:off x="1431985" y="2794957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1" name="Graphic 10" descr="Run with solid fill">
            <a:extLst>
              <a:ext uri="{FF2B5EF4-FFF2-40B4-BE49-F238E27FC236}">
                <a16:creationId xmlns:a16="http://schemas.microsoft.com/office/drawing/2014/main" id="{F2645599-BEE1-36C3-16F9-67054884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268" y="1798608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7D0018-B189-214C-A4CE-CB195F785D5A}"/>
              </a:ext>
            </a:extLst>
          </p:cNvPr>
          <p:cNvCxnSpPr/>
          <p:nvPr/>
        </p:nvCxnSpPr>
        <p:spPr>
          <a:xfrm>
            <a:off x="4370142" y="2720005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4B9005-DA0D-3C84-9445-F5ACC4BFD077}"/>
              </a:ext>
            </a:extLst>
          </p:cNvPr>
          <p:cNvSpPr txBox="1"/>
          <p:nvPr/>
        </p:nvSpPr>
        <p:spPr>
          <a:xfrm>
            <a:off x="4017037" y="3157267"/>
            <a:ext cx="83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EBE77-DFAD-DE3C-570C-19088298FBF1}"/>
              </a:ext>
            </a:extLst>
          </p:cNvPr>
          <p:cNvSpPr txBox="1"/>
          <p:nvPr/>
        </p:nvSpPr>
        <p:spPr>
          <a:xfrm>
            <a:off x="4037163" y="279495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1km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D7A53F-C897-0AC5-3782-6A99E0654699}"/>
              </a:ext>
            </a:extLst>
          </p:cNvPr>
          <p:cNvCxnSpPr/>
          <p:nvPr/>
        </p:nvCxnSpPr>
        <p:spPr>
          <a:xfrm>
            <a:off x="6972444" y="2751635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FC218-8D56-89BD-2A07-2BCB4F25062B}"/>
              </a:ext>
            </a:extLst>
          </p:cNvPr>
          <p:cNvSpPr txBox="1"/>
          <p:nvPr/>
        </p:nvSpPr>
        <p:spPr>
          <a:xfrm>
            <a:off x="6639465" y="2826587"/>
            <a:ext cx="77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747BF-2C17-EFED-4214-D38A6647B660}"/>
              </a:ext>
            </a:extLst>
          </p:cNvPr>
          <p:cNvSpPr txBox="1"/>
          <p:nvPr/>
        </p:nvSpPr>
        <p:spPr>
          <a:xfrm>
            <a:off x="6567581" y="3171644"/>
            <a:ext cx="9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38A67-A3E4-6CDC-CE0D-467CB5DB2F47}"/>
              </a:ext>
            </a:extLst>
          </p:cNvPr>
          <p:cNvSpPr txBox="1"/>
          <p:nvPr/>
        </p:nvSpPr>
        <p:spPr>
          <a:xfrm>
            <a:off x="9362539" y="3223403"/>
            <a:ext cx="97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BBBF3-0D8C-AB60-BEB8-5B759485388A}"/>
              </a:ext>
            </a:extLst>
          </p:cNvPr>
          <p:cNvSpPr txBox="1"/>
          <p:nvPr/>
        </p:nvSpPr>
        <p:spPr>
          <a:xfrm>
            <a:off x="9382665" y="286109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3km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2A46E21-EAD5-A948-5916-3CF77021ADBD}"/>
              </a:ext>
            </a:extLst>
          </p:cNvPr>
          <p:cNvSpPr/>
          <p:nvPr/>
        </p:nvSpPr>
        <p:spPr>
          <a:xfrm>
            <a:off x="1439635" y="2627876"/>
            <a:ext cx="9776613" cy="3032173"/>
          </a:xfrm>
          <a:custGeom>
            <a:avLst/>
            <a:gdLst>
              <a:gd name="connsiteX0" fmla="*/ 8187444 w 9776613"/>
              <a:gd name="connsiteY0" fmla="*/ 132577 h 3032173"/>
              <a:gd name="connsiteX1" fmla="*/ 9136350 w 9776613"/>
              <a:gd name="connsiteY1" fmla="*/ 80818 h 3032173"/>
              <a:gd name="connsiteX2" fmla="*/ 9153603 w 9776613"/>
              <a:gd name="connsiteY2" fmla="*/ 1081482 h 3032173"/>
              <a:gd name="connsiteX3" fmla="*/ 7997663 w 9776613"/>
              <a:gd name="connsiteY3" fmla="*/ 1236758 h 3032173"/>
              <a:gd name="connsiteX4" fmla="*/ 5823807 w 9776613"/>
              <a:gd name="connsiteY4" fmla="*/ 1202252 h 3032173"/>
              <a:gd name="connsiteX5" fmla="*/ 2407746 w 9776613"/>
              <a:gd name="connsiteY5" fmla="*/ 1202252 h 3032173"/>
              <a:gd name="connsiteX6" fmla="*/ 751474 w 9776613"/>
              <a:gd name="connsiteY6" fmla="*/ 1219505 h 3032173"/>
              <a:gd name="connsiteX7" fmla="*/ 216637 w 9776613"/>
              <a:gd name="connsiteY7" fmla="*/ 1495550 h 3032173"/>
              <a:gd name="connsiteX8" fmla="*/ 147625 w 9776613"/>
              <a:gd name="connsiteY8" fmla="*/ 1995882 h 3032173"/>
              <a:gd name="connsiteX9" fmla="*/ 2148954 w 9776613"/>
              <a:gd name="connsiteY9" fmla="*/ 2047641 h 3032173"/>
              <a:gd name="connsiteX10" fmla="*/ 9119097 w 9776613"/>
              <a:gd name="connsiteY10" fmla="*/ 2030388 h 3032173"/>
              <a:gd name="connsiteX11" fmla="*/ 9015580 w 9776613"/>
              <a:gd name="connsiteY11" fmla="*/ 2927535 h 3032173"/>
              <a:gd name="connsiteX12" fmla="*/ 4978418 w 9776613"/>
              <a:gd name="connsiteY12" fmla="*/ 3013799 h 3032173"/>
              <a:gd name="connsiteX13" fmla="*/ 389165 w 9776613"/>
              <a:gd name="connsiteY13" fmla="*/ 3031052 h 303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76613" h="3032173">
                <a:moveTo>
                  <a:pt x="8187444" y="132577"/>
                </a:moveTo>
                <a:cubicBezTo>
                  <a:pt x="8581384" y="27622"/>
                  <a:pt x="8975324" y="-77333"/>
                  <a:pt x="9136350" y="80818"/>
                </a:cubicBezTo>
                <a:cubicBezTo>
                  <a:pt x="9297376" y="238969"/>
                  <a:pt x="9343384" y="888825"/>
                  <a:pt x="9153603" y="1081482"/>
                </a:cubicBezTo>
                <a:cubicBezTo>
                  <a:pt x="8963822" y="1274139"/>
                  <a:pt x="8552629" y="1216630"/>
                  <a:pt x="7997663" y="1236758"/>
                </a:cubicBezTo>
                <a:cubicBezTo>
                  <a:pt x="7442697" y="1256886"/>
                  <a:pt x="5823807" y="1202252"/>
                  <a:pt x="5823807" y="1202252"/>
                </a:cubicBezTo>
                <a:lnTo>
                  <a:pt x="2407746" y="1202252"/>
                </a:lnTo>
                <a:cubicBezTo>
                  <a:pt x="1562357" y="1205127"/>
                  <a:pt x="1116659" y="1170622"/>
                  <a:pt x="751474" y="1219505"/>
                </a:cubicBezTo>
                <a:cubicBezTo>
                  <a:pt x="386289" y="1268388"/>
                  <a:pt x="317278" y="1366154"/>
                  <a:pt x="216637" y="1495550"/>
                </a:cubicBezTo>
                <a:cubicBezTo>
                  <a:pt x="115995" y="1624946"/>
                  <a:pt x="-174428" y="1903867"/>
                  <a:pt x="147625" y="1995882"/>
                </a:cubicBezTo>
                <a:cubicBezTo>
                  <a:pt x="469678" y="2087897"/>
                  <a:pt x="2148954" y="2047641"/>
                  <a:pt x="2148954" y="2047641"/>
                </a:cubicBezTo>
                <a:cubicBezTo>
                  <a:pt x="3644199" y="2053392"/>
                  <a:pt x="7974659" y="1883739"/>
                  <a:pt x="9119097" y="2030388"/>
                </a:cubicBezTo>
                <a:cubicBezTo>
                  <a:pt x="10263535" y="2177037"/>
                  <a:pt x="9705693" y="2763633"/>
                  <a:pt x="9015580" y="2927535"/>
                </a:cubicBezTo>
                <a:cubicBezTo>
                  <a:pt x="8325467" y="3091437"/>
                  <a:pt x="4978418" y="3013799"/>
                  <a:pt x="4978418" y="3013799"/>
                </a:cubicBezTo>
                <a:lnTo>
                  <a:pt x="389165" y="3031052"/>
                </a:lnTo>
              </a:path>
            </a:pathLst>
          </a:custGeom>
          <a:noFill/>
          <a:ln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202FB-0F63-D00D-096D-691C62B4F6CE}"/>
              </a:ext>
            </a:extLst>
          </p:cNvPr>
          <p:cNvSpPr txBox="1"/>
          <p:nvPr/>
        </p:nvSpPr>
        <p:spPr>
          <a:xfrm>
            <a:off x="1480868" y="5794074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66090-3674-43CB-B40C-7ECF5E662DF4}"/>
              </a:ext>
            </a:extLst>
          </p:cNvPr>
          <p:cNvSpPr txBox="1"/>
          <p:nvPr/>
        </p:nvSpPr>
        <p:spPr>
          <a:xfrm>
            <a:off x="1477992" y="6101750"/>
            <a:ext cx="13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42.195 km</a:t>
            </a:r>
          </a:p>
        </p:txBody>
      </p:sp>
      <p:pic>
        <p:nvPicPr>
          <p:cNvPr id="30" name="Graphic 29" descr="Podium with solid fill">
            <a:extLst>
              <a:ext uri="{FF2B5EF4-FFF2-40B4-BE49-F238E27FC236}">
                <a16:creationId xmlns:a16="http://schemas.microsoft.com/office/drawing/2014/main" id="{C1F87764-F5A8-248C-10EB-A13DAF59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190" y="4789481"/>
            <a:ext cx="914400" cy="914400"/>
          </a:xfrm>
          <a:prstGeom prst="rect">
            <a:avLst/>
          </a:prstGeom>
        </p:spPr>
      </p:pic>
      <p:sp>
        <p:nvSpPr>
          <p:cNvPr id="2" name="Oval Callout 1">
            <a:extLst>
              <a:ext uri="{FF2B5EF4-FFF2-40B4-BE49-F238E27FC236}">
                <a16:creationId xmlns:a16="http://schemas.microsoft.com/office/drawing/2014/main" id="{A98D729F-381A-7191-69DA-DA4C01BA0D23}"/>
              </a:ext>
            </a:extLst>
          </p:cNvPr>
          <p:cNvSpPr/>
          <p:nvPr/>
        </p:nvSpPr>
        <p:spPr>
          <a:xfrm>
            <a:off x="3637280" y="1076960"/>
            <a:ext cx="2092960" cy="914400"/>
          </a:xfrm>
          <a:prstGeom prst="wedgeEllipseCallout">
            <a:avLst>
              <a:gd name="adj1" fmla="val -66806"/>
              <a:gd name="adj2" fmla="val 515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 will run 1km = 7 min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086DA89-5681-0CF8-E07C-DD1112DF9A16}"/>
              </a:ext>
            </a:extLst>
          </p:cNvPr>
          <p:cNvSpPr/>
          <p:nvPr/>
        </p:nvSpPr>
        <p:spPr>
          <a:xfrm>
            <a:off x="2682240" y="386080"/>
            <a:ext cx="3616960" cy="609600"/>
          </a:xfrm>
          <a:prstGeom prst="wedgeRoundRectCallout">
            <a:avLst>
              <a:gd name="adj1" fmla="val -22550"/>
              <a:gd name="adj2" fmla="val 558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minutes does it take for you to run 1 km?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5EBE6EE5-E812-7AA1-6C2C-09D3C0489E0A}"/>
              </a:ext>
            </a:extLst>
          </p:cNvPr>
          <p:cNvSpPr/>
          <p:nvPr/>
        </p:nvSpPr>
        <p:spPr>
          <a:xfrm>
            <a:off x="3068320" y="5750560"/>
            <a:ext cx="6096000" cy="8331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estimated goal time is__4_ hours and _55__ minutes.</a:t>
            </a:r>
          </a:p>
        </p:txBody>
      </p:sp>
      <p:pic>
        <p:nvPicPr>
          <p:cNvPr id="19" name="Graphic 18" descr="Run with solid fill">
            <a:extLst>
              <a:ext uri="{FF2B5EF4-FFF2-40B4-BE49-F238E27FC236}">
                <a16:creationId xmlns:a16="http://schemas.microsoft.com/office/drawing/2014/main" id="{109C596D-A196-3156-05AD-6431B4AD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743200" y="3341915"/>
            <a:ext cx="979714" cy="914400"/>
          </a:xfrm>
          <a:prstGeom prst="rect">
            <a:avLst/>
          </a:prstGeom>
        </p:spPr>
      </p:pic>
      <p:pic>
        <p:nvPicPr>
          <p:cNvPr id="31" name="Graphic 30" descr="Walk with solid fill">
            <a:extLst>
              <a:ext uri="{FF2B5EF4-FFF2-40B4-BE49-F238E27FC236}">
                <a16:creationId xmlns:a16="http://schemas.microsoft.com/office/drawing/2014/main" id="{0C5DF8A6-0C2D-DE43-E52C-84D02B881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2114" y="4082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E65E-7206-B410-EA1B-0ED7079C3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4E0A12-BE21-82A8-0E0E-D8E2484D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F4C02D-92F8-51E6-71B7-3E13B2A8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Hint: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Get data from user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</a:t>
            </a: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 input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"How many minutes does it take you to run 1 km?” 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float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)</a:t>
            </a:r>
          </a:p>
          <a:p>
            <a:pPr marL="0" indent="0" algn="l">
              <a:buNone/>
            </a:pP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Do calculations</a:t>
            </a: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How many minutes will take to complete 42.195 km.</a:t>
            </a: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Convert the minutes to hours + minutes.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goal_hours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goal_minutes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</a:p>
          <a:p>
            <a:pPr marL="0" indent="0" algn="l">
              <a:buNone/>
            </a:pP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result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print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 "Your estimated goal time is” 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goal_hours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"hours and"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goal_minutes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"minutes.”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1D5A1-3393-291A-A686-C968622E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1BF62-82C1-0767-E850-AAE00B47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BBF43C-3609-B77B-BBDA-F04B8406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(option) Lab1-2: </a:t>
            </a:r>
            <a:br>
              <a:rPr lang="en-US" dirty="0"/>
            </a:br>
            <a:r>
              <a:rPr lang="en-US" dirty="0"/>
              <a:t>If you finish Lab1, please do Lab1-2.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8DB6EF-5FF3-3C5E-66B5-5AF10B7B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37664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program that Calculate Total Restaurant Bill with Tip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You went to a restaurant and had dinner. Now, you need to calculate the total bill, including a tip.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Write a Python program that: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Asks the user to </a:t>
            </a:r>
            <a:r>
              <a:rPr lang="en-US" b="1" dirty="0"/>
              <a:t>input</a:t>
            </a:r>
            <a:r>
              <a:rPr lang="en-US" dirty="0"/>
              <a:t> the dinner price.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Asks the user to </a:t>
            </a:r>
            <a:r>
              <a:rPr lang="en-US" b="1" dirty="0"/>
              <a:t>input </a:t>
            </a:r>
            <a:r>
              <a:rPr lang="en-US" dirty="0"/>
              <a:t>the tip percentage they want to leave.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Calculates </a:t>
            </a:r>
            <a:r>
              <a:rPr lang="en-US" dirty="0"/>
              <a:t>the total bill by adding the tip amount to the dinner price.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Prints</a:t>
            </a:r>
            <a:r>
              <a:rPr lang="en-US" dirty="0"/>
              <a:t> the total amount the user needs to pay.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the file to </a:t>
            </a:r>
            <a:r>
              <a:rPr lang="en-US" b="1" dirty="0"/>
              <a:t>calculator_lab1-2_&lt;your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AEBEA-8650-60D5-BF1B-00FB8BF6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D002E-C696-5C5C-3975-D710CDEC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CCECDA-8834-4AAC-F9E3-4C563F0D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Lab1-2: </a:t>
            </a:r>
            <a:endParaRPr lang="en-US" sz="20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167E1-6327-146C-F27C-F7AF850F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 descr="Restaurant with solid fill">
            <a:extLst>
              <a:ext uri="{FF2B5EF4-FFF2-40B4-BE49-F238E27FC236}">
                <a16:creationId xmlns:a16="http://schemas.microsoft.com/office/drawing/2014/main" id="{1F7CE960-C08C-0D72-E05A-E2A7AC24E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830" y="3183958"/>
            <a:ext cx="914400" cy="914400"/>
          </a:xfrm>
        </p:spPr>
      </p:pic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39EE5DBE-3CAC-90EB-397C-272901C85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9072" y="3216730"/>
            <a:ext cx="914400" cy="914400"/>
          </a:xfrm>
          <a:prstGeom prst="rect">
            <a:avLst/>
          </a:prstGeom>
        </p:spPr>
      </p:pic>
      <p:pic>
        <p:nvPicPr>
          <p:cNvPr id="14" name="Graphic 13" descr="Money with solid fill">
            <a:extLst>
              <a:ext uri="{FF2B5EF4-FFF2-40B4-BE49-F238E27FC236}">
                <a16:creationId xmlns:a16="http://schemas.microsoft.com/office/drawing/2014/main" id="{27CD5B7F-1F37-D916-33E6-5AD569918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8787" y="4297136"/>
            <a:ext cx="914400" cy="914400"/>
          </a:xfrm>
          <a:prstGeom prst="rect">
            <a:avLst/>
          </a:prstGeom>
        </p:spPr>
      </p:pic>
      <p:pic>
        <p:nvPicPr>
          <p:cNvPr id="16" name="Graphic 15" descr="Waiter female with solid fill">
            <a:extLst>
              <a:ext uri="{FF2B5EF4-FFF2-40B4-BE49-F238E27FC236}">
                <a16:creationId xmlns:a16="http://schemas.microsoft.com/office/drawing/2014/main" id="{541B698F-4424-CDBC-E6FC-D79149C8D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1743" y="3184072"/>
            <a:ext cx="914400" cy="9144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4712448A-8E07-1C88-593C-F7CAD9C4F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5444" y="429713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3DF67-86D9-1EF5-F63D-5E1A5F830FBC}"/>
              </a:ext>
            </a:extLst>
          </p:cNvPr>
          <p:cNvSpPr txBox="1"/>
          <p:nvPr/>
        </p:nvSpPr>
        <p:spPr>
          <a:xfrm>
            <a:off x="1681844" y="5225143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Dinner is xxx 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85C94-B1EC-0AEB-3096-55F5D4D073C9}"/>
              </a:ext>
            </a:extLst>
          </p:cNvPr>
          <p:cNvSpPr txBox="1"/>
          <p:nvPr/>
        </p:nvSpPr>
        <p:spPr>
          <a:xfrm>
            <a:off x="3663043" y="5230585"/>
            <a:ext cx="2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is xxx % of dinner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40892-71A7-7DA3-8BA7-ACFC5BB06BD5}"/>
              </a:ext>
            </a:extLst>
          </p:cNvPr>
          <p:cNvSpPr txBox="1"/>
          <p:nvPr/>
        </p:nvSpPr>
        <p:spPr>
          <a:xfrm>
            <a:off x="3282043" y="456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5D5D9-E829-F596-1030-54F788C48D52}"/>
              </a:ext>
            </a:extLst>
          </p:cNvPr>
          <p:cNvSpPr txBox="1"/>
          <p:nvPr/>
        </p:nvSpPr>
        <p:spPr>
          <a:xfrm>
            <a:off x="5230588" y="46567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24" name="Graphic 23" descr="Money with solid fill">
            <a:extLst>
              <a:ext uri="{FF2B5EF4-FFF2-40B4-BE49-F238E27FC236}">
                <a16:creationId xmlns:a16="http://schemas.microsoft.com/office/drawing/2014/main" id="{06044E43-E894-36F8-FA48-C01D07CAC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1572" y="426992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17EA2A-BA28-3FB6-094A-DE411A49DCB9}"/>
              </a:ext>
            </a:extLst>
          </p:cNvPr>
          <p:cNvSpPr txBox="1"/>
          <p:nvPr/>
        </p:nvSpPr>
        <p:spPr>
          <a:xfrm>
            <a:off x="5872843" y="5219699"/>
            <a:ext cx="137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bill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1DC8377-6557-75A1-16D5-4BB1E64EDA7B}"/>
              </a:ext>
            </a:extLst>
          </p:cNvPr>
          <p:cNvSpPr/>
          <p:nvPr/>
        </p:nvSpPr>
        <p:spPr>
          <a:xfrm>
            <a:off x="2192382" y="1649186"/>
            <a:ext cx="4371703" cy="963022"/>
          </a:xfrm>
          <a:prstGeom prst="wedgeRoundRectCallout">
            <a:avLst>
              <a:gd name="adj1" fmla="val -22550"/>
              <a:gd name="adj2" fmla="val 558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much you should pay for the dinner with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7A0E-64AD-DE70-010E-B705230275E3}"/>
              </a:ext>
            </a:extLst>
          </p:cNvPr>
          <p:cNvSpPr txBox="1"/>
          <p:nvPr/>
        </p:nvSpPr>
        <p:spPr>
          <a:xfrm>
            <a:off x="861333" y="1088962"/>
            <a:ext cx="10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 Hint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https://forms.gle/ZEDwFn8T2Dmc4LTr9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D089DDA9-D5E6-8E52-040E-739B5C9E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78" y="4639129"/>
            <a:ext cx="1651000" cy="165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261B-919D-AA93-D6D6-19B2755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C4F02-ECA8-6272-92F2-4ED964C2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AB4D-C999-9802-7A6E-249301D2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1, Class 2: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1: Create a Custom Calculator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CD8E-E5C6-86AB-A352-FEA6FC6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3116324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Printing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Create a Custom Calculator </a:t>
            </a:r>
          </a:p>
          <a:p>
            <a:r>
              <a:rPr lang="en-US" dirty="0"/>
              <a:t>Exercise2: write a code using print.</a:t>
            </a:r>
          </a:p>
          <a:p>
            <a:r>
              <a:rPr lang="en-US" dirty="0"/>
              <a:t>Homework: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2E762-1252-442A-F2F7-4F01B04C5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77EC-2327-9173-692F-CBA5955B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A6E7-2EA5-E0DE-3C97-CA9B7FED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CEA8F1-27D6-6661-7425-5AE83AB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531786"/>
            <a:ext cx="11333162" cy="4818910"/>
          </a:xfrm>
        </p:spPr>
        <p:txBody>
          <a:bodyPr>
            <a:noAutofit/>
          </a:bodyPr>
          <a:lstStyle/>
          <a:p>
            <a:r>
              <a:rPr lang="en-US" dirty="0"/>
              <a:t>Online Course: </a:t>
            </a:r>
            <a:r>
              <a:rPr lang="en-US" sz="1800" dirty="0">
                <a:hlinkClick r:id="rId2"/>
              </a:rPr>
              <a:t>http://programarcadegames.com/index.php?chapter=python_as_calculator&amp;lang=en#section_1</a:t>
            </a:r>
            <a:endParaRPr lang="en-US" dirty="0"/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Review Python basics syntax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Printing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Escape Codes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Comments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Assignment Operators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Operators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Exercise2: write a code using “print”.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Homework Quiz: </a:t>
            </a:r>
            <a:r>
              <a:rPr lang="en-US" sz="2000" dirty="0">
                <a:hlinkClick r:id="rId3"/>
              </a:rPr>
              <a:t>http://programarcadegames.com/quiz/quiz.php?file=python_as_calculator&amp;lang=en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CE193-9082-59AA-F56F-E7646E19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/>
              <a:t>Chapter 1: Create a Custom Calculator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C1742-3C6A-25E9-F5A6-96867AFC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07EA-3316-2473-45CB-E06FD0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EA0B5A-8D82-C36F-F166-84AB39A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9EC3EEC-AD9B-2CA1-8B62-43B4415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code to print out the following information.</a:t>
            </a: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Store your first name into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Store your last name into </a:t>
            </a:r>
            <a:r>
              <a:rPr lang="en-US" b="1" dirty="0" err="1"/>
              <a:t>last_name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Store your age into </a:t>
            </a:r>
            <a:r>
              <a:rPr lang="en-US" b="1" dirty="0" err="1"/>
              <a:t>my_age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Print out: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Save the file to class2_&lt;Your name&gt;_exe2.py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07322-DBD1-D232-7799-21FE4E7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D4BDA-3BAE-22BE-4932-75DBF2B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27ADB-CE12-D134-7B1D-343A978BC826}"/>
              </a:ext>
            </a:extLst>
          </p:cNvPr>
          <p:cNvSpPr txBox="1"/>
          <p:nvPr/>
        </p:nvSpPr>
        <p:spPr>
          <a:xfrm>
            <a:off x="1275769" y="3842439"/>
            <a:ext cx="6793848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/>
              <a:t>Hello, my name is &lt;your first name&gt; &lt;your last name&gt;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 am &lt; your age&gt; years old.</a:t>
            </a:r>
          </a:p>
        </p:txBody>
      </p:sp>
    </p:spTree>
    <p:extLst>
      <p:ext uri="{BB962C8B-B14F-4D97-AF65-F5344CB8AC3E}">
        <p14:creationId xmlns:p14="http://schemas.microsoft.com/office/powerpoint/2010/main" val="3360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10C66-A472-BD33-0F2F-1551B514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58AA4D-9B89-03E4-734A-5FD8A75E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BBFEAB-E1B0-B155-D7FF-B864D71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94285-AC3F-E7AB-1495-55EE84F1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4131-70FE-6C95-0CE2-26E625FDF553}"/>
              </a:ext>
            </a:extLst>
          </p:cNvPr>
          <p:cNvSpPr txBox="1"/>
          <p:nvPr/>
        </p:nvSpPr>
        <p:spPr>
          <a:xfrm>
            <a:off x="778164" y="1475509"/>
            <a:ext cx="6546272" cy="163121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"Mariko"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 "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20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print("Hello, my name is 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print("I am  ", "years old.")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A396E8-E74B-418F-0792-3A489218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25967"/>
            <a:ext cx="10515600" cy="447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Hint: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427E1-79FA-9B59-7098-94FBF056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3318762"/>
            <a:ext cx="11363883" cy="2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62829-AF48-769C-DB22-0E1B97A9D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1561F0-BA43-230F-B42D-7EEB1A62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1EA13-B53E-2FA9-15E1-5123363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D38CF-2309-D90E-20A4-302BD8B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D49EE-1B0F-6B7E-155C-D6B8EF632F28}"/>
              </a:ext>
            </a:extLst>
          </p:cNvPr>
          <p:cNvSpPr txBox="1"/>
          <p:nvPr/>
        </p:nvSpPr>
        <p:spPr>
          <a:xfrm>
            <a:off x="778164" y="1475509"/>
            <a:ext cx="6546272" cy="440120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class2_SampleScript_exe2.py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first name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"Mariko"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last name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"Tagawa"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age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20</a:t>
            </a:r>
          </a:p>
          <a:p>
            <a:pPr algn="l"/>
            <a:endParaRPr lang="en-US" sz="2000" dirty="0">
              <a:solidFill>
                <a:srgbClr val="92D050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out: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print("Hello, my name is 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print("I am",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, "years old.")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4BBF04-C169-CD79-3B69-6E5ECB5C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25967"/>
            <a:ext cx="10515600" cy="447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Answer script</a:t>
            </a:r>
          </a:p>
        </p:txBody>
      </p:sp>
    </p:spTree>
    <p:extLst>
      <p:ext uri="{BB962C8B-B14F-4D97-AF65-F5344CB8AC3E}">
        <p14:creationId xmlns:p14="http://schemas.microsoft.com/office/powerpoint/2010/main" val="3337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1708</Words>
  <Application>Microsoft Macintosh PowerPoint</Application>
  <PresentationFormat>Widescreen</PresentationFormat>
  <Paragraphs>306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　#2</vt:lpstr>
      <vt:lpstr>Course schedule</vt:lpstr>
      <vt:lpstr>Course schedule</vt:lpstr>
      <vt:lpstr>Course schedule</vt:lpstr>
      <vt:lpstr>Week 1, Class 2:   Chapter 1: Create a Custom Calculator</vt:lpstr>
      <vt:lpstr>Chapter 1: Create a Custom Calculator</vt:lpstr>
      <vt:lpstr>Exercise 2: </vt:lpstr>
      <vt:lpstr>Exercise 2: </vt:lpstr>
      <vt:lpstr>Exercise 2: </vt:lpstr>
      <vt:lpstr>Attendance Check 2</vt:lpstr>
      <vt:lpstr>Week2, Class3: Lab1: Create a Custom Calculator</vt:lpstr>
      <vt:lpstr>Chapter 1: Create a Custom Calculator LAB1</vt:lpstr>
      <vt:lpstr>Chapter 1: Create a Custom Calculator </vt:lpstr>
      <vt:lpstr>Chapter 1: Create a Custom Calculator Sample file: class3_sample.py</vt:lpstr>
      <vt:lpstr>Lab1: </vt:lpstr>
      <vt:lpstr>PowerPoint Presentation</vt:lpstr>
      <vt:lpstr>Lab1: </vt:lpstr>
      <vt:lpstr>(option) Lab1-2:  If you finish Lab1, please do Lab1-2.</vt:lpstr>
      <vt:lpstr>Lab1-2: </vt:lpstr>
      <vt:lpstr>Attendance Check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54</cp:revision>
  <cp:lastPrinted>2025-01-30T07:27:55Z</cp:lastPrinted>
  <dcterms:created xsi:type="dcterms:W3CDTF">2024-12-13T03:05:07Z</dcterms:created>
  <dcterms:modified xsi:type="dcterms:W3CDTF">2025-04-14T06:54:35Z</dcterms:modified>
</cp:coreProperties>
</file>