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7"/>
  </p:notesMasterIdLst>
  <p:sldIdLst>
    <p:sldId id="257" r:id="rId3"/>
    <p:sldId id="462" r:id="rId4"/>
    <p:sldId id="463" r:id="rId5"/>
    <p:sldId id="464" r:id="rId6"/>
    <p:sldId id="268" r:id="rId7"/>
    <p:sldId id="455" r:id="rId8"/>
    <p:sldId id="400" r:id="rId9"/>
    <p:sldId id="402" r:id="rId10"/>
    <p:sldId id="444" r:id="rId11"/>
    <p:sldId id="452" r:id="rId12"/>
    <p:sldId id="450" r:id="rId13"/>
    <p:sldId id="453" r:id="rId14"/>
    <p:sldId id="428" r:id="rId15"/>
    <p:sldId id="461" r:id="rId16"/>
    <p:sldId id="460" r:id="rId17"/>
    <p:sldId id="449" r:id="rId18"/>
    <p:sldId id="445" r:id="rId19"/>
    <p:sldId id="454" r:id="rId20"/>
    <p:sldId id="415" r:id="rId21"/>
    <p:sldId id="430" r:id="rId22"/>
    <p:sldId id="451" r:id="rId23"/>
    <p:sldId id="456" r:id="rId24"/>
    <p:sldId id="458" r:id="rId25"/>
    <p:sldId id="459" r:id="rId26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z1UfXHNiw3EgpCp+JVQi/Q==" hashData="6uj3QudCkxqXBW5dGAug2brl7gjxUMLz5AIvdkW/unX/udAHoKnNaoXwrV57JetzzWMPgoBI/v9C5caZGvbahQ=="/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83"/>
    <p:restoredTop sz="79140"/>
  </p:normalViewPr>
  <p:slideViewPr>
    <p:cSldViewPr snapToGrid="0" showGuides="1">
      <p:cViewPr varScale="1">
        <p:scale>
          <a:sx n="62" d="100"/>
          <a:sy n="62" d="100"/>
        </p:scale>
        <p:origin x="1696" y="192"/>
      </p:cViewPr>
      <p:guideLst>
        <p:guide orient="horz" pos="2228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1D560-B0C3-EC4E-8F83-FFD03185AA9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689ED-EBD8-094E-8274-C50E3E4A8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68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20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848F2-8671-6224-D575-25AE7AA46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4023D3-EBA0-59A7-3218-8926CC1E6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A3F999-A985-3688-B27E-7855E6EB3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2D374-F895-C070-349B-3B73BE50C2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33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E9548-A234-878A-C6B2-4DD856C87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23E16D-81A2-844E-50F5-F3398B9DC8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387913-1B1E-D4BD-6995-03E4D8CE22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740A0-C5EB-EA88-B533-CEA7241096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9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Calculate the area of a rectangle (repeated code)</a:t>
            </a:r>
          </a:p>
          <a:p>
            <a:r>
              <a:rPr lang="en-US" dirty="0"/>
              <a:t>width1 = 5</a:t>
            </a:r>
          </a:p>
          <a:p>
            <a:r>
              <a:rPr lang="en-US" dirty="0"/>
              <a:t>height1 = 10</a:t>
            </a:r>
          </a:p>
          <a:p>
            <a:r>
              <a:rPr lang="en-US" dirty="0"/>
              <a:t>area1 = width1 * height1</a:t>
            </a:r>
          </a:p>
          <a:p>
            <a:r>
              <a:rPr lang="en-US" dirty="0"/>
              <a:t>print(</a:t>
            </a:r>
            <a:r>
              <a:rPr lang="en-US" dirty="0" err="1"/>
              <a:t>f"Area</a:t>
            </a:r>
            <a:r>
              <a:rPr lang="en-US" dirty="0"/>
              <a:t> of rectangle 1: {area1}")</a:t>
            </a:r>
          </a:p>
          <a:p>
            <a:endParaRPr lang="en-US" dirty="0"/>
          </a:p>
          <a:p>
            <a:r>
              <a:rPr lang="en-US" dirty="0"/>
              <a:t>width2 = 7</a:t>
            </a:r>
          </a:p>
          <a:p>
            <a:r>
              <a:rPr lang="en-US" dirty="0"/>
              <a:t>height2 = 4</a:t>
            </a:r>
          </a:p>
          <a:p>
            <a:r>
              <a:rPr lang="en-US" dirty="0"/>
              <a:t>area2 = width2 * height2</a:t>
            </a:r>
          </a:p>
          <a:p>
            <a:r>
              <a:rPr lang="en-US" dirty="0"/>
              <a:t>print(</a:t>
            </a:r>
            <a:r>
              <a:rPr lang="en-US" dirty="0" err="1"/>
              <a:t>f"Area</a:t>
            </a:r>
            <a:r>
              <a:rPr lang="en-US" dirty="0"/>
              <a:t> of rectangle 2: {area2}")</a:t>
            </a:r>
          </a:p>
          <a:p>
            <a:endParaRPr lang="en-US" dirty="0"/>
          </a:p>
          <a:p>
            <a:r>
              <a:rPr lang="en-JP" dirty="0"/>
              <a:t>❌ </a:t>
            </a:r>
            <a:r>
              <a:rPr lang="en-US" b="1" dirty="0"/>
              <a:t>Problem: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same formula (width * height) is repeated.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we need to change the logic, we must update it multiple times.</a:t>
            </a:r>
          </a:p>
          <a:p>
            <a:r>
              <a:rPr lang="en-US" dirty="0"/>
              <a:t>--------------</a:t>
            </a:r>
          </a:p>
          <a:p>
            <a:r>
              <a:rPr lang="en-US" dirty="0"/>
              <a:t># Define a reusable function to calculate the area</a:t>
            </a:r>
          </a:p>
          <a:p>
            <a:r>
              <a:rPr lang="en-US" dirty="0"/>
              <a:t>def </a:t>
            </a:r>
            <a:r>
              <a:rPr lang="en-US" dirty="0" err="1"/>
              <a:t>calculate_area</a:t>
            </a:r>
            <a:r>
              <a:rPr lang="en-US" dirty="0"/>
              <a:t>(width, height):</a:t>
            </a:r>
          </a:p>
          <a:p>
            <a:r>
              <a:rPr lang="en-US" dirty="0"/>
              <a:t>    return width * height</a:t>
            </a:r>
          </a:p>
          <a:p>
            <a:endParaRPr lang="en-US" dirty="0"/>
          </a:p>
          <a:p>
            <a:r>
              <a:rPr lang="en-US" dirty="0"/>
              <a:t># Call the function multiple times</a:t>
            </a:r>
          </a:p>
          <a:p>
            <a:r>
              <a:rPr lang="en-US" dirty="0"/>
              <a:t>print(</a:t>
            </a:r>
            <a:r>
              <a:rPr lang="en-US" dirty="0" err="1"/>
              <a:t>f"Area</a:t>
            </a:r>
            <a:r>
              <a:rPr lang="en-US" dirty="0"/>
              <a:t> of rectangle 1: {</a:t>
            </a:r>
            <a:r>
              <a:rPr lang="en-US" dirty="0" err="1"/>
              <a:t>calculate_area</a:t>
            </a:r>
            <a:r>
              <a:rPr lang="en-US" dirty="0"/>
              <a:t>(5, 10)}")</a:t>
            </a:r>
          </a:p>
          <a:p>
            <a:r>
              <a:rPr lang="en-US" dirty="0"/>
              <a:t>print(</a:t>
            </a:r>
            <a:r>
              <a:rPr lang="en-US" dirty="0" err="1"/>
              <a:t>f"Area</a:t>
            </a:r>
            <a:r>
              <a:rPr lang="en-US" dirty="0"/>
              <a:t> of rectangle 2: {</a:t>
            </a:r>
            <a:r>
              <a:rPr lang="en-US" dirty="0" err="1"/>
              <a:t>calculate_area</a:t>
            </a:r>
            <a:r>
              <a:rPr lang="en-US" dirty="0"/>
              <a:t>(7, 4)}")</a:t>
            </a:r>
          </a:p>
          <a:p>
            <a:endParaRPr lang="en-US" dirty="0"/>
          </a:p>
          <a:p>
            <a:r>
              <a:rPr lang="en-US" b="1" dirty="0"/>
              <a:t>this better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calculate_area</a:t>
            </a:r>
            <a:r>
              <a:rPr lang="en-US" dirty="0"/>
              <a:t>() function can be </a:t>
            </a:r>
            <a:r>
              <a:rPr lang="en-US" b="1" dirty="0"/>
              <a:t>used multiple times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we need to change the formula, we </a:t>
            </a:r>
            <a:r>
              <a:rPr lang="en-US" b="1" dirty="0"/>
              <a:t>only update it once</a:t>
            </a:r>
            <a:r>
              <a:rPr lang="en-US" dirty="0"/>
              <a:t> inside the function.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code is </a:t>
            </a:r>
            <a:r>
              <a:rPr lang="en-US" b="1" dirty="0"/>
              <a:t>shorter, cleaner, and easier to maintain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72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E84C-06EB-E56E-2556-375350980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81666-3210-E5F3-3AB8-58A52C886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532-C2A2-4B37-1B12-42A04E40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CC49-8724-0093-1B16-956EFB83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B90A5-AEFA-EFFD-1F5D-93C82AD0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085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99B4-4E54-8112-2C24-DDBA8A477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13768-3B0F-CA1B-8F9B-5A1BB240D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04323-DC39-757F-7A4F-4AB226993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33385-E4E3-C1F7-24E0-05D0AE9D3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40C8E-2257-C3F6-0B1F-8F47B02D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10850-C0B4-FE2E-89DE-50159D71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6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A827-6905-0381-952E-AC2CEAED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DE9BE-29AF-FD4B-B330-114C2CD2C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6D8F7-C9D0-7EA0-1B77-EAEE2FF6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84B21-1911-24F5-FC58-8A6ED02A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190ED-9F0A-AB88-3511-63EFE7A6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1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6A3D8-F15A-BCCB-4748-9F74BD473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E48CF-1551-4609-FD18-A4277F3BC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ACDE9-34AF-3D15-3ED5-0AE760A6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A941-6922-7C61-8B19-32331033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775EC-EB55-0730-72A2-53C7E308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34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18EBD8FE-3AD4-0BFF-F214-9E1B3C9B5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DFEC50A3-C73C-694C-96DE-0E6A2FC2AB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5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body">
    <p:bg>
      <p:bgPr>
        <a:solidFill>
          <a:schemeClr val="bg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 hasCustomPrompt="1"/>
          </p:nvPr>
        </p:nvSpPr>
        <p:spPr>
          <a:xfrm>
            <a:off x="554183" y="1719258"/>
            <a:ext cx="10677818" cy="4545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51351" lvl="0" indent="0" rtl="0">
              <a:lnSpc>
                <a:spcPct val="100000"/>
              </a:lnSpc>
              <a:spcBef>
                <a:spcPts val="325"/>
              </a:spcBef>
              <a:spcAft>
                <a:spcPts val="325"/>
              </a:spcAft>
              <a:buSzPts val="1400"/>
              <a:buFont typeface="Nunito Light"/>
              <a:buNone/>
              <a:defRPr sz="2600">
                <a:latin typeface="+mn-lt"/>
              </a:defRPr>
            </a:lvl1pPr>
            <a:lvl2pPr marL="990661" lvl="1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○"/>
              <a:defRPr sz="2000"/>
            </a:lvl2pPr>
            <a:lvl3pPr marL="1485991" lvl="2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■"/>
              <a:defRPr sz="2000"/>
            </a:lvl3pPr>
            <a:lvl4pPr marL="1981322" lvl="3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476652" lvl="4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971983" lvl="5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467313" lvl="6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962644" lvl="7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457974" lvl="8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r>
              <a:rPr lang="en-US" dirty="0"/>
              <a:t> </a:t>
            </a:r>
          </a:p>
          <a:p>
            <a:pPr lvl="1"/>
            <a:endParaRPr lang="en-US" sz="2000" dirty="0"/>
          </a:p>
          <a:p>
            <a:pPr lvl="2"/>
            <a:endParaRPr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5E7427BD-584C-6151-1F95-8A156E5D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  <a:solidFill>
            <a:schemeClr val="bg1"/>
          </a:solidFill>
        </p:spPr>
        <p:txBody>
          <a:bodyPr lIns="420624" tIns="411480" rIns="420624" bIns="420624"/>
          <a:lstStyle>
            <a:lvl1pPr marL="195012">
              <a:defRPr u="db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09BAC0CE-C45C-81E3-EDA7-7E045A326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B181F5F1-E69D-2A4C-9A79-C392FEFCF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67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9">
          <p15:clr>
            <a:srgbClr val="FBAE40"/>
          </p15:clr>
        </p15:guide>
        <p15:guide id="2" pos="15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bg>
      <p:bgPr>
        <a:solidFill>
          <a:schemeClr val="bg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47650" y="1535492"/>
            <a:ext cx="11639550" cy="5001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66839" lvl="0" indent="-195987" rtl="0">
              <a:lnSpc>
                <a:spcPct val="100000"/>
              </a:lnSpc>
              <a:spcBef>
                <a:spcPts val="325"/>
              </a:spcBef>
              <a:spcAft>
                <a:spcPts val="325"/>
              </a:spcAft>
              <a:buSzPct val="100000"/>
              <a:buFont typeface="Arial" panose="020B0604020202020204" pitchFamily="34" charset="0"/>
              <a:buChar char="•"/>
              <a:defRPr sz="2800">
                <a:latin typeface="+mn-lt"/>
              </a:defRPr>
            </a:lvl1pPr>
            <a:lvl2pPr marL="990661" lvl="1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○"/>
              <a:defRPr sz="2400"/>
            </a:lvl2pPr>
            <a:lvl3pPr marL="1485991" lvl="2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981322" lvl="3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476652" lvl="4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971983" lvl="5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467313" lvl="6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962644" lvl="7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457974" lvl="8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 lang="en-US" dirty="0"/>
          </a:p>
          <a:p>
            <a:pPr lvl="1"/>
            <a:endParaRPr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A94003B0-B48D-2E4A-3221-F2C4C774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  <a:solidFill>
            <a:schemeClr val="bg1"/>
          </a:solidFill>
        </p:spPr>
        <p:txBody>
          <a:bodyPr lIns="420624" tIns="411480" rIns="420624" bIns="420624"/>
          <a:lstStyle>
            <a:lvl1pPr marL="195012">
              <a:defRPr sz="2800" u="db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34BCFEDD-7DAF-02E8-D5E9-47C49F8D2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522415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B181F5F1-E69D-2A4C-9A79-C392FEFCF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06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9">
          <p15:clr>
            <a:srgbClr val="FBAE40"/>
          </p15:clr>
        </p15:guide>
        <p15:guide id="2" pos="15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5"/>
            <a:ext cx="5498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46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16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416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746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 Title and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E84C-06EB-E56E-2556-375350980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9858"/>
            <a:ext cx="9144000" cy="2003204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81666-3210-E5F3-3AB8-58A52C886B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48636"/>
            <a:ext cx="9144000" cy="2657292"/>
          </a:xfrm>
        </p:spPr>
        <p:txBody>
          <a:bodyPr>
            <a:normAutofit/>
          </a:bodyPr>
          <a:lstStyle>
            <a:lvl1pPr marL="457200" indent="-457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2800"/>
            </a:lvl1pPr>
            <a:lvl2pPr marL="7200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Text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532-C2A2-4B37-1B12-42A04E40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CC49-8724-0093-1B16-956EFB83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B90A5-AEFA-EFFD-1F5D-93C82AD0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2FE8878-BD8D-577C-7F04-19AD19CFF2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2964305"/>
            <a:ext cx="9144000" cy="5730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 u="sng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96864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Program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AB85-0863-1937-A11D-8E8B0982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/>
          <a:lstStyle>
            <a:lvl1pPr>
              <a:defRPr sz="2800" u="db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3B1-99DE-4DC7-C7B7-A2DB7A35B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4973196"/>
          </a:xfr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17"/>
            </a:lvl3pPr>
            <a:lvl4pPr>
              <a:defRPr sz="2400"/>
            </a:lvl4pPr>
          </a:lstStyle>
          <a:p>
            <a:pPr lvl="0"/>
            <a:endParaRPr lang="en-US" dirty="0"/>
          </a:p>
          <a:p>
            <a:pPr lvl="0"/>
            <a:r>
              <a:rPr lang="en-US" dirty="0"/>
              <a:t> </a:t>
            </a:r>
            <a:r>
              <a:rPr lang="en-US" sz="2400" dirty="0"/>
              <a:t> </a:t>
            </a:r>
          </a:p>
          <a:p>
            <a:pPr lvl="0"/>
            <a:r>
              <a:rPr lang="en-US" sz="2400" dirty="0"/>
              <a:t> </a:t>
            </a:r>
          </a:p>
          <a:p>
            <a:pPr lvl="1"/>
            <a:r>
              <a:rPr lang="en-US" sz="2400" dirty="0"/>
              <a:t> </a:t>
            </a:r>
          </a:p>
          <a:p>
            <a:pPr lvl="2"/>
            <a:endParaRPr lang="en-US" sz="2400" dirty="0"/>
          </a:p>
          <a:p>
            <a:pPr lvl="0"/>
            <a:endParaRPr lang="en-US" dirty="0"/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FFDD-0F30-E3E6-D397-9316713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2509-00F4-AFCE-645C-82AF3972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666406D3-84CC-3143-BBC5-6919C133A6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01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ass Title and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E84C-06EB-E56E-2556-375350980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9858"/>
            <a:ext cx="9144000" cy="2003204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81666-3210-E5F3-3AB8-58A52C886B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48636"/>
            <a:ext cx="9144000" cy="2657292"/>
          </a:xfrm>
        </p:spPr>
        <p:txBody>
          <a:bodyPr>
            <a:normAutofit/>
          </a:bodyPr>
          <a:lstStyle>
            <a:lvl1pPr marL="457200" indent="-457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2800"/>
            </a:lvl1pPr>
            <a:lvl2pPr marL="7200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Text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532-C2A2-4B37-1B12-42A04E40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B90A5-AEFA-EFFD-1F5D-93C82AD0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666406D3-84CC-3143-BBC5-6919C133A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2FE8878-BD8D-577C-7F04-19AD19CFF2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2964305"/>
            <a:ext cx="9144000" cy="5730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 u="sng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7997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AB85-0863-1937-A11D-8E8B0982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u="db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3B1-99DE-4DC7-C7B7-A2DB7A35B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FFDD-0F30-E3E6-D397-9316713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F675-985F-3BF0-E82B-3ED4AB8C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2509-00F4-AFCE-645C-82AF3972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025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gram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AB85-0863-1937-A11D-8E8B0982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/>
          <a:lstStyle>
            <a:lvl1pPr>
              <a:defRPr sz="2800" u="db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3B1-99DE-4DC7-C7B7-A2DB7A35B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4973196"/>
          </a:xfr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endParaRPr lang="en-US" dirty="0"/>
          </a:p>
          <a:p>
            <a:pPr lvl="0"/>
            <a:r>
              <a:rPr lang="en-US" dirty="0"/>
              <a:t> </a:t>
            </a:r>
            <a:r>
              <a:rPr lang="en-US" sz="2400" dirty="0"/>
              <a:t> </a:t>
            </a:r>
          </a:p>
          <a:p>
            <a:pPr lvl="1"/>
            <a:endParaRPr lang="en-US" sz="2400" dirty="0"/>
          </a:p>
          <a:p>
            <a:pPr lvl="0"/>
            <a:endParaRPr lang="en-US" dirty="0"/>
          </a:p>
          <a:p>
            <a:pPr lvl="1"/>
            <a:r>
              <a:rPr lang="en-US" dirty="0"/>
              <a:t> 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FFDD-0F30-E3E6-D397-9316713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F675-985F-3BF0-E82B-3ED4AB8C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2509-00F4-AFCE-645C-82AF3972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32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2614-93DC-1DC3-D8B1-02B6C1B8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35092-C0C6-D188-29E6-4836A0B3A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A0DD7-9014-0AFC-2AB9-A3E00EBFA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E154C-B2C7-9427-49DE-10271D8E8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40B74-BB4E-784B-C371-D84F73AB0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CA3F9-F549-7C40-30D0-F0BB6A63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2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F538A-85C8-CB03-BC32-9244E7AE6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4CF05-9C24-5F74-1FA9-2EFB6F5F9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B5FC6-28BC-B4A0-FC1A-86FDB5B7C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5F7BF-54D1-3DF2-C5B9-02F841664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39F42-FB88-301E-EABF-075E18CA9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17E5DE-D049-F32F-4B66-0CD49BCD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711CC-87EA-8DFF-6B05-BEAA84D2B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8EF7D-AC3B-71D9-66BF-5D3F2854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364EC-BFF0-31D4-7F48-0BB814A4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7EA6FF-B0BC-640C-DA88-5F79BDB01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A0E57-32E5-CE1F-22FD-373F5A70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A5929-79DB-CD0B-54F3-63DC1078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6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FF323-A3FF-DF00-0420-2771B7D1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BCA74-7E85-0AE4-01C0-C03D7F1C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40DAF-42AA-BB06-5EBA-6B242B0F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0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F0FF-1ABD-3704-0E5E-B3138534F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9ABA-B9C5-F277-DB70-D0EDDE7FF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B1002-7236-3D9E-F78B-139C45F2D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374F2-06C8-93A4-7F9C-84A240D0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358E6-8B10-31AF-00DE-93C0CC25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5B215-BBC1-F39B-ACED-70C6A8D4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6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952ABE-0F4F-0ACD-5046-705C93368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787D0-3C1F-8E9A-E48D-FCE139F80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59D29-C9C0-F063-A20D-1627125DB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C0916-3BA0-DF73-4051-1E70F6E3F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6CD72-93B4-57A6-BE55-ACA368A10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8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8" r:id="rId2"/>
    <p:sldLayoutId id="2147483650" r:id="rId3"/>
    <p:sldLayoutId id="2147483699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6388608" y="268225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9" name="Group 58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46306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B5A18-8937-CDEA-3F12-905FF0357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10055" y="637020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99CA87-BF84-3D4E-AF2C-FBA3021F06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23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9" r:id="rId3"/>
    <p:sldLayoutId id="2147483671" r:id="rId4"/>
    <p:sldLayoutId id="2147483679" r:id="rId5"/>
    <p:sldLayoutId id="2147483691" r:id="rId6"/>
    <p:sldLayoutId id="2147483692" r:id="rId7"/>
    <p:sldLayoutId id="2147483700" r:id="rId8"/>
    <p:sldLayoutId id="2147483701" r:id="rId9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0">
          <a:solidFill>
            <a:schemeClr val="tx1"/>
          </a:solidFill>
          <a:latin typeface="+mj-lt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5pPr>
      <a:lvl6pPr marL="3928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6pPr>
      <a:lvl7pPr marL="78561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7pPr>
      <a:lvl8pPr marL="117842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8pPr>
      <a:lvl9pPr marL="15712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1pPr>
      <a:lvl2pPr marL="185751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2pPr>
      <a:lvl3pPr marL="371503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3pPr>
      <a:lvl4pPr marL="681088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517" baseline="0">
          <a:solidFill>
            <a:schemeClr val="tx1"/>
          </a:solidFill>
          <a:latin typeface="+mn-lt"/>
          <a:ea typeface="IBM Plex Sans" charset="0"/>
          <a:cs typeface="IBM Plex Sans" charset="0"/>
        </a:defRPr>
      </a:lvl4pPr>
      <a:lvl5pPr marL="870279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Font typeface=".AppleSystemUIFont" charset="-120"/>
        <a:buChar char="»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5pPr>
      <a:lvl6pPr marL="1715803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6pPr>
      <a:lvl7pPr marL="2108612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7pPr>
      <a:lvl8pPr marL="2501419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8pPr>
      <a:lvl9pPr marL="2894227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1pPr>
      <a:lvl2pPr marL="392806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2pPr>
      <a:lvl3pPr marL="785616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3pPr>
      <a:lvl4pPr marL="1178422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4pPr>
      <a:lvl5pPr marL="1571229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5pPr>
      <a:lvl6pPr marL="1964037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6pPr>
      <a:lvl7pPr marL="2356844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7pPr>
      <a:lvl8pPr marL="2749651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8pPr>
      <a:lvl9pPr marL="3142458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0">
          <p15:clr>
            <a:srgbClr val="F26B43"/>
          </p15:clr>
        </p15:guide>
        <p15:guide id="2" pos="156">
          <p15:clr>
            <a:srgbClr val="F26B43"/>
          </p15:clr>
        </p15:guide>
        <p15:guide id="3" pos="6084">
          <p15:clr>
            <a:srgbClr val="F26B43"/>
          </p15:clr>
        </p15:guide>
        <p15:guide id="4" orient="horz" pos="3776">
          <p15:clr>
            <a:srgbClr val="F26B43"/>
          </p15:clr>
        </p15:guide>
        <p15:guide id="5" orient="horz" pos="4118">
          <p15:clr>
            <a:srgbClr val="F26B43"/>
          </p15:clr>
        </p15:guide>
        <p15:guide id="6" pos="3120">
          <p15:clr>
            <a:srgbClr val="F26B43"/>
          </p15:clr>
        </p15:guide>
        <p15:guide id="7" pos="2964">
          <p15:clr>
            <a:srgbClr val="F26B43"/>
          </p15:clr>
        </p15:guide>
        <p15:guide id="8" pos="1560">
          <p15:clr>
            <a:srgbClr val="F26B43"/>
          </p15:clr>
        </p15:guide>
        <p15:guide id="9" pos="3276">
          <p15:clr>
            <a:srgbClr val="F26B43"/>
          </p15:clr>
        </p15:guide>
        <p15:guide id="10" pos="1404">
          <p15:clr>
            <a:srgbClr val="F26B43"/>
          </p15:clr>
        </p15:guide>
        <p15:guide id="11" pos="1716">
          <p15:clr>
            <a:srgbClr val="F26B43"/>
          </p15:clr>
        </p15:guide>
        <p15:guide id="12" pos="4680">
          <p15:clr>
            <a:srgbClr val="F26B43"/>
          </p15:clr>
        </p15:guide>
        <p15:guide id="13" pos="4524">
          <p15:clr>
            <a:srgbClr val="F26B43"/>
          </p15:clr>
        </p15:guide>
        <p15:guide id="14" pos="4836">
          <p15:clr>
            <a:srgbClr val="F26B43"/>
          </p15:clr>
        </p15:guide>
        <p15:guide id="15" orient="horz" pos="549">
          <p15:clr>
            <a:srgbClr val="F26B43"/>
          </p15:clr>
        </p15:guide>
        <p15:guide id="17" orient="horz" pos="1083">
          <p15:clr>
            <a:srgbClr val="F26B43"/>
          </p15:clr>
        </p15:guide>
        <p15:guide id="18" orient="horz" pos="2160">
          <p15:clr>
            <a:srgbClr val="F26B43"/>
          </p15:clr>
        </p15:guide>
        <p15:guide id="19" orient="horz" pos="1621">
          <p15:clr>
            <a:srgbClr val="F26B43"/>
          </p15:clr>
        </p15:guide>
        <p15:guide id="20" orient="horz" pos="2696">
          <p15:clr>
            <a:srgbClr val="F26B43"/>
          </p15:clr>
        </p15:guide>
        <p15:guide id="21" orient="horz" pos="32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esa0121mesa@gmail.com" TargetMode="Externa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forms.gle/XdcGSiW5KeyUWtsk6" TargetMode="Externa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ustedumn.sharepoint.com/:u:/r/sites/I101/Shared%20Documents/General/exe3-1_SampleProgram.py?csf=1&amp;web=1&amp;e=YzlkW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mustedumn.sharepoint.com/:u:/r/sites/I101/Shared%20Documents/General/exe3-2_SampleProgram.py?csf=1&amp;web=1&amp;e=val5Qg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programarcadegames.com/index.php?chapter=lab_create_a_quiz&amp;lang=en" TargetMode="Externa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ustedumn.sharepoint.com/:f:/r/sites/I101/Shared%20Documents/General?csf=1&amp;web=1&amp;e=l750AH" TargetMode="Externa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ustedumn.sharepoint.com/:f:/r/sites/I101/Shared%20Documents/General?csf=1&amp;web=1&amp;e=l750AH" TargetMode="External"/><Relationship Id="rId2" Type="http://schemas.openxmlformats.org/officeDocument/2006/relationships/hyperlink" Target="http://programarcadegames.com/index.php?chapter=lab_create_a_quiz&amp;lang=en" TargetMode="Externa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programarcadegames.com/index.php?chapter=lab_create_a_quiz&amp;lang=en" TargetMode="Externa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forms.gle/JA73gowjYm4Wn7hP8" TargetMode="Externa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playlist?list=PL1D91F4E6E79E73E1&amp;si=MvHx9PHppoIKR5Gj" TargetMode="External"/><Relationship Id="rId7" Type="http://schemas.openxmlformats.org/officeDocument/2006/relationships/hyperlink" Target="https://htmlcolorcodes.com/color-picker/" TargetMode="External"/><Relationship Id="rId2" Type="http://schemas.openxmlformats.org/officeDocument/2006/relationships/hyperlink" Target="http://programarcadegames.com/index.php" TargetMode="Externa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www.webfx.com/web-design/color-picker/" TargetMode="External"/><Relationship Id="rId5" Type="http://schemas.openxmlformats.org/officeDocument/2006/relationships/hyperlink" Target="https://www.pygame.org/docs/" TargetMode="External"/><Relationship Id="rId4" Type="http://schemas.openxmlformats.org/officeDocument/2006/relationships/hyperlink" Target="https://www.w3schools.com/python/default.as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ustedumn.sharepoint.com/:u:/r/sites/I101/Shared%20Documents/General/calculator_lab1_SampleProgram.py?csf=1&amp;web=1&amp;e=jmVzOp" TargetMode="External"/><Relationship Id="rId2" Type="http://schemas.openxmlformats.org/officeDocument/2006/relationships/hyperlink" Target="https://mustedumn.sharepoint.com/:u:/r/sites/I101/Shared%20Documents/General/class2_SampleProgram_exe2.py?csf=1&amp;web=1&amp;e=1DqdTN" TargetMode="Externa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www.w3schools.com/python/python_strings_format.asp" TargetMode="External"/><Relationship Id="rId4" Type="http://schemas.openxmlformats.org/officeDocument/2006/relationships/hyperlink" Target="https://mustedumn.sharepoint.com/:u:/r/sites/I101/Shared%20Documents/General/calculator_lab1-2_SampleProgram.py?csf=1&amp;web=1&amp;e=C6GLe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rogramarcadegames.com/index.php?chapter=conditional_statements&amp;lang=en#section_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rogramarcadegames.com/quiz/quiz.php?file=if_statements&amp;lang=en" TargetMode="External"/><Relationship Id="rId2" Type="http://schemas.openxmlformats.org/officeDocument/2006/relationships/hyperlink" Target="http://programarcadegames.com/index.php?chapter=conditional_statements&amp;lang=en#section_3" TargetMode="Externa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36051F-D61E-86BD-6D6C-3004B2E88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873801"/>
              </p:ext>
            </p:extLst>
          </p:nvPr>
        </p:nvGraphicFramePr>
        <p:xfrm>
          <a:off x="827871" y="983485"/>
          <a:ext cx="10676944" cy="967509"/>
        </p:xfrm>
        <a:graphic>
          <a:graphicData uri="http://schemas.openxmlformats.org/drawingml/2006/table">
            <a:tbl>
              <a:tblPr firstRow="1" firstCol="1" bandRow="1">
                <a:noFill/>
                <a:tableStyleId>{2D5ABB26-0587-4C30-8999-92F81FD0307C}</a:tableStyleId>
              </a:tblPr>
              <a:tblGrid>
                <a:gridCol w="2669236">
                  <a:extLst>
                    <a:ext uri="{9D8B030D-6E8A-4147-A177-3AD203B41FA5}">
                      <a16:colId xmlns:a16="http://schemas.microsoft.com/office/drawing/2014/main" val="3927143556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3685736620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2369456464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1076506861"/>
                    </a:ext>
                  </a:extLst>
                </a:gridCol>
              </a:tblGrid>
              <a:tr h="487241"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4212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Course Code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Course</a:t>
                      </a:r>
                      <a:r>
                        <a:rPr lang="ja-JP" altLang="en-US" sz="1600" b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　</a:t>
                      </a: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Credits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081612"/>
                  </a:ext>
                </a:extLst>
              </a:tr>
              <a:tr h="2327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V.ITD215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Programming Experiments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190677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990E8F8E-8BE0-6DC3-F898-42CD3832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5" y="268225"/>
            <a:ext cx="8489512" cy="5726176"/>
          </a:xfrm>
        </p:spPr>
        <p:txBody>
          <a:bodyPr anchor="b"/>
          <a:lstStyle/>
          <a:p>
            <a:r>
              <a:rPr lang="en-US" sz="4800" dirty="0">
                <a:solidFill>
                  <a:schemeClr val="accent3"/>
                </a:solidFill>
              </a:rPr>
              <a:t>Programming Experiments With Python And Pygame #3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2978EA-2700-C50C-0DFF-E69AD3BAF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EC50A3-C73C-694C-96DE-0E6A2FC2AB9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2338B4-52C7-20E4-7DBD-59F72C62E26E}"/>
              </a:ext>
            </a:extLst>
          </p:cNvPr>
          <p:cNvSpPr txBox="1">
            <a:spLocks/>
          </p:cNvSpPr>
          <p:nvPr/>
        </p:nvSpPr>
        <p:spPr>
          <a:xfrm>
            <a:off x="382251" y="6281434"/>
            <a:ext cx="4549513" cy="40417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JP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Prepared by </a:t>
            </a:r>
            <a:r>
              <a:rPr lang="en-US" sz="1800" dirty="0">
                <a:hlinkClick r:id="rId2"/>
              </a:rPr>
              <a:t>Mariko Tagawa</a:t>
            </a:r>
            <a:r>
              <a:rPr lang="en-US" sz="1800" dirty="0"/>
              <a:t>, JICA volunteer</a:t>
            </a:r>
          </a:p>
        </p:txBody>
      </p:sp>
    </p:spTree>
    <p:extLst>
      <p:ext uri="{BB962C8B-B14F-4D97-AF65-F5344CB8AC3E}">
        <p14:creationId xmlns:p14="http://schemas.microsoft.com/office/powerpoint/2010/main" val="2508224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DAAC2-0B59-6A30-A9A4-7E376DC79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0873764-9370-CD1A-9E14-44E8D260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Exercise 3-1:</a:t>
            </a:r>
            <a:br>
              <a:rPr lang="en-US" dirty="0"/>
            </a:br>
            <a:r>
              <a:rPr lang="en-US" dirty="0"/>
              <a:t>filename: exe3-1_SampleProgram_tbf.py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9A7D01-F520-71A3-E239-E85A6F7A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1" y="6383867"/>
            <a:ext cx="2438309" cy="222250"/>
          </a:xfrm>
        </p:spPr>
        <p:txBody>
          <a:bodyPr/>
          <a:lstStyle/>
          <a:p>
            <a:fld id="{34BD10FF-742B-A44F-A6FA-954BBF658AF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BF2FE99B-322C-5F41-DB33-8C1172F78300}"/>
              </a:ext>
            </a:extLst>
          </p:cNvPr>
          <p:cNvSpPr/>
          <p:nvPr/>
        </p:nvSpPr>
        <p:spPr bwMode="auto">
          <a:xfrm>
            <a:off x="1002626" y="1621244"/>
            <a:ext cx="3428999" cy="852055"/>
          </a:xfrm>
          <a:prstGeom prst="wedgeRoundRectCallout">
            <a:avLst>
              <a:gd name="adj1" fmla="val 47585"/>
              <a:gd name="adj2" fmla="val 86912"/>
              <a:gd name="adj3" fmla="val 16667"/>
            </a:avLst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What is the temperature in Celsius?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9560EAF4-B477-B293-78D6-B390DC55642A}"/>
              </a:ext>
            </a:extLst>
          </p:cNvPr>
          <p:cNvSpPr/>
          <p:nvPr/>
        </p:nvSpPr>
        <p:spPr bwMode="auto">
          <a:xfrm>
            <a:off x="5350602" y="2030083"/>
            <a:ext cx="3428999" cy="852055"/>
          </a:xfrm>
          <a:prstGeom prst="wedgeRoundRectCallout">
            <a:avLst>
              <a:gd name="adj1" fmla="val -49537"/>
              <a:gd name="adj2" fmla="val 75530"/>
              <a:gd name="adj3" fmla="val 16667"/>
            </a:avLst>
          </a:prstGeom>
          <a:solidFill>
            <a:schemeClr val="accent5"/>
          </a:solidFill>
          <a:ln w="190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It’s 40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4A7F4DFB-5212-742D-3B01-2722EE2A83D5}"/>
              </a:ext>
            </a:extLst>
          </p:cNvPr>
          <p:cNvSpPr/>
          <p:nvPr/>
        </p:nvSpPr>
        <p:spPr bwMode="auto">
          <a:xfrm>
            <a:off x="999751" y="3033101"/>
            <a:ext cx="3428999" cy="852055"/>
          </a:xfrm>
          <a:prstGeom prst="wedgeRoundRectCallout">
            <a:avLst>
              <a:gd name="adj1" fmla="val 47585"/>
              <a:gd name="adj2" fmla="val 86912"/>
              <a:gd name="adj3" fmla="val 16667"/>
            </a:avLst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mn-MN" sz="2000" dirty="0"/>
              <a:t>Гадаа халуун байна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0B16215E-5C23-9D36-6DCB-6D2D0E2FC51A}"/>
              </a:ext>
            </a:extLst>
          </p:cNvPr>
          <p:cNvSpPr/>
          <p:nvPr/>
        </p:nvSpPr>
        <p:spPr bwMode="auto">
          <a:xfrm>
            <a:off x="5313220" y="3856008"/>
            <a:ext cx="3727263" cy="992037"/>
          </a:xfrm>
          <a:prstGeom prst="wedgeRoundRectCallout">
            <a:avLst>
              <a:gd name="adj1" fmla="val -49537"/>
              <a:gd name="adj2" fmla="val 75530"/>
              <a:gd name="adj3" fmla="val 16667"/>
            </a:avLst>
          </a:prstGeom>
          <a:solidFill>
            <a:schemeClr val="accent5"/>
          </a:solidFill>
          <a:ln w="190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You should say,  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“</a:t>
            </a:r>
            <a:r>
              <a:rPr lang="mn-MN" sz="2000" dirty="0"/>
              <a:t>Өө, та зам дээр өндөг хуурч болно!"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32" name="Content Placeholder 31" descr="Road outline">
            <a:extLst>
              <a:ext uri="{FF2B5EF4-FFF2-40B4-BE49-F238E27FC236}">
                <a16:creationId xmlns:a16="http://schemas.microsoft.com/office/drawing/2014/main" id="{7D343BEB-D0DA-07C9-EAA2-C4569F0AB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8038" y="5027239"/>
            <a:ext cx="1218286" cy="1218286"/>
          </a:xfrm>
        </p:spPr>
      </p:pic>
      <p:pic>
        <p:nvPicPr>
          <p:cNvPr id="38" name="Graphic 37" descr="Sun with solid fill">
            <a:extLst>
              <a:ext uri="{FF2B5EF4-FFF2-40B4-BE49-F238E27FC236}">
                <a16:creationId xmlns:a16="http://schemas.microsoft.com/office/drawing/2014/main" id="{3006E27D-C4D1-FAE1-2E0D-7FC62D5122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1524" y="4006970"/>
            <a:ext cx="914400" cy="91440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77E48E15-8404-BE2F-DC58-841FD6FAF140}"/>
              </a:ext>
            </a:extLst>
          </p:cNvPr>
          <p:cNvGrpSpPr/>
          <p:nvPr/>
        </p:nvGrpSpPr>
        <p:grpSpPr>
          <a:xfrm>
            <a:off x="6659712" y="4958750"/>
            <a:ext cx="1739542" cy="907212"/>
            <a:chOff x="6659712" y="4958750"/>
            <a:chExt cx="1739542" cy="907212"/>
          </a:xfrm>
        </p:grpSpPr>
        <p:pic>
          <p:nvPicPr>
            <p:cNvPr id="34" name="Graphic 33" descr="Bonfire with solid fill">
              <a:extLst>
                <a:ext uri="{FF2B5EF4-FFF2-40B4-BE49-F238E27FC236}">
                  <a16:creationId xmlns:a16="http://schemas.microsoft.com/office/drawing/2014/main" id="{656442C3-7DA3-2022-3BE2-518D3AC04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12016" y="4958750"/>
              <a:ext cx="687238" cy="687238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3D4EB05-CC3F-BC19-E814-43CE4F88B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59712" y="4976962"/>
              <a:ext cx="983029" cy="889000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CBEE5B4-0CC3-D4B7-06DD-E5AC86244294}"/>
              </a:ext>
            </a:extLst>
          </p:cNvPr>
          <p:cNvSpPr txBox="1"/>
          <p:nvPr/>
        </p:nvSpPr>
        <p:spPr>
          <a:xfrm>
            <a:off x="793630" y="1293962"/>
            <a:ext cx="741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Hint:</a:t>
            </a:r>
          </a:p>
        </p:txBody>
      </p:sp>
    </p:spTree>
    <p:extLst>
      <p:ext uri="{BB962C8B-B14F-4D97-AF65-F5344CB8AC3E}">
        <p14:creationId xmlns:p14="http://schemas.microsoft.com/office/powerpoint/2010/main" val="2228887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A7417-9BFD-56E8-99C4-5C46D7466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83F6C111-394E-1BD5-A2F7-DD442B5C1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1173691" cy="2599306"/>
          </a:xfrm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/>
          <a:p>
            <a:pPr marL="0" indent="0">
              <a:buNone/>
            </a:pPr>
            <a:r>
              <a:rPr lang="en-US" b="1" dirty="0"/>
              <a:t>Task: </a:t>
            </a:r>
            <a:r>
              <a:rPr lang="en-US" sz="2000" dirty="0"/>
              <a:t>This sample program is not perfect.</a:t>
            </a:r>
          </a:p>
          <a:p>
            <a:pPr marL="0" indent="0">
              <a:buNone/>
            </a:pPr>
            <a:r>
              <a:rPr lang="en-US" sz="2000" dirty="0"/>
              <a:t>The sample program asks for the user's name and checks if it matches ”Mariko". However, it is </a:t>
            </a:r>
            <a:r>
              <a:rPr lang="en-US" sz="2000" b="1" dirty="0"/>
              <a:t>case-sensitive</a:t>
            </a:r>
            <a:r>
              <a:rPr lang="en-US" sz="2000" dirty="0"/>
              <a:t>, meaning ”</a:t>
            </a:r>
            <a:r>
              <a:rPr lang="en-US" sz="2000" dirty="0" err="1"/>
              <a:t>mariko</a:t>
            </a:r>
            <a:r>
              <a:rPr lang="en-US" sz="2000" dirty="0"/>
              <a:t>" or ”MARIKO" will not work.</a:t>
            </a:r>
          </a:p>
          <a:p>
            <a:pPr marL="0" indent="0">
              <a:buNone/>
            </a:pPr>
            <a:r>
              <a:rPr lang="en-US" sz="2000" dirty="0"/>
              <a:t>Modify the sample program so that it recognizes the name </a:t>
            </a:r>
            <a:r>
              <a:rPr lang="en-US" sz="2000" b="1" dirty="0"/>
              <a:t>”Mariko"</a:t>
            </a:r>
            <a:r>
              <a:rPr lang="en-US" sz="2000" dirty="0"/>
              <a:t> regardless of how the user types it (e.g., ”Mariko", ”</a:t>
            </a:r>
            <a:r>
              <a:rPr lang="en-US" sz="2000" dirty="0" err="1"/>
              <a:t>mariko</a:t>
            </a:r>
            <a:r>
              <a:rPr lang="en-US" sz="2000" dirty="0"/>
              <a:t>", ”MARIKO", ”</a:t>
            </a:r>
            <a:r>
              <a:rPr lang="en-US" sz="2000" dirty="0" err="1"/>
              <a:t>mariKO</a:t>
            </a:r>
            <a:r>
              <a:rPr lang="en-US" sz="2000" dirty="0"/>
              <a:t>").</a:t>
            </a:r>
          </a:p>
          <a:p>
            <a:pPr marL="0" indent="0">
              <a:buNone/>
            </a:pPr>
            <a:r>
              <a:rPr lang="en-US" sz="2000" dirty="0"/>
              <a:t>Save the program to </a:t>
            </a:r>
            <a:r>
              <a:rPr lang="en-US" sz="2000" b="1" dirty="0"/>
              <a:t>exe3-2_&lt;Your name&gt;.</a:t>
            </a:r>
            <a:r>
              <a:rPr lang="en-US" sz="2000" b="1" dirty="0" err="1"/>
              <a:t>py</a:t>
            </a:r>
            <a:endParaRPr lang="en-US" sz="2000" b="1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Upload the file to the Teams Folder.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sz="2400" dirty="0"/>
            </a:b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AB71C9-35A2-1199-CD9E-424E59C8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0FF-742B-A44F-A6FA-954BBF658AF4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85779B-3E6B-7317-F55A-C33A95CC5093}"/>
              </a:ext>
            </a:extLst>
          </p:cNvPr>
          <p:cNvSpPr txBox="1"/>
          <p:nvPr/>
        </p:nvSpPr>
        <p:spPr>
          <a:xfrm>
            <a:off x="817053" y="3973833"/>
            <a:ext cx="10581226" cy="230832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</a:rPr>
              <a:t># Sample File exe3-2_SampleProgram_tbf.py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</a:rPr>
              <a:t># This program is not perfect. Please improve the code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userName</a:t>
            </a:r>
            <a:r>
              <a:rPr lang="en-US" sz="1800" dirty="0"/>
              <a:t> = input("What is your name? ")</a:t>
            </a:r>
          </a:p>
          <a:p>
            <a:pPr marL="0" indent="0">
              <a:buNone/>
            </a:pPr>
            <a:r>
              <a:rPr lang="en-US" sz="1800" dirty="0"/>
              <a:t>if </a:t>
            </a:r>
            <a:r>
              <a:rPr lang="en-US" sz="1800" dirty="0" err="1"/>
              <a:t>userName</a:t>
            </a:r>
            <a:r>
              <a:rPr lang="en-US" sz="1800" dirty="0"/>
              <a:t> == ”Mariko":</a:t>
            </a:r>
          </a:p>
          <a:p>
            <a:pPr marL="0" indent="0">
              <a:buNone/>
            </a:pPr>
            <a:r>
              <a:rPr lang="en-US" sz="1800" dirty="0"/>
              <a:t>    print("You have a NICE name!!")</a:t>
            </a:r>
          </a:p>
          <a:p>
            <a:pPr marL="0" indent="0">
              <a:buNone/>
            </a:pPr>
            <a:r>
              <a:rPr lang="en-US" sz="1800" dirty="0"/>
              <a:t>else:</a:t>
            </a:r>
          </a:p>
          <a:p>
            <a:pPr marL="0" indent="0">
              <a:buNone/>
            </a:pPr>
            <a:r>
              <a:rPr lang="en-US" sz="1800" dirty="0"/>
              <a:t>    print("Your name is OK.")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69875779-4C3B-C60B-C653-5E96015EE689}"/>
              </a:ext>
            </a:extLst>
          </p:cNvPr>
          <p:cNvSpPr/>
          <p:nvPr/>
        </p:nvSpPr>
        <p:spPr bwMode="auto">
          <a:xfrm>
            <a:off x="8208819" y="3823854"/>
            <a:ext cx="3428999" cy="852055"/>
          </a:xfrm>
          <a:prstGeom prst="wedgeRoundRectCallout">
            <a:avLst>
              <a:gd name="adj1" fmla="val -107719"/>
              <a:gd name="adj2" fmla="val -74064"/>
              <a:gd name="adj3" fmla="val 16667"/>
            </a:avLst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Before uploading your program, please run it and confirm it works.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6A2B98E-5224-B8E5-C20F-0B3C50F43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Exercise 3-2:</a:t>
            </a:r>
            <a:br>
              <a:rPr lang="en-US" dirty="0"/>
            </a:br>
            <a:r>
              <a:rPr lang="en-US" dirty="0"/>
              <a:t>filename: exe3-2_SampleProgram_tbf.py</a:t>
            </a:r>
          </a:p>
        </p:txBody>
      </p:sp>
    </p:spTree>
    <p:extLst>
      <p:ext uri="{BB962C8B-B14F-4D97-AF65-F5344CB8AC3E}">
        <p14:creationId xmlns:p14="http://schemas.microsoft.com/office/powerpoint/2010/main" val="843383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5A41C-52D9-BAC9-D98D-4368F41BE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148198-0D8B-FC80-CC41-37E92372E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1" y="6383867"/>
            <a:ext cx="2438309" cy="222250"/>
          </a:xfrm>
        </p:spPr>
        <p:txBody>
          <a:bodyPr/>
          <a:lstStyle/>
          <a:p>
            <a:fld id="{34BD10FF-742B-A44F-A6FA-954BBF658AF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85384C02-1182-1AD3-FE02-338702E431F4}"/>
              </a:ext>
            </a:extLst>
          </p:cNvPr>
          <p:cNvSpPr/>
          <p:nvPr/>
        </p:nvSpPr>
        <p:spPr bwMode="auto">
          <a:xfrm>
            <a:off x="1002626" y="1621244"/>
            <a:ext cx="3428999" cy="604371"/>
          </a:xfrm>
          <a:prstGeom prst="wedgeRoundRectCallout">
            <a:avLst>
              <a:gd name="adj1" fmla="val 47585"/>
              <a:gd name="adj2" fmla="val 86912"/>
              <a:gd name="adj3" fmla="val 16667"/>
            </a:avLst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What is your name?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0A16746A-902C-58FC-C4A0-06E4CDFDF1FC}"/>
              </a:ext>
            </a:extLst>
          </p:cNvPr>
          <p:cNvSpPr/>
          <p:nvPr/>
        </p:nvSpPr>
        <p:spPr bwMode="auto">
          <a:xfrm>
            <a:off x="5350602" y="2030084"/>
            <a:ext cx="3428999" cy="557842"/>
          </a:xfrm>
          <a:prstGeom prst="wedgeRoundRectCallout">
            <a:avLst>
              <a:gd name="adj1" fmla="val -49537"/>
              <a:gd name="adj2" fmla="val 75530"/>
              <a:gd name="adj3" fmla="val 16667"/>
            </a:avLst>
          </a:prstGeom>
          <a:solidFill>
            <a:schemeClr val="accent5"/>
          </a:solidFill>
          <a:ln w="190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Mariko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CAB599D8-5E8C-80CB-6CB4-D803596B35F5}"/>
              </a:ext>
            </a:extLst>
          </p:cNvPr>
          <p:cNvSpPr/>
          <p:nvPr/>
        </p:nvSpPr>
        <p:spPr bwMode="auto">
          <a:xfrm>
            <a:off x="1034257" y="2705297"/>
            <a:ext cx="3428999" cy="624499"/>
          </a:xfrm>
          <a:prstGeom prst="wedgeRoundRectCallout">
            <a:avLst>
              <a:gd name="adj1" fmla="val 47585"/>
              <a:gd name="adj2" fmla="val 86912"/>
              <a:gd name="adj3" fmla="val 16667"/>
            </a:avLst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You have a NICE name!!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008394B0-4FDE-E22D-1602-8F139990822A}"/>
              </a:ext>
            </a:extLst>
          </p:cNvPr>
          <p:cNvSpPr/>
          <p:nvPr/>
        </p:nvSpPr>
        <p:spPr bwMode="auto">
          <a:xfrm>
            <a:off x="5295968" y="4132054"/>
            <a:ext cx="3727263" cy="595221"/>
          </a:xfrm>
          <a:prstGeom prst="wedgeRoundRectCallout">
            <a:avLst>
              <a:gd name="adj1" fmla="val -49537"/>
              <a:gd name="adj2" fmla="val 75530"/>
              <a:gd name="adj3" fmla="val 16667"/>
            </a:avLst>
          </a:prstGeom>
          <a:solidFill>
            <a:schemeClr val="accent5"/>
          </a:solidFill>
          <a:ln w="190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/>
              <a:t>mariko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EC614E-DFE6-A293-98B1-C365AA3320AC}"/>
              </a:ext>
            </a:extLst>
          </p:cNvPr>
          <p:cNvSpPr txBox="1"/>
          <p:nvPr/>
        </p:nvSpPr>
        <p:spPr>
          <a:xfrm>
            <a:off x="741872" y="1259456"/>
            <a:ext cx="741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Hint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: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4510051-4195-293B-0379-BD9B2FDF4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Exercise 3-2:</a:t>
            </a:r>
            <a:br>
              <a:rPr lang="en-US" dirty="0"/>
            </a:br>
            <a:r>
              <a:rPr lang="en-US" dirty="0"/>
              <a:t>filename: exe3-2_SampleProgram_tbf.py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8E160BA7-A2F7-363E-C923-0956BFDD7F30}"/>
              </a:ext>
            </a:extLst>
          </p:cNvPr>
          <p:cNvSpPr/>
          <p:nvPr/>
        </p:nvSpPr>
        <p:spPr bwMode="auto">
          <a:xfrm>
            <a:off x="1034257" y="3843984"/>
            <a:ext cx="3428999" cy="624500"/>
          </a:xfrm>
          <a:prstGeom prst="wedgeRoundRectCallout">
            <a:avLst>
              <a:gd name="adj1" fmla="val 47585"/>
              <a:gd name="adj2" fmla="val 86912"/>
              <a:gd name="adj3" fmla="val 16667"/>
            </a:avLst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What is your name?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53E750D9-3185-E686-8C41-81B6BDC5DFA1}"/>
              </a:ext>
            </a:extLst>
          </p:cNvPr>
          <p:cNvSpPr/>
          <p:nvPr/>
        </p:nvSpPr>
        <p:spPr bwMode="auto">
          <a:xfrm>
            <a:off x="1014129" y="4876278"/>
            <a:ext cx="3428999" cy="624499"/>
          </a:xfrm>
          <a:prstGeom prst="wedgeRoundRectCallout">
            <a:avLst>
              <a:gd name="adj1" fmla="val 47585"/>
              <a:gd name="adj2" fmla="val 86912"/>
              <a:gd name="adj3" fmla="val 16667"/>
            </a:avLst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Your name is OK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15" name="Content Placeholder 14" descr="Smiling with hearts face outline with solid fill">
            <a:extLst>
              <a:ext uri="{FF2B5EF4-FFF2-40B4-BE49-F238E27FC236}">
                <a16:creationId xmlns:a16="http://schemas.microsoft.com/office/drawing/2014/main" id="{27947EF0-939A-6F4A-5104-D165405A8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4731" y="2870636"/>
            <a:ext cx="641231" cy="641231"/>
          </a:xfrm>
        </p:spPr>
      </p:pic>
      <p:pic>
        <p:nvPicPr>
          <p:cNvPr id="18" name="Graphic 17" descr="Worried face outline with solid fill">
            <a:extLst>
              <a:ext uri="{FF2B5EF4-FFF2-40B4-BE49-F238E27FC236}">
                <a16:creationId xmlns:a16="http://schemas.microsoft.com/office/drawing/2014/main" id="{38C20EAF-8277-B256-A731-DF90114D9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0226" y="5249174"/>
            <a:ext cx="692989" cy="692989"/>
          </a:xfrm>
          <a:prstGeom prst="rect">
            <a:avLst/>
          </a:prstGeom>
        </p:spPr>
      </p:pic>
      <p:pic>
        <p:nvPicPr>
          <p:cNvPr id="21" name="Graphic 20" descr="Question mark with solid fill">
            <a:extLst>
              <a:ext uri="{FF2B5EF4-FFF2-40B4-BE49-F238E27FC236}">
                <a16:creationId xmlns:a16="http://schemas.microsoft.com/office/drawing/2014/main" id="{25728C83-1371-2EA1-1441-5DD76F5EF8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8929" y="5096774"/>
            <a:ext cx="414068" cy="41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830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93A8-0B00-CEF7-7FE5-BB6B4F3E9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Attendance Check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2F6B1-CF8A-25D8-DE97-BA6BFC16AC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Please submit the following form at the end of the class. This is today's attendance check.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https://forms.gle/XdcGSiW5KeyUWtsk6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6261B-919D-AA93-D6D6-19B2755A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 descr="A qr code with black squares&#10;&#10;AI-generated content may be incorrect.">
            <a:extLst>
              <a:ext uri="{FF2B5EF4-FFF2-40B4-BE49-F238E27FC236}">
                <a16:creationId xmlns:a16="http://schemas.microsoft.com/office/drawing/2014/main" id="{5A097E08-BB44-166D-A0E7-3BCD3599D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5754" y="4536209"/>
            <a:ext cx="16510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89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1A223A-871A-3F50-2FFA-A87C82FE2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459E25-73F1-B9A5-E508-80B8DFA44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650" y="1535492"/>
            <a:ext cx="11833514" cy="500183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Exercise3-1:  </a:t>
            </a:r>
            <a:r>
              <a:rPr lang="en-US" sz="2000" dirty="0">
                <a:hlinkClick r:id="rId3"/>
              </a:rPr>
              <a:t>exe3-1_SampleProgram.py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Exercise3-2 : </a:t>
            </a:r>
            <a:r>
              <a:rPr lang="en-US" sz="2000" dirty="0">
                <a:hlinkClick r:id="rId4"/>
              </a:rPr>
              <a:t>exe3-2_SampleProgram.py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0852" indent="0">
              <a:buNone/>
            </a:pPr>
            <a:r>
              <a:rPr lang="en-US" sz="2400" u="sng" dirty="0"/>
              <a:t>What Makes a Good Program?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Short: </a:t>
            </a:r>
            <a:r>
              <a:rPr lang="en-US" sz="2400" dirty="0"/>
              <a:t>Think of an effective and good algorithm to write short and simple code.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Easy to Read: </a:t>
            </a:r>
            <a:r>
              <a:rPr lang="en-US" sz="2400" dirty="0"/>
              <a:t>Use clear variable names and proper indentation. </a:t>
            </a:r>
          </a:p>
          <a:p>
            <a:pPr marL="646681" lvl="1" indent="0">
              <a:buNone/>
            </a:pPr>
            <a:r>
              <a:rPr lang="en-US" dirty="0"/>
              <a:t>(ex) </a:t>
            </a:r>
            <a:r>
              <a:rPr lang="en-US" dirty="0" err="1"/>
              <a:t>total_score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kirometers_driven</a:t>
            </a:r>
            <a:r>
              <a:rPr lang="en-US" dirty="0"/>
              <a:t>, 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Bug-Free: </a:t>
            </a:r>
            <a:r>
              <a:rPr lang="en-US" sz="2400" dirty="0"/>
              <a:t>Test your code well to prevent errors.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Well-Organized: </a:t>
            </a:r>
            <a:r>
              <a:rPr lang="en-US" sz="2400" dirty="0"/>
              <a:t>Add comments.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Reusable: </a:t>
            </a:r>
            <a:r>
              <a:rPr lang="en-US" sz="2400" dirty="0"/>
              <a:t>Write code that can be easily modified or reused.</a:t>
            </a:r>
          </a:p>
          <a:p>
            <a:pPr marL="170852" indent="0">
              <a:buNone/>
            </a:pPr>
            <a:endParaRPr lang="en-US" sz="2000" dirty="0"/>
          </a:p>
          <a:p>
            <a:pPr marL="170852" indent="0"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0BB964-98B9-A5A6-B6D1-9720AC53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answer program for exercise3 / Good Program.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DE1A22-5A58-3564-933A-CD1B93C75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14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FDB3C-EBF2-816F-2D5E-DD8A52479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FD265-96BD-1B37-A6DF-C6BD67D9F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9858"/>
            <a:ext cx="9144000" cy="200320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Week 3, Class 5: </a:t>
            </a:r>
            <a:br>
              <a:rPr lang="en-US" dirty="0"/>
            </a:br>
            <a:r>
              <a:rPr lang="en-US" sz="4000" dirty="0">
                <a:hlinkClick r:id="rId2"/>
              </a:rPr>
              <a:t>Lab3: Create a Quiz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9FDC8-9FBA-56E2-154A-4444893CB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48636"/>
            <a:ext cx="9144000" cy="2657292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Lab3: Create a Quiz</a:t>
            </a:r>
          </a:p>
          <a:p>
            <a:pPr lvl="1"/>
            <a:r>
              <a:rPr lang="en-US" sz="2400" dirty="0"/>
              <a:t>Create your own quiz program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025DB-3FE9-F126-8C6C-AE9A1B3170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2964305"/>
            <a:ext cx="9144000" cy="573088"/>
          </a:xfrm>
        </p:spPr>
        <p:txBody>
          <a:bodyPr>
            <a:normAutofit/>
          </a:bodyPr>
          <a:lstStyle/>
          <a:p>
            <a:r>
              <a:rPr lang="en-US" dirty="0"/>
              <a:t>Goals/Tasks: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CB2F1-1205-3690-D269-D45C78D8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16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FD032-922A-B901-430C-6E8886FF3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7769B9D-5F4A-E6D9-BE1F-9BFBC4990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Lab 3-1: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52150D24-EE75-461D-9B62-0FAE4AA50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5333558"/>
          </a:xfrm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/>
          <a:p>
            <a:pPr marL="0" indent="0">
              <a:buNone/>
            </a:pPr>
            <a:r>
              <a:rPr lang="en-US" b="1" dirty="0"/>
              <a:t>Task: </a:t>
            </a:r>
            <a:r>
              <a:rPr lang="en-US" dirty="0"/>
              <a:t>Write a Python program to calculate the bus fare based on the age.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Instructions:</a:t>
            </a:r>
          </a:p>
          <a:p>
            <a:pPr>
              <a:buFont typeface="+mj-lt"/>
              <a:buAutoNum type="arabicPeriod"/>
            </a:pPr>
            <a:r>
              <a:rPr lang="en-US" dirty="0"/>
              <a:t>Ask the user to input their age. Make sure to handle the input as a number.</a:t>
            </a:r>
          </a:p>
          <a:p>
            <a:pPr>
              <a:buFont typeface="+mj-lt"/>
              <a:buAutoNum type="arabicPeriod"/>
            </a:pPr>
            <a:r>
              <a:rPr lang="en-US" dirty="0"/>
              <a:t>Use an </a:t>
            </a:r>
            <a:r>
              <a:rPr lang="en-US" b="1" dirty="0"/>
              <a:t>if-</a:t>
            </a:r>
            <a:r>
              <a:rPr lang="en-US" b="1" dirty="0" err="1"/>
              <a:t>elif</a:t>
            </a:r>
            <a:r>
              <a:rPr lang="en-US" b="1" dirty="0"/>
              <a:t>-else</a:t>
            </a:r>
            <a:r>
              <a:rPr lang="en-US" dirty="0"/>
              <a:t> structure to determine the bus fare based on the age entered.</a:t>
            </a:r>
          </a:p>
          <a:p>
            <a:pPr>
              <a:buFont typeface="+mj-lt"/>
              <a:buAutoNum type="arabicPeriod"/>
            </a:pPr>
            <a:r>
              <a:rPr lang="en-US" dirty="0"/>
              <a:t>Print the appropriate bus fare or a message indicating the fare is free for passengers under 6.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Save the file to </a:t>
            </a:r>
            <a:r>
              <a:rPr lang="en-US" b="1" dirty="0"/>
              <a:t>class5_lab3_&lt;Your name&gt;.py</a:t>
            </a:r>
          </a:p>
          <a:p>
            <a:pPr>
              <a:spcAft>
                <a:spcPts val="600"/>
              </a:spcAft>
            </a:pPr>
            <a:r>
              <a:rPr lang="en-US" dirty="0"/>
              <a:t>Upload the file to the Teams Files.</a:t>
            </a:r>
            <a:br>
              <a:rPr lang="en-US" dirty="0"/>
            </a:br>
            <a:r>
              <a:rPr lang="en-US" sz="2000" dirty="0">
                <a:hlinkClick r:id="rId2"/>
              </a:rPr>
              <a:t>https://mustedumn.sharepoint.com/:f:/r/sites/I101/Shared%20Documents/General?csf=1&amp;web=1&amp;e=l750AH</a:t>
            </a: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4CD5E7-7D34-DEF1-447A-EBA922B5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0FF-742B-A44F-A6FA-954BBF658AF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39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1CAB2-79D2-1342-4F23-A80C02D26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59142EF-9A09-5775-2C6F-00824460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Lab 3-1: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578B48-DE7F-A65D-5227-CC355C667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5327662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Task: Write a Python program to calculate the bus fare based on the age.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Input: </a:t>
            </a:r>
          </a:p>
          <a:p>
            <a:pPr lvl="1"/>
            <a:r>
              <a:rPr lang="en-US" dirty="0"/>
              <a:t>How old are you?  (ex 15)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Calculate:</a:t>
            </a:r>
          </a:p>
          <a:p>
            <a:pPr lvl="1">
              <a:spcAft>
                <a:spcPts val="600"/>
              </a:spcAft>
            </a:pPr>
            <a:r>
              <a:rPr lang="en-US" sz="2000" b="1" dirty="0"/>
              <a:t>Adult (19 and older):</a:t>
            </a:r>
            <a:r>
              <a:rPr lang="en-US" sz="2000" dirty="0"/>
              <a:t> The fare is </a:t>
            </a:r>
            <a:r>
              <a:rPr lang="en-US" sz="2000" b="1" dirty="0"/>
              <a:t>500 ₮</a:t>
            </a:r>
            <a:r>
              <a:rPr lang="en-US" sz="2000" dirty="0"/>
              <a:t>.</a:t>
            </a:r>
          </a:p>
          <a:p>
            <a:pPr lvl="1">
              <a:spcAft>
                <a:spcPts val="600"/>
              </a:spcAft>
            </a:pPr>
            <a:r>
              <a:rPr lang="en-US" sz="2000" b="1" dirty="0"/>
              <a:t>Student (ages 13–18):</a:t>
            </a:r>
            <a:r>
              <a:rPr lang="en-US" sz="2000" dirty="0"/>
              <a:t> The fare is </a:t>
            </a:r>
            <a:r>
              <a:rPr lang="en-US" sz="2000" b="1" dirty="0"/>
              <a:t>300 ₮</a:t>
            </a:r>
            <a:r>
              <a:rPr lang="en-US" sz="2000" dirty="0"/>
              <a:t>.</a:t>
            </a:r>
          </a:p>
          <a:p>
            <a:pPr lvl="1">
              <a:spcAft>
                <a:spcPts val="600"/>
              </a:spcAft>
            </a:pPr>
            <a:r>
              <a:rPr lang="en-US" sz="2000" b="1" dirty="0"/>
              <a:t>Child (ages 6–12):</a:t>
            </a:r>
            <a:r>
              <a:rPr lang="en-US" sz="2000" dirty="0"/>
              <a:t> The fare is </a:t>
            </a:r>
            <a:r>
              <a:rPr lang="en-US" sz="2000" b="1" dirty="0"/>
              <a:t>250 ₮</a:t>
            </a:r>
            <a:r>
              <a:rPr lang="en-US" sz="2000" dirty="0"/>
              <a:t>.</a:t>
            </a:r>
          </a:p>
          <a:p>
            <a:pPr lvl="1">
              <a:spcAft>
                <a:spcPts val="600"/>
              </a:spcAft>
            </a:pPr>
            <a:r>
              <a:rPr lang="en-US" sz="2000" b="1" dirty="0"/>
              <a:t>Under 6:</a:t>
            </a:r>
            <a:r>
              <a:rPr lang="en-US" sz="2000" dirty="0"/>
              <a:t> The fare is </a:t>
            </a:r>
            <a:r>
              <a:rPr lang="en-US" sz="2000" b="1" dirty="0"/>
              <a:t>free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Output:</a:t>
            </a:r>
          </a:p>
          <a:p>
            <a:pPr lvl="1"/>
            <a:r>
              <a:rPr lang="en-US" dirty="0"/>
              <a:t>Your bus fare is </a:t>
            </a:r>
            <a:r>
              <a:rPr lang="en-US" sz="2400" b="1" u="sng" dirty="0"/>
              <a:t>300 ₮</a:t>
            </a:r>
            <a:endParaRPr lang="en-US" u="sng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680EAD-B302-C9C5-2D87-C3896356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17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FBBCAC-37A7-4CE6-12FA-36611C845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668" y="1724890"/>
            <a:ext cx="4463103" cy="490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26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B5186-CE4E-21CD-2FD2-B5A45FA00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D68B07-3ACB-96B2-216B-33A24C93B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1" y="6383867"/>
            <a:ext cx="2438309" cy="222250"/>
          </a:xfrm>
        </p:spPr>
        <p:txBody>
          <a:bodyPr/>
          <a:lstStyle/>
          <a:p>
            <a:fld id="{34BD10FF-742B-A44F-A6FA-954BBF658AF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81355A70-40C6-4D38-1D07-C81336D22375}"/>
              </a:ext>
            </a:extLst>
          </p:cNvPr>
          <p:cNvSpPr/>
          <p:nvPr/>
        </p:nvSpPr>
        <p:spPr bwMode="auto">
          <a:xfrm>
            <a:off x="1041446" y="1621244"/>
            <a:ext cx="3428999" cy="431843"/>
          </a:xfrm>
          <a:prstGeom prst="wedgeRoundRectCallout">
            <a:avLst>
              <a:gd name="adj1" fmla="val 47585"/>
              <a:gd name="adj2" fmla="val 86912"/>
              <a:gd name="adj3" fmla="val 16667"/>
            </a:avLst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How old are you?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7BCA9836-A349-FDC4-3A2B-52DB21B857E9}"/>
              </a:ext>
            </a:extLst>
          </p:cNvPr>
          <p:cNvSpPr/>
          <p:nvPr/>
        </p:nvSpPr>
        <p:spPr bwMode="auto">
          <a:xfrm>
            <a:off x="5189577" y="1823050"/>
            <a:ext cx="929428" cy="557842"/>
          </a:xfrm>
          <a:prstGeom prst="wedgeRoundRectCallout">
            <a:avLst>
              <a:gd name="adj1" fmla="val -49537"/>
              <a:gd name="adj2" fmla="val 75530"/>
              <a:gd name="adj3" fmla="val 16667"/>
            </a:avLst>
          </a:prstGeom>
          <a:solidFill>
            <a:schemeClr val="accent5"/>
          </a:solidFill>
          <a:ln w="190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15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79045-7BBC-C136-00DE-63B8E39D8F57}"/>
              </a:ext>
            </a:extLst>
          </p:cNvPr>
          <p:cNvSpPr txBox="1"/>
          <p:nvPr/>
        </p:nvSpPr>
        <p:spPr>
          <a:xfrm>
            <a:off x="793630" y="1104181"/>
            <a:ext cx="741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Hint: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4497E67-FBA9-1BCB-C4FC-FDB7F17AA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Lab 3-1:</a:t>
            </a:r>
            <a:br>
              <a:rPr lang="en-US" dirty="0"/>
            </a:br>
            <a:endParaRPr lang="en-US" dirty="0"/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A157D7B9-ACCF-2F53-F437-0216568C54F2}"/>
              </a:ext>
            </a:extLst>
          </p:cNvPr>
          <p:cNvSpPr/>
          <p:nvPr/>
        </p:nvSpPr>
        <p:spPr bwMode="auto">
          <a:xfrm>
            <a:off x="1041446" y="2446506"/>
            <a:ext cx="3428999" cy="434718"/>
          </a:xfrm>
          <a:prstGeom prst="wedgeRoundRectCallout">
            <a:avLst>
              <a:gd name="adj1" fmla="val 47585"/>
              <a:gd name="adj2" fmla="val 86912"/>
              <a:gd name="adj3" fmla="val 16667"/>
            </a:avLst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sz="2000" dirty="0"/>
              <a:t>Your bus fare is </a:t>
            </a:r>
            <a:r>
              <a:rPr lang="en-US" sz="2000" b="1" u="sng" dirty="0"/>
              <a:t>300 ₮</a:t>
            </a:r>
          </a:p>
        </p:txBody>
      </p: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F717EA7E-C60B-6683-ED72-B520483DE7B3}"/>
              </a:ext>
            </a:extLst>
          </p:cNvPr>
          <p:cNvSpPr/>
          <p:nvPr/>
        </p:nvSpPr>
        <p:spPr bwMode="auto">
          <a:xfrm>
            <a:off x="1041446" y="3171123"/>
            <a:ext cx="3428999" cy="431843"/>
          </a:xfrm>
          <a:prstGeom prst="wedgeRoundRectCallout">
            <a:avLst>
              <a:gd name="adj1" fmla="val 47585"/>
              <a:gd name="adj2" fmla="val 86912"/>
              <a:gd name="adj3" fmla="val 16667"/>
            </a:avLst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How old are you?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3" name="Rounded Rectangular Callout 22">
            <a:extLst>
              <a:ext uri="{FF2B5EF4-FFF2-40B4-BE49-F238E27FC236}">
                <a16:creationId xmlns:a16="http://schemas.microsoft.com/office/drawing/2014/main" id="{EC58C452-43A6-254D-F8D5-CEA56D936181}"/>
              </a:ext>
            </a:extLst>
          </p:cNvPr>
          <p:cNvSpPr/>
          <p:nvPr/>
        </p:nvSpPr>
        <p:spPr bwMode="auto">
          <a:xfrm>
            <a:off x="1041446" y="3996385"/>
            <a:ext cx="3428999" cy="434718"/>
          </a:xfrm>
          <a:prstGeom prst="wedgeRoundRectCallout">
            <a:avLst>
              <a:gd name="adj1" fmla="val 47585"/>
              <a:gd name="adj2" fmla="val 86912"/>
              <a:gd name="adj3" fmla="val 16667"/>
            </a:avLst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sz="2000" dirty="0"/>
              <a:t>Your bus fare is </a:t>
            </a:r>
            <a:r>
              <a:rPr lang="en-US" sz="2000" b="1" u="sng" dirty="0"/>
              <a:t>500 ₮</a:t>
            </a:r>
          </a:p>
        </p:txBody>
      </p:sp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571563E2-942A-A40E-C98A-6FF3F8FC0A21}"/>
              </a:ext>
            </a:extLst>
          </p:cNvPr>
          <p:cNvSpPr/>
          <p:nvPr/>
        </p:nvSpPr>
        <p:spPr bwMode="auto">
          <a:xfrm>
            <a:off x="5189577" y="3372929"/>
            <a:ext cx="929428" cy="557842"/>
          </a:xfrm>
          <a:prstGeom prst="wedgeRoundRectCallout">
            <a:avLst>
              <a:gd name="adj1" fmla="val -49537"/>
              <a:gd name="adj2" fmla="val 75530"/>
              <a:gd name="adj3" fmla="val 16667"/>
            </a:avLst>
          </a:prstGeom>
          <a:solidFill>
            <a:schemeClr val="accent5"/>
          </a:solidFill>
          <a:ln w="190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20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5" name="Rounded Rectangular Callout 24">
            <a:extLst>
              <a:ext uri="{FF2B5EF4-FFF2-40B4-BE49-F238E27FC236}">
                <a16:creationId xmlns:a16="http://schemas.microsoft.com/office/drawing/2014/main" id="{FD4F523F-E971-B0C8-A0CA-CF81099929B6}"/>
              </a:ext>
            </a:extLst>
          </p:cNvPr>
          <p:cNvSpPr/>
          <p:nvPr/>
        </p:nvSpPr>
        <p:spPr bwMode="auto">
          <a:xfrm>
            <a:off x="1041446" y="4861900"/>
            <a:ext cx="3428999" cy="431843"/>
          </a:xfrm>
          <a:prstGeom prst="wedgeRoundRectCallout">
            <a:avLst>
              <a:gd name="adj1" fmla="val 47585"/>
              <a:gd name="adj2" fmla="val 86912"/>
              <a:gd name="adj3" fmla="val 16667"/>
            </a:avLst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How old are you?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AA0709F4-8583-6AAC-E7AC-A44027F17FDD}"/>
              </a:ext>
            </a:extLst>
          </p:cNvPr>
          <p:cNvSpPr/>
          <p:nvPr/>
        </p:nvSpPr>
        <p:spPr bwMode="auto">
          <a:xfrm>
            <a:off x="1041446" y="5687162"/>
            <a:ext cx="3428999" cy="434718"/>
          </a:xfrm>
          <a:prstGeom prst="wedgeRoundRectCallout">
            <a:avLst>
              <a:gd name="adj1" fmla="val 47585"/>
              <a:gd name="adj2" fmla="val 86912"/>
              <a:gd name="adj3" fmla="val 16667"/>
            </a:avLst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sz="2000" dirty="0"/>
              <a:t>Your bus fare is </a:t>
            </a:r>
            <a:r>
              <a:rPr lang="en-US" sz="2000" b="1" u="sng" dirty="0"/>
              <a:t>Free</a:t>
            </a:r>
          </a:p>
        </p:txBody>
      </p:sp>
      <p:sp>
        <p:nvSpPr>
          <p:cNvPr id="27" name="Rounded Rectangular Callout 26">
            <a:extLst>
              <a:ext uri="{FF2B5EF4-FFF2-40B4-BE49-F238E27FC236}">
                <a16:creationId xmlns:a16="http://schemas.microsoft.com/office/drawing/2014/main" id="{A663FF77-C578-ED7A-097C-608C48EA3EEB}"/>
              </a:ext>
            </a:extLst>
          </p:cNvPr>
          <p:cNvSpPr/>
          <p:nvPr/>
        </p:nvSpPr>
        <p:spPr bwMode="auto">
          <a:xfrm>
            <a:off x="5189577" y="4991819"/>
            <a:ext cx="929428" cy="557842"/>
          </a:xfrm>
          <a:prstGeom prst="wedgeRoundRectCallout">
            <a:avLst>
              <a:gd name="adj1" fmla="val -49537"/>
              <a:gd name="adj2" fmla="val 75530"/>
              <a:gd name="adj3" fmla="val 16667"/>
            </a:avLst>
          </a:prstGeom>
          <a:solidFill>
            <a:schemeClr val="accent5"/>
          </a:solidFill>
          <a:ln w="190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5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29" name="Graphic 28" descr="School boy with solid fill">
            <a:extLst>
              <a:ext uri="{FF2B5EF4-FFF2-40B4-BE49-F238E27FC236}">
                <a16:creationId xmlns:a16="http://schemas.microsoft.com/office/drawing/2014/main" id="{E5862A38-8E60-2C1D-BA48-9DCCB07C4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5397" y="1591573"/>
            <a:ext cx="914400" cy="914400"/>
          </a:xfrm>
          <a:prstGeom prst="rect">
            <a:avLst/>
          </a:prstGeom>
        </p:spPr>
      </p:pic>
      <p:pic>
        <p:nvPicPr>
          <p:cNvPr id="33" name="Graphic 32" descr="Man with kid with solid fill">
            <a:extLst>
              <a:ext uri="{FF2B5EF4-FFF2-40B4-BE49-F238E27FC236}">
                <a16:creationId xmlns:a16="http://schemas.microsoft.com/office/drawing/2014/main" id="{EEC73FB7-C8D2-69B5-2200-5205C23F03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32430" y="5197414"/>
            <a:ext cx="914400" cy="914400"/>
          </a:xfrm>
          <a:prstGeom prst="rect">
            <a:avLst/>
          </a:prstGeom>
        </p:spPr>
      </p:pic>
      <p:pic>
        <p:nvPicPr>
          <p:cNvPr id="35" name="Graphic 34" descr="Male profile with solid fill">
            <a:extLst>
              <a:ext uri="{FF2B5EF4-FFF2-40B4-BE49-F238E27FC236}">
                <a16:creationId xmlns:a16="http://schemas.microsoft.com/office/drawing/2014/main" id="{CD2A4C54-D30B-470B-D968-94E3360B56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11660" y="3247845"/>
            <a:ext cx="914400" cy="914400"/>
          </a:xfrm>
          <a:prstGeom prst="rect">
            <a:avLst/>
          </a:prstGeom>
        </p:spPr>
      </p:pic>
      <p:pic>
        <p:nvPicPr>
          <p:cNvPr id="37" name="Graphic 36" descr="Bus with solid fill">
            <a:extLst>
              <a:ext uri="{FF2B5EF4-FFF2-40B4-BE49-F238E27FC236}">
                <a16:creationId xmlns:a16="http://schemas.microsoft.com/office/drawing/2014/main" id="{83A3AA79-6526-C049-D4B1-3FCBF9EF7E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67796" y="746185"/>
            <a:ext cx="914400" cy="914400"/>
          </a:xfrm>
          <a:prstGeom prst="rect">
            <a:avLst/>
          </a:prstGeom>
        </p:spPr>
      </p:pic>
      <p:pic>
        <p:nvPicPr>
          <p:cNvPr id="43" name="Graphic 42" descr="Money outline">
            <a:extLst>
              <a:ext uri="{FF2B5EF4-FFF2-40B4-BE49-F238E27FC236}">
                <a16:creationId xmlns:a16="http://schemas.microsoft.com/office/drawing/2014/main" id="{9B9675F5-EE6A-5AF4-1385-15E7D75CF4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28249" y="6599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04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7FCC6-CEA7-5275-4176-A5EB41397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7FD104D-5CB9-7458-64B8-34DEDAD8D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Lab 3-2: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AD25C2-356D-1DBF-657E-C5333573A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971" y="963839"/>
            <a:ext cx="10515600" cy="5241720"/>
          </a:xfrm>
          <a:ln>
            <a:noFill/>
          </a:ln>
        </p:spPr>
        <p:txBody>
          <a:bodyPr lIns="180000" tIns="180000" rIns="180000" bIns="180000">
            <a:noAutofit/>
          </a:bodyPr>
          <a:lstStyle/>
          <a:p>
            <a:pPr marL="0" indent="0">
              <a:buNone/>
            </a:pPr>
            <a:r>
              <a:rPr lang="en-US" dirty="0"/>
              <a:t>Task: Refer to the Sample Quiz and create your own Quiz.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http://programarcadegames.com/index.php?chapter=lab_create_a_quiz&amp;lang=en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quiz program with five or more questions.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 number as the answer (e.g., "What is 1 + 1?").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 text answer (e.g., "What is Harry Potter's last name?").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 multiple-choice selection (e.g., "Which option is correct? A, B, or C?").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Requirements:</a:t>
            </a:r>
          </a:p>
          <a:p>
            <a:pPr marL="800100" lvl="1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Input </a:t>
            </a:r>
            <a:r>
              <a:rPr lang="en-US" sz="2000" dirty="0"/>
              <a:t>: For text answers, make sure your program accepts variations. For example, A and a is OK.</a:t>
            </a:r>
          </a:p>
          <a:p>
            <a:pPr marL="800100" lvl="1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Feedback</a:t>
            </a:r>
            <a:r>
              <a:rPr lang="en-US" sz="2000" dirty="0"/>
              <a:t>: Let the user know if their answer is correct or incorrect.</a:t>
            </a:r>
          </a:p>
          <a:p>
            <a:pPr marL="800100" lvl="1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Score Tracking</a:t>
            </a:r>
            <a:r>
              <a:rPr lang="en-US" sz="2000" dirty="0"/>
              <a:t>: Keep track of how many questions the user gets right.</a:t>
            </a:r>
          </a:p>
          <a:p>
            <a:pPr marL="800100" lvl="1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Final Score</a:t>
            </a:r>
            <a:r>
              <a:rPr lang="en-US" sz="2000" dirty="0"/>
              <a:t>: At the end, calculate and display the user's </a:t>
            </a:r>
            <a:r>
              <a:rPr lang="en-US" sz="2000" b="1" dirty="0"/>
              <a:t>percentage score</a:t>
            </a:r>
            <a:r>
              <a:rPr lang="en-US" sz="2000" dirty="0"/>
              <a:t>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Save your program as </a:t>
            </a:r>
            <a:r>
              <a:rPr lang="en-US" b="1" dirty="0"/>
              <a:t>class5_lab3-2_&lt;your name&gt;.</a:t>
            </a:r>
            <a:r>
              <a:rPr lang="en-US" b="1" dirty="0" err="1"/>
              <a:t>py</a:t>
            </a:r>
            <a:endParaRPr lang="en-US" b="1" dirty="0"/>
          </a:p>
          <a:p>
            <a:pPr marL="5715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Upload the file to the Teams Files.</a:t>
            </a:r>
            <a:endParaRPr lang="en-US" b="1" dirty="0"/>
          </a:p>
          <a:p>
            <a:pPr lvl="1" indent="0">
              <a:buNone/>
            </a:pPr>
            <a:r>
              <a:rPr lang="en-US" sz="1800" dirty="0">
                <a:hlinkClick r:id="rId3"/>
              </a:rPr>
              <a:t>https://mustedumn.sharepoint.com/:f:/r/sites/I101/Shared%20Documents/General?csf=1&amp;web=1&amp;e=l750AH</a:t>
            </a: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66B55C-8B9A-5636-BAAA-19AF1C78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1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D11C808-992B-9719-FBB7-ED9FB2E7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215500-541B-9EA6-5AC7-3474045FF3FC}"/>
              </a:ext>
            </a:extLst>
          </p:cNvPr>
          <p:cNvGraphicFramePr>
            <a:graphicFrameLocks noGrp="1"/>
          </p:cNvGraphicFramePr>
          <p:nvPr/>
        </p:nvGraphicFramePr>
        <p:xfrm>
          <a:off x="292354" y="871538"/>
          <a:ext cx="11522925" cy="583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2925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684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150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163902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4056779860"/>
                  </a:ext>
                </a:extLst>
              </a:tr>
              <a:tr h="578411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Introduction to Pygame and Its Capabilities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Understand what Pygame is and its role in graphical programming.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install and set up the Pygame library in Python.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Run and analyze a simple Pygame program to create a blank window.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713073686"/>
                  </a:ext>
                </a:extLst>
              </a:tr>
              <a:tr h="720918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1 - Create a Custom Calculator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0800" indent="-2808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Printing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Comments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Operators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2468601538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1 - Create a Custom Calculator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1: Custom Calculators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Lab1: Create a Custom Calculator</a:t>
                      </a:r>
                    </a:p>
                    <a:p>
                      <a:pPr marL="67720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 a program to calculate your target time for completing a full marathon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544259322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3 - Quiz Games and If Statements</a:t>
                      </a:r>
                    </a:p>
                    <a:p>
                      <a:pPr algn="l" rtl="0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Basic Comparisons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Indentation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Using </a:t>
                      </a:r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And/Or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Boolean Variables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Else and Else If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Text Comparisons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021142880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3 - Quiz Games and If Statements</a:t>
                      </a:r>
                    </a:p>
                    <a:p>
                      <a:pPr algn="l" rtl="0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3: Create a Quiz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3: Create a Quiz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Refer to a Sample Quiz and create your own Quiz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 if, </a:t>
                      </a:r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elif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else 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1490910727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984524-815D-C1BA-FBB8-DE6D911205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743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025F2-9892-70A3-102E-3C48E62C9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A19EF49-FBEA-E855-1C0B-062E955D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Lab 3-2: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930CDE7-F64A-60AB-1B64-C1D90DB49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5333558"/>
          </a:xfrm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/>
          <a:p>
            <a:pPr marL="0" indent="0">
              <a:buNone/>
            </a:pPr>
            <a:r>
              <a:rPr lang="en-US" dirty="0"/>
              <a:t>Task: Refer to the Sample Quiz and create your own Quiz.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http://programarcadegames.com/index.php?chapter=lab_create_a_quiz&amp;lang=en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DC7257-3D70-03B6-B5EC-13EFFECDAB51}"/>
              </a:ext>
            </a:extLst>
          </p:cNvPr>
          <p:cNvSpPr txBox="1"/>
          <p:nvPr/>
        </p:nvSpPr>
        <p:spPr>
          <a:xfrm>
            <a:off x="1238780" y="2559500"/>
            <a:ext cx="8101013" cy="2893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Quiz time!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How many books are there in the Harry Potter series? </a:t>
            </a:r>
            <a:r>
              <a:rPr lang="en-US" sz="1400" dirty="0">
                <a:solidFill>
                  <a:schemeClr val="accent3"/>
                </a:solidFill>
                <a:latin typeface="+mn-lt"/>
                <a:ea typeface="IBM Plex Sans" charset="0"/>
                <a:cs typeface="IBM Plex Sans" charset="0"/>
              </a:rPr>
              <a:t>7</a:t>
            </a:r>
          </a:p>
          <a:p>
            <a:pPr algn="l"/>
            <a:r>
              <a:rPr lang="en-US" sz="1400" dirty="0">
                <a:solidFill>
                  <a:schemeClr val="accent3"/>
                </a:solidFill>
                <a:latin typeface="+mn-lt"/>
                <a:ea typeface="IBM Plex Sans" charset="0"/>
                <a:cs typeface="IBM Plex Sans" charset="0"/>
              </a:rPr>
              <a:t>Correct!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What is 3*(2-1)? </a:t>
            </a:r>
            <a:r>
              <a:rPr lang="en-US" sz="1400" dirty="0">
                <a:solidFill>
                  <a:schemeClr val="accent3"/>
                </a:solidFill>
                <a:latin typeface="+mn-lt"/>
                <a:ea typeface="IBM Plex Sans" charset="0"/>
                <a:cs typeface="IBM Plex Sans" charset="0"/>
              </a:rPr>
              <a:t>3</a:t>
            </a:r>
          </a:p>
          <a:p>
            <a:pPr algn="l"/>
            <a:r>
              <a:rPr lang="en-US" sz="1400" dirty="0">
                <a:solidFill>
                  <a:schemeClr val="accent3"/>
                </a:solidFill>
                <a:latin typeface="+mn-lt"/>
                <a:ea typeface="IBM Plex Sans" charset="0"/>
                <a:cs typeface="IBM Plex Sans" charset="0"/>
              </a:rPr>
              <a:t>Correct!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What is 3*2-1? </a:t>
            </a:r>
            <a:r>
              <a:rPr lang="en-US" sz="1400" dirty="0">
                <a:solidFill>
                  <a:schemeClr val="accent3"/>
                </a:solidFill>
                <a:latin typeface="+mn-lt"/>
                <a:ea typeface="IBM Plex Sans" charset="0"/>
                <a:cs typeface="IBM Plex Sans" charset="0"/>
              </a:rPr>
              <a:t>5</a:t>
            </a:r>
          </a:p>
          <a:p>
            <a:pPr algn="l"/>
            <a:r>
              <a:rPr lang="en-US" sz="1400" dirty="0">
                <a:solidFill>
                  <a:schemeClr val="accent3"/>
                </a:solidFill>
                <a:latin typeface="+mn-lt"/>
                <a:ea typeface="IBM Plex Sans" charset="0"/>
                <a:cs typeface="IBM Plex Sans" charset="0"/>
              </a:rPr>
              <a:t>Correct!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: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  <a:p>
            <a:pPr algn="l"/>
            <a:r>
              <a:rPr lang="en-US" sz="1400" dirty="0">
                <a:solidFill>
                  <a:schemeClr val="accent3"/>
                </a:solidFill>
                <a:latin typeface="+mn-lt"/>
                <a:ea typeface="IBM Plex Sans" charset="0"/>
                <a:cs typeface="IBM Plex Sans" charset="0"/>
              </a:rPr>
              <a:t>Congratulations, you got 4 answers right. Your score is 40%!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17E38-4A55-9402-1ED9-D19FB7D40FEA}"/>
              </a:ext>
            </a:extLst>
          </p:cNvPr>
          <p:cNvSpPr txBox="1"/>
          <p:nvPr/>
        </p:nvSpPr>
        <p:spPr>
          <a:xfrm>
            <a:off x="862263" y="2170196"/>
            <a:ext cx="163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Sample.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243B6-9360-F80B-10F9-DE59073C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62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7B5F3-1B61-923B-C29E-775221BE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8918-3C67-A56F-FF01-77288825D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Attendance Check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59798-9512-8642-7825-E4A7801D8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Please submit the following form at the end of the class. This is today's attendance check.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https://forms.gle/JA73gowjYm4Wn7hP8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4BD99-9F5E-1EC3-A27E-763AFF9D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 descr="A qr code with black squares&#10;&#10;AI-generated content may be incorrect.">
            <a:extLst>
              <a:ext uri="{FF2B5EF4-FFF2-40B4-BE49-F238E27FC236}">
                <a16:creationId xmlns:a16="http://schemas.microsoft.com/office/drawing/2014/main" id="{4BBDF134-6607-92C5-B7A9-90E922553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064" y="4453082"/>
            <a:ext cx="1651000" cy="1651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59F2E0-2D03-4C04-A2E6-0D2010A7EE3C}"/>
              </a:ext>
            </a:extLst>
          </p:cNvPr>
          <p:cNvSpPr txBox="1"/>
          <p:nvPr/>
        </p:nvSpPr>
        <p:spPr>
          <a:xfrm>
            <a:off x="1469413" y="5796124"/>
            <a:ext cx="70234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If you can’t access to the google form, please come to me.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Otherwise, you will be checked as “Not-Attended”.</a:t>
            </a:r>
          </a:p>
        </p:txBody>
      </p:sp>
    </p:spTree>
    <p:extLst>
      <p:ext uri="{BB962C8B-B14F-4D97-AF65-F5344CB8AC3E}">
        <p14:creationId xmlns:p14="http://schemas.microsoft.com/office/powerpoint/2010/main" val="2912991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DECC2-D194-DC30-ABFE-0492F87E8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43606293-AEC1-8F3D-5EE0-4339433BD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442" y="927721"/>
            <a:ext cx="11049000" cy="5783630"/>
          </a:xfrm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/>
          <a:p>
            <a:pPr marL="0" indent="0">
              <a:buNone/>
            </a:pPr>
            <a:r>
              <a:rPr lang="en-US" b="1" dirty="0"/>
              <a:t>Task: </a:t>
            </a:r>
            <a:r>
              <a:rPr lang="en-US" dirty="0"/>
              <a:t>Write a Python program to calculate a movie ticket price. The price depends on age and the day of the week. Special discounts apply on certain days.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Ticket Pricing Rules: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Standard Pricing: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Adult (19-64 years): 1,200₮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Senior (65+ years): 800₮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Teen (13-18 years): 900₮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Child (6-12 years): 600₮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Kids under 6: Free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Discount Days: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Wednesday (Discount Day): Everyone gets 20% off the standard price.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Weekend (Saturday &amp; Sunday): Adult price increases to 1,500₮ due to high demand.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Special Holiday Discount (e.g., National Holiday): All tickets are 50% off.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</a:rPr>
              <a:t>Special Holiday Discount applies to all tickets</a:t>
            </a:r>
            <a:r>
              <a:rPr lang="en-US" sz="2000" dirty="0">
                <a:latin typeface="+mn-lt"/>
              </a:rPr>
              <a:t>, and </a:t>
            </a:r>
            <a:r>
              <a:rPr lang="en-US" sz="2000" b="1" dirty="0">
                <a:latin typeface="+mn-lt"/>
              </a:rPr>
              <a:t>other discounts (e.g., Wednesday discount or weekend pricing) will not be applied</a:t>
            </a:r>
            <a:r>
              <a:rPr lang="en-US" sz="2000" dirty="0">
                <a:latin typeface="+mn-lt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2A5BA6-C4CD-D2B9-C7EE-AC095F00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0FF-742B-A44F-A6FA-954BBF658AF4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52F76A9-2B9B-7E91-2184-D2CD7D6C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0" dirty="0"/>
              <a:t>(Option) Lab 3-3:</a:t>
            </a:r>
            <a:br>
              <a:rPr lang="en-US" kern="0" dirty="0"/>
            </a:br>
            <a:br>
              <a:rPr lang="en-US" kern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02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C6234-B8A2-D5AA-6FE4-405398A3B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EAF4B09-E489-1A36-15AE-818DD46EC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1049000" cy="5333558"/>
          </a:xfrm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/>
          <a:p>
            <a:pPr marL="0" indent="0">
              <a:buNone/>
            </a:pPr>
            <a:r>
              <a:rPr lang="en-US" b="1" dirty="0"/>
              <a:t>Instruction:</a:t>
            </a:r>
          </a:p>
          <a:p>
            <a:pPr marL="571500" lvl="1" indent="-457200">
              <a:buFont typeface="+mj-lt"/>
              <a:buAutoNum type="arabicPeriod"/>
            </a:pPr>
            <a:r>
              <a:rPr lang="en-US" sz="2000" dirty="0"/>
              <a:t>Ask for the user's age.</a:t>
            </a:r>
          </a:p>
          <a:p>
            <a:pPr marL="571500" lvl="1" indent="-457200">
              <a:buFont typeface="+mj-lt"/>
              <a:buAutoNum type="arabicPeriod"/>
            </a:pPr>
            <a:r>
              <a:rPr lang="en-US" sz="2000" dirty="0"/>
              <a:t>Ask for the day of the week.</a:t>
            </a:r>
          </a:p>
          <a:p>
            <a:pPr marL="571500" lvl="1" indent="-457200">
              <a:buFont typeface="+mj-lt"/>
              <a:buAutoNum type="arabicPeriod"/>
            </a:pPr>
            <a:r>
              <a:rPr lang="en-US" sz="2000" dirty="0"/>
              <a:t>Ask if today is a special holiday.</a:t>
            </a:r>
          </a:p>
          <a:p>
            <a:pPr marL="571500" lvl="1" indent="-457200">
              <a:buFont typeface="+mj-lt"/>
              <a:buAutoNum type="arabicPeriod"/>
            </a:pPr>
            <a:r>
              <a:rPr lang="en-US" sz="2000" dirty="0"/>
              <a:t>Calculate and display the ticket price.</a:t>
            </a:r>
          </a:p>
          <a:p>
            <a:endParaRPr lang="en-US" dirty="0"/>
          </a:p>
          <a:p>
            <a:r>
              <a:rPr lang="en-US" dirty="0"/>
              <a:t>Save the file to </a:t>
            </a:r>
            <a:r>
              <a:rPr lang="en-US" b="1" dirty="0"/>
              <a:t>class5_lab3-3_&lt;Your name&gt;.py</a:t>
            </a:r>
          </a:p>
          <a:p>
            <a:pPr>
              <a:spcAft>
                <a:spcPts val="600"/>
              </a:spcAft>
            </a:pPr>
            <a:r>
              <a:rPr lang="en-US" dirty="0"/>
              <a:t>Upload the file to the Teams Folder.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6144EE-F02D-3F85-54D1-57015512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0FF-742B-A44F-A6FA-954BBF658AF4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F44CB09-1CFE-3C93-C4AC-0FD6E1B4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0" dirty="0"/>
              <a:t>(Option) Lab 3-3:</a:t>
            </a:r>
            <a:br>
              <a:rPr lang="en-US" kern="0" dirty="0"/>
            </a:br>
            <a:br>
              <a:rPr lang="en-US" kern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48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5C848-78EC-9DC5-0F21-61EAC21FD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A0E91B-833B-B7BE-6493-D363E463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1" y="6383867"/>
            <a:ext cx="2438309" cy="222250"/>
          </a:xfrm>
        </p:spPr>
        <p:txBody>
          <a:bodyPr/>
          <a:lstStyle/>
          <a:p>
            <a:fld id="{34BD10FF-742B-A44F-A6FA-954BBF658AF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1C7901DC-16D9-AAF6-3FC8-E9F1955B24EB}"/>
              </a:ext>
            </a:extLst>
          </p:cNvPr>
          <p:cNvSpPr/>
          <p:nvPr/>
        </p:nvSpPr>
        <p:spPr bwMode="auto">
          <a:xfrm>
            <a:off x="1041446" y="1621244"/>
            <a:ext cx="3428999" cy="431843"/>
          </a:xfrm>
          <a:prstGeom prst="wedgeRoundRectCallout">
            <a:avLst>
              <a:gd name="adj1" fmla="val 47585"/>
              <a:gd name="adj2" fmla="val 86912"/>
              <a:gd name="adj3" fmla="val 16667"/>
            </a:avLst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Enter your age: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C60406EA-6027-58C7-0658-22942186FBFB}"/>
              </a:ext>
            </a:extLst>
          </p:cNvPr>
          <p:cNvSpPr/>
          <p:nvPr/>
        </p:nvSpPr>
        <p:spPr bwMode="auto">
          <a:xfrm>
            <a:off x="6190241" y="1667774"/>
            <a:ext cx="929428" cy="557842"/>
          </a:xfrm>
          <a:prstGeom prst="wedgeRoundRectCallout">
            <a:avLst>
              <a:gd name="adj1" fmla="val -49537"/>
              <a:gd name="adj2" fmla="val 75530"/>
              <a:gd name="adj3" fmla="val 16667"/>
            </a:avLst>
          </a:prstGeom>
          <a:solidFill>
            <a:schemeClr val="accent5"/>
          </a:solidFill>
          <a:ln w="190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16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EB43FD-05E8-259A-48DF-611F46578A0C}"/>
              </a:ext>
            </a:extLst>
          </p:cNvPr>
          <p:cNvSpPr txBox="1"/>
          <p:nvPr/>
        </p:nvSpPr>
        <p:spPr>
          <a:xfrm>
            <a:off x="793630" y="1104181"/>
            <a:ext cx="741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Hint: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CD5356-06AE-F180-F400-531591D64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Lab 3-3:</a:t>
            </a:r>
            <a:br>
              <a:rPr lang="en-US" dirty="0"/>
            </a:br>
            <a:endParaRPr lang="en-US" dirty="0"/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0110D85F-47D8-D77B-54DC-1955A1868489}"/>
              </a:ext>
            </a:extLst>
          </p:cNvPr>
          <p:cNvSpPr/>
          <p:nvPr/>
        </p:nvSpPr>
        <p:spPr bwMode="auto">
          <a:xfrm>
            <a:off x="1041446" y="2446506"/>
            <a:ext cx="3428999" cy="589992"/>
          </a:xfrm>
          <a:prstGeom prst="wedgeRoundRectCallout">
            <a:avLst>
              <a:gd name="adj1" fmla="val 47585"/>
              <a:gd name="adj2" fmla="val 86912"/>
              <a:gd name="adj3" fmla="val 16667"/>
            </a:avLst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sz="2000" dirty="0"/>
              <a:t>Enter the day of the week:</a:t>
            </a:r>
            <a:endParaRPr lang="en-US" sz="2000" b="1" u="sng" dirty="0"/>
          </a:p>
        </p:txBody>
      </p:sp>
      <p:sp>
        <p:nvSpPr>
          <p:cNvPr id="23" name="Rounded Rectangular Callout 22">
            <a:extLst>
              <a:ext uri="{FF2B5EF4-FFF2-40B4-BE49-F238E27FC236}">
                <a16:creationId xmlns:a16="http://schemas.microsoft.com/office/drawing/2014/main" id="{D0F38F0D-6222-C313-1B32-B9E2F7BBB5FD}"/>
              </a:ext>
            </a:extLst>
          </p:cNvPr>
          <p:cNvSpPr/>
          <p:nvPr/>
        </p:nvSpPr>
        <p:spPr bwMode="auto">
          <a:xfrm>
            <a:off x="1058699" y="3616823"/>
            <a:ext cx="3428999" cy="434718"/>
          </a:xfrm>
          <a:prstGeom prst="wedgeRoundRectCallout">
            <a:avLst>
              <a:gd name="adj1" fmla="val 47585"/>
              <a:gd name="adj2" fmla="val 86912"/>
              <a:gd name="adj3" fmla="val 16667"/>
            </a:avLst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sz="2000" dirty="0"/>
              <a:t>Is today a special holiday?</a:t>
            </a:r>
            <a:endParaRPr lang="en-US" sz="2000" b="1" u="sng" dirty="0"/>
          </a:p>
        </p:txBody>
      </p:sp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C8F2A7EE-D773-0657-A19C-8463AA85F751}"/>
              </a:ext>
            </a:extLst>
          </p:cNvPr>
          <p:cNvSpPr/>
          <p:nvPr/>
        </p:nvSpPr>
        <p:spPr bwMode="auto">
          <a:xfrm>
            <a:off x="6241998" y="2734573"/>
            <a:ext cx="1815073" cy="557842"/>
          </a:xfrm>
          <a:prstGeom prst="wedgeRoundRectCallout">
            <a:avLst>
              <a:gd name="adj1" fmla="val -49537"/>
              <a:gd name="adj2" fmla="val 75530"/>
              <a:gd name="adj3" fmla="val 16667"/>
            </a:avLst>
          </a:prstGeom>
          <a:solidFill>
            <a:schemeClr val="accent5"/>
          </a:solidFill>
          <a:ln w="190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Wednesday</a:t>
            </a:r>
          </a:p>
        </p:txBody>
      </p:sp>
      <p:sp>
        <p:nvSpPr>
          <p:cNvPr id="25" name="Rounded Rectangular Callout 24">
            <a:extLst>
              <a:ext uri="{FF2B5EF4-FFF2-40B4-BE49-F238E27FC236}">
                <a16:creationId xmlns:a16="http://schemas.microsoft.com/office/drawing/2014/main" id="{BE718A95-9868-DED7-23D3-CD865E3756C6}"/>
              </a:ext>
            </a:extLst>
          </p:cNvPr>
          <p:cNvSpPr/>
          <p:nvPr/>
        </p:nvSpPr>
        <p:spPr bwMode="auto">
          <a:xfrm>
            <a:off x="1041446" y="4861900"/>
            <a:ext cx="4824516" cy="693511"/>
          </a:xfrm>
          <a:prstGeom prst="wedgeRoundRectCallout">
            <a:avLst>
              <a:gd name="adj1" fmla="val 47585"/>
              <a:gd name="adj2" fmla="val 86912"/>
              <a:gd name="adj3" fmla="val 16667"/>
            </a:avLst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Your movie ticket price is 720₮ </a:t>
            </a:r>
          </a:p>
        </p:txBody>
      </p:sp>
      <p:sp>
        <p:nvSpPr>
          <p:cNvPr id="27" name="Rounded Rectangular Callout 26">
            <a:extLst>
              <a:ext uri="{FF2B5EF4-FFF2-40B4-BE49-F238E27FC236}">
                <a16:creationId xmlns:a16="http://schemas.microsoft.com/office/drawing/2014/main" id="{5D9C00B8-CB48-7477-72B2-B24F24B58560}"/>
              </a:ext>
            </a:extLst>
          </p:cNvPr>
          <p:cNvSpPr/>
          <p:nvPr/>
        </p:nvSpPr>
        <p:spPr bwMode="auto">
          <a:xfrm>
            <a:off x="6242000" y="3835879"/>
            <a:ext cx="929428" cy="557842"/>
          </a:xfrm>
          <a:prstGeom prst="wedgeRoundRectCallout">
            <a:avLst>
              <a:gd name="adj1" fmla="val -49537"/>
              <a:gd name="adj2" fmla="val 75530"/>
              <a:gd name="adj3" fmla="val 16667"/>
            </a:avLst>
          </a:prstGeom>
          <a:solidFill>
            <a:schemeClr val="accent5"/>
          </a:solidFill>
          <a:ln w="190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No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5" name="Graphic 4" descr="Drama with solid fill">
            <a:extLst>
              <a:ext uri="{FF2B5EF4-FFF2-40B4-BE49-F238E27FC236}">
                <a16:creationId xmlns:a16="http://schemas.microsoft.com/office/drawing/2014/main" id="{88785F7E-E653-5F76-46AD-9B06ACE32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6589" y="864080"/>
            <a:ext cx="692988" cy="692988"/>
          </a:xfrm>
          <a:prstGeom prst="rect">
            <a:avLst/>
          </a:prstGeom>
        </p:spPr>
      </p:pic>
      <p:pic>
        <p:nvPicPr>
          <p:cNvPr id="9" name="Graphic 8" descr="Ticket with solid fill">
            <a:extLst>
              <a:ext uri="{FF2B5EF4-FFF2-40B4-BE49-F238E27FC236}">
                <a16:creationId xmlns:a16="http://schemas.microsoft.com/office/drawing/2014/main" id="{453028EE-65E4-0732-FE2C-C818D84C9E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42649" y="5391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6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32C95-A5F6-8126-B6E3-DF9EBD477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59B35BB-0607-6CD4-B829-CF3087DB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7403754-7518-C2C5-644E-2766D097D3AF}"/>
              </a:ext>
            </a:extLst>
          </p:cNvPr>
          <p:cNvGraphicFramePr>
            <a:graphicFrameLocks noGrp="1"/>
          </p:cNvGraphicFramePr>
          <p:nvPr/>
        </p:nvGraphicFramePr>
        <p:xfrm>
          <a:off x="280416" y="712388"/>
          <a:ext cx="11520000" cy="515278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720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346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72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620505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4: Random Numbers and Loops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marR="0" lvl="0" indent="-28575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For Loop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while Loops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 Numbers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4056779860"/>
                  </a:ext>
                </a:extLst>
              </a:tr>
              <a:tr h="620505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4: Random Numbers and Loops</a:t>
                      </a:r>
                    </a:p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Lab 4: Game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4: Create a Game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Refer to a Sample game and create your own game.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 loop, if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713073686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5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Chapter 5: Introduction to Graphics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 how to draw basic shapes like rectangles, polygons, and text using Pygame.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544259322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Introduction to Animation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0800" indent="-2808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Understand the basics of animation using Python and Pygame.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2784557172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 5: Create a Picture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Lab5: Create a Picture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multiple colors.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multiple types of graphic functions (circles, rectangles, lines, etc.)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a while or for loop to create a repeating pattern. 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1624225308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 8: Animation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Lab8: Animation</a:t>
                      </a:r>
                    </a:p>
                    <a:p>
                      <a:pPr marL="67855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Modify the prior Create-a-Picture lab5 or start a new one.</a:t>
                      </a:r>
                    </a:p>
                    <a:p>
                      <a:pPr marL="67855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Animate the image.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1140884369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F3754A-872F-FCF5-4D87-DD14245B8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33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94709-82C8-DAD5-E803-A38D07E25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2C8B32F-5294-4353-2A19-10209E47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298FC1-41F8-A436-955F-462BC728CE39}"/>
              </a:ext>
            </a:extLst>
          </p:cNvPr>
          <p:cNvGraphicFramePr>
            <a:graphicFrameLocks noGrp="1"/>
          </p:cNvGraphicFramePr>
          <p:nvPr/>
        </p:nvGraphicFramePr>
        <p:xfrm>
          <a:off x="280416" y="712388"/>
          <a:ext cx="11520000" cy="23512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720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2098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72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Chapter 10:</a:t>
                      </a:r>
                      <a:b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Controlling an object with the mouse and keyboard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Learn how to control an object with the mouse or keyboard on the screen.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Files: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move_mouse.py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move_keyboard.py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Exercise7: Modify sample programs.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962387650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Chapter 11: Bitmapped Graphics and Sound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use bitmapped graphics (images) to your games.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add sound to your games.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Exercise8. Use images and sound.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957967543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8, 9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14,15</a:t>
                      </a:r>
                    </a:p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,16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Lab: Designing Your Own Animation/Game</a:t>
                      </a:r>
                    </a:p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Presentations and Showcase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 the knowledge from previous classes to create your own animation or game.</a:t>
                      </a:r>
                    </a:p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Present your completed animation or game to the class.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03704220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9D58D6-5DA0-4F79-8143-94CA5A7AD5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320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7AD0A-D0F9-A972-29CD-026897F21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F02738-EA2C-67D6-15C7-A47AA45C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Online Couse, Documentations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4378FFA-9FE2-F1C0-E806-16B291C09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Autofit/>
          </a:bodyPr>
          <a:lstStyle/>
          <a:p>
            <a:r>
              <a:rPr lang="en-US" dirty="0"/>
              <a:t>Online Course: Program Arcade Games With Python And Pygame</a:t>
            </a:r>
          </a:p>
          <a:p>
            <a:pPr lvl="1"/>
            <a:r>
              <a:rPr lang="en-US" dirty="0"/>
              <a:t>Home: </a:t>
            </a:r>
          </a:p>
          <a:p>
            <a:pPr marL="914400" lvl="2" indent="0">
              <a:buNone/>
            </a:pPr>
            <a:r>
              <a:rPr lang="en-US" dirty="0">
                <a:hlinkClick r:id="rId2"/>
              </a:rPr>
              <a:t>http://programarcadegames.com/index.php</a:t>
            </a:r>
            <a:endParaRPr lang="en-US" dirty="0"/>
          </a:p>
          <a:p>
            <a:pPr lvl="1"/>
            <a:r>
              <a:rPr lang="en-US" dirty="0"/>
              <a:t>Video:</a:t>
            </a:r>
          </a:p>
          <a:p>
            <a:pPr marL="914400" lvl="2" indent="0">
              <a:buNone/>
            </a:pPr>
            <a:r>
              <a:rPr lang="en-US" dirty="0">
                <a:hlinkClick r:id="rId3"/>
              </a:rPr>
              <a:t>https://youtube.com/playlist?list=PL1D91F4E6E79E73E1&amp;si=MvHx9PHppoIKR5Gj</a:t>
            </a:r>
            <a:endParaRPr lang="en-US" dirty="0"/>
          </a:p>
          <a:p>
            <a:pPr lvl="1"/>
            <a:r>
              <a:rPr lang="en-US" dirty="0"/>
              <a:t>Python Tutorial site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>
                <a:hlinkClick r:id="rId4"/>
              </a:rPr>
              <a:t>https://www.w3schools.com/python/default.asp</a:t>
            </a:r>
            <a:endParaRPr lang="en-US" dirty="0"/>
          </a:p>
          <a:p>
            <a:pPr lvl="1"/>
            <a:r>
              <a:rPr lang="en-US" dirty="0"/>
              <a:t>Pygame Documentation</a:t>
            </a:r>
          </a:p>
          <a:p>
            <a:pPr marL="914400" lvl="2" indent="0">
              <a:buNone/>
            </a:pPr>
            <a:r>
              <a:rPr lang="en-US" dirty="0">
                <a:hlinkClick r:id="rId5"/>
              </a:rPr>
              <a:t>https://www.pygame.org/docs/</a:t>
            </a:r>
            <a:endParaRPr lang="en-US" dirty="0"/>
          </a:p>
          <a:p>
            <a:pPr lvl="1"/>
            <a:r>
              <a:rPr lang="en-US" dirty="0"/>
              <a:t>Color Picker</a:t>
            </a:r>
          </a:p>
          <a:p>
            <a:pPr marL="914400" lvl="2" indent="0">
              <a:buNone/>
            </a:pPr>
            <a:r>
              <a:rPr lang="en-US" dirty="0">
                <a:hlinkClick r:id="rId6"/>
              </a:rPr>
              <a:t>https://www.webfx.com/web-design/color-picker/</a:t>
            </a:r>
            <a:endParaRPr lang="en-US" dirty="0"/>
          </a:p>
          <a:p>
            <a:pPr marL="914400" lvl="2" indent="0">
              <a:buNone/>
            </a:pPr>
            <a:r>
              <a:rPr lang="en-US" dirty="0">
                <a:hlinkClick r:id="rId7"/>
              </a:rPr>
              <a:t>https://htmlcolorcodes.com/color-picker/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452D26-F981-FA58-A30C-6B695F16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8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CE1BC7-E34D-3CEE-E2E0-3BB6AE535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650" y="1535492"/>
            <a:ext cx="11833514" cy="500183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Exercise2:  </a:t>
            </a:r>
            <a:r>
              <a:rPr lang="en-US" sz="2000" dirty="0">
                <a:hlinkClick r:id="rId2" tooltip="https://mustedumn.sharepoint.com/:u:/r/sites/i101/shared%20documents/general/class2_sampleprogram_exe2.py?csf=1&amp;web=1&amp;e=1dqdtn"/>
              </a:rPr>
              <a:t>class2_SampleProgram_exe2.py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Lab1: </a:t>
            </a:r>
            <a:r>
              <a:rPr lang="en-US" sz="2000" dirty="0">
                <a:hlinkClick r:id="rId3" tooltip="https://mustedumn.sharepoint.com/:u:/r/sites/i101/shared%20documents/general/calculator_lab1_sampleprogram.py?csf=1&amp;web=1&amp;e=jmvzop"/>
              </a:rPr>
              <a:t>calculator_lab1_SampleProgram.py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Lab1-2: </a:t>
            </a:r>
            <a:r>
              <a:rPr lang="en-US" sz="2000" dirty="0">
                <a:hlinkClick r:id="rId4" tooltip="https://mustedumn.sharepoint.com/:u:/r/sites/i101/shared%20documents/general/calculator_lab1-2_sampleprogram.py?csf=1&amp;web=1&amp;e=c6glef"/>
              </a:rPr>
              <a:t>calculator_lab1-2_SampleProgram.py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0852" indent="0">
              <a:buNone/>
            </a:pPr>
            <a:endParaRPr lang="en-US" sz="2000" b="1" dirty="0">
              <a:effectLst/>
            </a:endParaRPr>
          </a:p>
          <a:p>
            <a:pPr marL="170852" indent="0">
              <a:buNone/>
            </a:pPr>
            <a:r>
              <a:rPr lang="en-US" sz="2000" b="1" dirty="0">
                <a:effectLst/>
                <a:hlinkClick r:id="rId5"/>
              </a:rPr>
              <a:t>What is an f-string in Python?</a:t>
            </a:r>
            <a:endParaRPr lang="en-US" sz="2000" dirty="0">
              <a:effectLst/>
            </a:endParaRPr>
          </a:p>
          <a:p>
            <a:pPr marL="170852" indent="0">
              <a:buNone/>
            </a:pPr>
            <a:r>
              <a:rPr lang="en-US" sz="2000" dirty="0">
                <a:effectLst/>
              </a:rPr>
              <a:t>In Python, </a:t>
            </a:r>
            <a:r>
              <a:rPr lang="en-US" sz="2000" b="1" dirty="0">
                <a:effectLst/>
              </a:rPr>
              <a:t>f-strings</a:t>
            </a:r>
            <a:r>
              <a:rPr lang="en-US" sz="2000" dirty="0">
                <a:effectLst/>
              </a:rPr>
              <a:t> (</a:t>
            </a:r>
            <a:r>
              <a:rPr lang="en-US" sz="2000" dirty="0">
                <a:solidFill>
                  <a:schemeClr val="accent3"/>
                </a:solidFill>
                <a:effectLst/>
              </a:rPr>
              <a:t>f” ”</a:t>
            </a:r>
            <a:r>
              <a:rPr lang="en-US" sz="2000" dirty="0">
                <a:effectLst/>
              </a:rPr>
              <a:t>) are a way to format and insert variables directly into a string, making it easier to print meaningful messages.</a:t>
            </a:r>
          </a:p>
          <a:p>
            <a:pPr marL="170852" indent="0">
              <a:buNone/>
            </a:pPr>
            <a:r>
              <a:rPr lang="en-US" sz="2000" dirty="0">
                <a:effectLst/>
              </a:rPr>
              <a:t>It allows us to insert variables directly inside the string.</a:t>
            </a:r>
          </a:p>
          <a:p>
            <a:r>
              <a:rPr lang="en-US" sz="2000" b="1" dirty="0">
                <a:effectLst/>
              </a:rPr>
              <a:t>{hours} and {minutes} inside the string</a:t>
            </a:r>
            <a:endParaRPr lang="en-US" sz="2000" dirty="0">
              <a:effectLst/>
            </a:endParaRPr>
          </a:p>
          <a:p>
            <a:r>
              <a:rPr lang="en-US" sz="2000" dirty="0">
                <a:effectLst/>
              </a:rPr>
              <a:t>{hours} is replaced by the value stored in the hours variable.</a:t>
            </a:r>
          </a:p>
          <a:p>
            <a:r>
              <a:rPr lang="en-US" sz="2000" dirty="0">
                <a:effectLst/>
              </a:rPr>
              <a:t>{minutes} is replaced by the value stored in the minutes variable.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B3EF763-9915-6761-8F42-59E5D3BF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answer program for Lab1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27336F-0DF7-F98A-8C39-5C6B7F9BD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80FAB-9E8E-BAE3-7900-CAF0B3D3BEB0}"/>
              </a:ext>
            </a:extLst>
          </p:cNvPr>
          <p:cNvSpPr txBox="1"/>
          <p:nvPr/>
        </p:nvSpPr>
        <p:spPr>
          <a:xfrm>
            <a:off x="499025" y="2906056"/>
            <a:ext cx="9185564" cy="40011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print</a:t>
            </a:r>
            <a:r>
              <a:rPr lang="en-US" sz="2000" dirty="0">
                <a:latin typeface="+mn-lt"/>
                <a:ea typeface="IBM Plex Sans" charset="0"/>
                <a:cs typeface="IBM Plex Sans" charset="0"/>
              </a:rPr>
              <a:t>(</a:t>
            </a:r>
            <a:r>
              <a:rPr lang="en-US" sz="2000" dirty="0" err="1">
                <a:solidFill>
                  <a:schemeClr val="accent3"/>
                </a:solidFill>
                <a:latin typeface="+mn-lt"/>
                <a:ea typeface="IBM Plex Sans" charset="0"/>
                <a:cs typeface="IBM Plex Sans" charset="0"/>
              </a:rPr>
              <a:t>f"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Your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 estimated goal time is </a:t>
            </a:r>
            <a:r>
              <a:rPr lang="en-US" sz="2000" dirty="0">
                <a:solidFill>
                  <a:schemeClr val="accent3"/>
                </a:solidFill>
                <a:latin typeface="+mn-lt"/>
                <a:ea typeface="IBM Plex Sans" charset="0"/>
                <a:cs typeface="IBM Plex Sans" charset="0"/>
              </a:rPr>
              <a:t>{hours}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hours and  </a:t>
            </a:r>
            <a:r>
              <a:rPr lang="en-US" sz="2000" dirty="0">
                <a:solidFill>
                  <a:schemeClr val="accent3"/>
                </a:solidFill>
                <a:latin typeface="+mn-lt"/>
                <a:ea typeface="IBM Plex Sans" charset="0"/>
                <a:cs typeface="IBM Plex Sans" charset="0"/>
              </a:rPr>
              <a:t>{minutes} 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minutes.</a:t>
            </a:r>
            <a:r>
              <a:rPr lang="en-US" sz="2000" dirty="0">
                <a:solidFill>
                  <a:schemeClr val="accent3"/>
                </a:solidFill>
                <a:latin typeface="+mn-lt"/>
                <a:ea typeface="IBM Plex Sans" charset="0"/>
                <a:cs typeface="IBM Plex Sans" charset="0"/>
              </a:rPr>
              <a:t>"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9DE03D-F927-CE00-25DE-BF8704AD145A}"/>
              </a:ext>
            </a:extLst>
          </p:cNvPr>
          <p:cNvSpPr txBox="1"/>
          <p:nvPr/>
        </p:nvSpPr>
        <p:spPr>
          <a:xfrm>
            <a:off x="512879" y="3460239"/>
            <a:ext cx="9185564" cy="40011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print("Your estimated goal time is", hours, "hours and", minutes, "minutes.")</a:t>
            </a:r>
          </a:p>
        </p:txBody>
      </p:sp>
    </p:spTree>
    <p:extLst>
      <p:ext uri="{BB962C8B-B14F-4D97-AF65-F5344CB8AC3E}">
        <p14:creationId xmlns:p14="http://schemas.microsoft.com/office/powerpoint/2010/main" val="4001419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0DE03-B50F-6654-21C8-FCAE2C41B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D6723-6313-1CBC-5CC0-566BF88CD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9858"/>
            <a:ext cx="9144000" cy="200320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Week 2, Class 4: </a:t>
            </a:r>
            <a:br>
              <a:rPr lang="en-US" dirty="0"/>
            </a:br>
            <a:r>
              <a:rPr lang="en-US" sz="4000" dirty="0">
                <a:hlinkClick r:id="rId2"/>
              </a:rPr>
              <a:t>Chapter 3: Quiz Games and If Statements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41459-22B5-5AB5-1BC1-D911B17CA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48636"/>
            <a:ext cx="9144000" cy="2657292"/>
          </a:xfrm>
        </p:spPr>
        <p:txBody>
          <a:bodyPr>
            <a:noAutofit/>
          </a:bodyPr>
          <a:lstStyle/>
          <a:p>
            <a:r>
              <a:rPr lang="en-US" dirty="0"/>
              <a:t>Review Python basics</a:t>
            </a:r>
          </a:p>
          <a:p>
            <a:pPr lvl="1"/>
            <a:r>
              <a:rPr lang="en-US" dirty="0"/>
              <a:t>Basic Comparisons</a:t>
            </a:r>
          </a:p>
          <a:p>
            <a:pPr lvl="1"/>
            <a:r>
              <a:rPr lang="en-US" dirty="0"/>
              <a:t>Indentation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And/Or</a:t>
            </a:r>
            <a:endParaRPr lang="en-US" dirty="0"/>
          </a:p>
          <a:p>
            <a:pPr lvl="1"/>
            <a:r>
              <a:rPr lang="en-US" dirty="0"/>
              <a:t>Boolean Variables</a:t>
            </a:r>
          </a:p>
          <a:p>
            <a:pPr lvl="1"/>
            <a:r>
              <a:rPr lang="en-US" dirty="0"/>
              <a:t>If, Else If and Else</a:t>
            </a:r>
          </a:p>
          <a:p>
            <a:r>
              <a:rPr lang="en-US" dirty="0"/>
              <a:t>Exercise3: write a code using if, </a:t>
            </a:r>
            <a:r>
              <a:rPr lang="en-US" dirty="0" err="1"/>
              <a:t>elif</a:t>
            </a:r>
            <a:r>
              <a:rPr lang="en-US" dirty="0"/>
              <a:t>, else</a:t>
            </a:r>
          </a:p>
          <a:p>
            <a:r>
              <a:rPr lang="en-US" dirty="0"/>
              <a:t>Homework: Review today's class content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46643-C703-CA92-765E-A4311AFE8C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2964305"/>
            <a:ext cx="9144000" cy="573088"/>
          </a:xfrm>
        </p:spPr>
        <p:txBody>
          <a:bodyPr>
            <a:normAutofit/>
          </a:bodyPr>
          <a:lstStyle/>
          <a:p>
            <a:r>
              <a:rPr lang="en-US" dirty="0"/>
              <a:t>Goals/Tasks: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5C594-D90D-D656-2FB5-711F438ED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00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3CC23-7480-0921-212E-9CE7CAE46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B718C0-2FC6-3326-4C49-3546416AB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183" y="1719258"/>
            <a:ext cx="10677818" cy="4889360"/>
          </a:xfrm>
        </p:spPr>
        <p:txBody>
          <a:bodyPr>
            <a:noAutofit/>
          </a:bodyPr>
          <a:lstStyle/>
          <a:p>
            <a:pPr marL="608551" indent="-457200">
              <a:buFont typeface="Arial" panose="020B0604020202020204" pitchFamily="34" charset="0"/>
              <a:buChar char="•"/>
            </a:pPr>
            <a:r>
              <a:rPr lang="en-US" dirty="0"/>
              <a:t>Online Course: </a:t>
            </a:r>
            <a:r>
              <a:rPr lang="en-US" sz="2000" dirty="0">
                <a:hlinkClick r:id="rId2"/>
              </a:rPr>
              <a:t>http://programarcadegames.com/index.php?chapter=conditional_statements&amp;lang=en#section_3</a:t>
            </a:r>
            <a:endParaRPr lang="en-US" sz="2000" dirty="0"/>
          </a:p>
          <a:p>
            <a:pPr marL="665701" indent="-514350">
              <a:buSzPct val="100000"/>
              <a:buFont typeface="+mj-lt"/>
              <a:buAutoNum type="arabicPeriod"/>
            </a:pPr>
            <a:r>
              <a:rPr lang="en-US" dirty="0"/>
              <a:t>Understand the Basics of Conditional Logic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Basic Comparisons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Indentation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Using </a:t>
            </a:r>
            <a:r>
              <a:rPr lang="en-US" dirty="0" err="1"/>
              <a:t>And/Or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Boolean Variables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Else and Else If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Text Comparisons</a:t>
            </a:r>
          </a:p>
          <a:p>
            <a:pPr marL="665701" indent="-514350">
              <a:buSzPct val="100000"/>
              <a:buFont typeface="+mj-lt"/>
              <a:buAutoNum type="arabicPeriod"/>
            </a:pPr>
            <a:r>
              <a:rPr lang="en-US" dirty="0"/>
              <a:t>Exercise3: write a code using if, </a:t>
            </a:r>
            <a:r>
              <a:rPr lang="en-US" dirty="0" err="1"/>
              <a:t>elif</a:t>
            </a:r>
            <a:r>
              <a:rPr lang="en-US" dirty="0"/>
              <a:t>, else</a:t>
            </a:r>
          </a:p>
          <a:p>
            <a:pPr marL="665701" indent="-514350">
              <a:buSzPct val="100000"/>
              <a:buFont typeface="+mj-lt"/>
              <a:buAutoNum type="arabicPeriod"/>
            </a:pPr>
            <a:r>
              <a:rPr lang="en-US" dirty="0"/>
              <a:t>Homework Quiz: </a:t>
            </a:r>
            <a:r>
              <a:rPr lang="en-US" sz="2000" dirty="0">
                <a:hlinkClick r:id="rId3"/>
              </a:rPr>
              <a:t>http://programarcadegames.com/quiz/quiz.php?file=if_statements&amp;lang=en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4CFD8-EE6A-CB46-7702-076DC8793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</p:spPr>
        <p:txBody>
          <a:bodyPr>
            <a:noAutofit/>
          </a:bodyPr>
          <a:lstStyle/>
          <a:p>
            <a:r>
              <a:rPr lang="en-US" dirty="0">
                <a:hlinkClick r:id="rId2"/>
              </a:rPr>
              <a:t>Chapter 3: If Statements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1DF618-9BCC-2F3E-11E1-E64F5FB4A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81F5F1-E69D-2A4C-9A79-C392FEFCF13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420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AA521-ADB1-5015-0BC3-C11178408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F05B4AA-D27A-BB73-51F7-0184BF86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Exercise 3-1:</a:t>
            </a:r>
            <a:br>
              <a:rPr lang="en-US" dirty="0"/>
            </a:br>
            <a:r>
              <a:rPr lang="en-US" dirty="0"/>
              <a:t>filename: exe3-1_SampleProgram_tbf.py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DC0EB92F-E1F3-28C6-A478-DDAEFA93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1955069"/>
          </a:xfrm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/>
          <a:p>
            <a:pPr marL="0" indent="0">
              <a:buNone/>
            </a:pPr>
            <a:r>
              <a:rPr lang="en-US" b="1" dirty="0"/>
              <a:t>Task: </a:t>
            </a:r>
            <a:r>
              <a:rPr lang="en-US" dirty="0"/>
              <a:t>This sample program is something wrong. </a:t>
            </a:r>
          </a:p>
          <a:p>
            <a:pPr marL="0" indent="0">
              <a:buNone/>
            </a:pPr>
            <a:r>
              <a:rPr lang="en-US" sz="2000" dirty="0"/>
              <a:t>Run the sample program and input </a:t>
            </a:r>
            <a:r>
              <a:rPr lang="en-US" sz="2000" b="1" dirty="0"/>
              <a:t>40</a:t>
            </a:r>
            <a:r>
              <a:rPr lang="en-US" sz="2000" dirty="0"/>
              <a:t>. It’s expected to print out "</a:t>
            </a:r>
            <a:r>
              <a:rPr lang="mn-MN" sz="2000" b="1" dirty="0"/>
              <a:t>Өө, та зам дээр өндөг хуурч болно!"</a:t>
            </a:r>
            <a:r>
              <a:rPr lang="en-US" sz="2000" dirty="0"/>
              <a:t>. But it doesn't.  Please modify the script and fix the issue.</a:t>
            </a:r>
          </a:p>
          <a:p>
            <a:pPr marL="0" indent="0">
              <a:buNone/>
            </a:pPr>
            <a:r>
              <a:rPr lang="en-US" sz="2000" dirty="0"/>
              <a:t>Once fix the issue, save the program to </a:t>
            </a:r>
            <a:r>
              <a:rPr lang="en-US" sz="2000" b="1" dirty="0"/>
              <a:t>exe3-1_&lt;Your name&gt;.py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Upload the file to the Teams Folder.</a:t>
            </a:r>
            <a:br>
              <a:rPr lang="en-US" sz="2000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29ED37-B652-6A0E-48C0-03BC10AEC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0FF-742B-A44F-A6FA-954BBF658AF4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584F0A-6B09-3FE6-BC8B-904794218F5A}"/>
              </a:ext>
            </a:extLst>
          </p:cNvPr>
          <p:cNvSpPr txBox="1"/>
          <p:nvPr/>
        </p:nvSpPr>
        <p:spPr>
          <a:xfrm>
            <a:off x="824711" y="3261479"/>
            <a:ext cx="10581226" cy="341632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</a:rPr>
              <a:t># </a:t>
            </a:r>
            <a:r>
              <a:rPr lang="en-US" dirty="0">
                <a:solidFill>
                  <a:srgbClr val="92D050"/>
                </a:solidFill>
              </a:rPr>
              <a:t>sample program : exe3-1_SampleProgram_tbf.py</a:t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sz="1800" dirty="0">
                <a:solidFill>
                  <a:srgbClr val="92D050"/>
                </a:solidFill>
              </a:rPr>
              <a:t># This program is not perfect. Please improve the code</a:t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sz="1800" dirty="0"/>
              <a:t>temperature = int(input("What is the temperature in Celsius? "))</a:t>
            </a:r>
          </a:p>
          <a:p>
            <a:pPr marL="0" indent="0">
              <a:buNone/>
            </a:pPr>
            <a:r>
              <a:rPr lang="en-US" sz="1800" dirty="0"/>
              <a:t>if temperature &gt; 25:</a:t>
            </a:r>
          </a:p>
          <a:p>
            <a:pPr marL="0" indent="0">
              <a:buNone/>
            </a:pPr>
            <a:r>
              <a:rPr lang="en-US" sz="1800" dirty="0"/>
              <a:t>    print("</a:t>
            </a:r>
            <a:r>
              <a:rPr lang="mn-MN" sz="1800" dirty="0"/>
              <a:t>Гадаа халуун байна")</a:t>
            </a:r>
          </a:p>
          <a:p>
            <a:pPr marL="0" indent="0">
              <a:buNone/>
            </a:pPr>
            <a:r>
              <a:rPr lang="en-US" sz="1800" dirty="0" err="1"/>
              <a:t>elif</a:t>
            </a:r>
            <a:r>
              <a:rPr lang="en-US" sz="1800" dirty="0"/>
              <a:t> temperature &gt; 35:</a:t>
            </a:r>
          </a:p>
          <a:p>
            <a:pPr marL="0" indent="0">
              <a:buNone/>
            </a:pPr>
            <a:r>
              <a:rPr lang="en-US" sz="1800" dirty="0"/>
              <a:t>    print("</a:t>
            </a:r>
            <a:r>
              <a:rPr lang="mn-MN" sz="1800" dirty="0"/>
              <a:t>Өө, та зам дээр өндөг хуурч болно!")</a:t>
            </a:r>
          </a:p>
          <a:p>
            <a:pPr marL="0" indent="0">
              <a:buNone/>
            </a:pPr>
            <a:r>
              <a:rPr lang="en-US" sz="1800" dirty="0" err="1"/>
              <a:t>elif</a:t>
            </a:r>
            <a:r>
              <a:rPr lang="en-US" sz="1800" dirty="0"/>
              <a:t> temperature &lt; 10:</a:t>
            </a:r>
          </a:p>
          <a:p>
            <a:pPr marL="0" indent="0">
              <a:buNone/>
            </a:pPr>
            <a:r>
              <a:rPr lang="en-US" sz="1800" dirty="0"/>
              <a:t>    print("</a:t>
            </a:r>
            <a:r>
              <a:rPr lang="mn-MN" sz="1800" dirty="0"/>
              <a:t>Гадаа хүйтэн байна")</a:t>
            </a:r>
          </a:p>
          <a:p>
            <a:pPr marL="0" indent="0">
              <a:buNone/>
            </a:pPr>
            <a:r>
              <a:rPr lang="en-US" sz="1800" dirty="0"/>
              <a:t>else:</a:t>
            </a:r>
          </a:p>
          <a:p>
            <a:pPr marL="0" indent="0">
              <a:buNone/>
            </a:pPr>
            <a:r>
              <a:rPr lang="en-US" sz="1800" dirty="0"/>
              <a:t>    print("</a:t>
            </a:r>
            <a:r>
              <a:rPr lang="mn-MN" sz="1800" dirty="0"/>
              <a:t>Гадаа сайхан байна")</a:t>
            </a:r>
          </a:p>
          <a:p>
            <a:pPr marL="0" indent="0">
              <a:buNone/>
            </a:pPr>
            <a:r>
              <a:rPr lang="en-US" sz="1800" dirty="0"/>
              <a:t>print("Done")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3D99FC79-8DFD-7F48-C92B-1A0BE37F1307}"/>
              </a:ext>
            </a:extLst>
          </p:cNvPr>
          <p:cNvSpPr/>
          <p:nvPr/>
        </p:nvSpPr>
        <p:spPr bwMode="auto">
          <a:xfrm>
            <a:off x="8499764" y="3241963"/>
            <a:ext cx="3428999" cy="852055"/>
          </a:xfrm>
          <a:prstGeom prst="wedgeRoundRectCallout">
            <a:avLst>
              <a:gd name="adj1" fmla="val -107719"/>
              <a:gd name="adj2" fmla="val -74064"/>
              <a:gd name="adj3" fmla="val 16667"/>
            </a:avLst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Before uploading your program, please run it and confirm it works.</a:t>
            </a:r>
          </a:p>
        </p:txBody>
      </p:sp>
    </p:spTree>
    <p:extLst>
      <p:ext uri="{BB962C8B-B14F-4D97-AF65-F5344CB8AC3E}">
        <p14:creationId xmlns:p14="http://schemas.microsoft.com/office/powerpoint/2010/main" val="298304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aster template">
  <a:themeElements>
    <a:clrScheme name="Custom 5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2019_V01_Arial_LargeFormat" id="{CC4FD61C-3CA5-9041-836B-A45EC6AB72BE}" vid="{3AAF6989-1A45-9147-9F63-92E6D8499CF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5120</TotalTime>
  <Words>2593</Words>
  <Application>Microsoft Macintosh PowerPoint</Application>
  <PresentationFormat>Widescreen</PresentationFormat>
  <Paragraphs>393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.AppleSystemUIFont</vt:lpstr>
      <vt:lpstr>HelvNeue Light for IBM</vt:lpstr>
      <vt:lpstr>Aptos</vt:lpstr>
      <vt:lpstr>Aptos Display</vt:lpstr>
      <vt:lpstr>Arial</vt:lpstr>
      <vt:lpstr>Nunito Light</vt:lpstr>
      <vt:lpstr>Wingdings</vt:lpstr>
      <vt:lpstr>Office Theme</vt:lpstr>
      <vt:lpstr>Master template</vt:lpstr>
      <vt:lpstr>Programming Experiments With Python And Pygame #3</vt:lpstr>
      <vt:lpstr>Course schedule</vt:lpstr>
      <vt:lpstr>Course schedule</vt:lpstr>
      <vt:lpstr>Course schedule</vt:lpstr>
      <vt:lpstr>Online Couse, Documentations</vt:lpstr>
      <vt:lpstr>Sample answer program for Lab1</vt:lpstr>
      <vt:lpstr>Week 2, Class 4:  Chapter 3: Quiz Games and If Statements</vt:lpstr>
      <vt:lpstr>Chapter 3: If Statements</vt:lpstr>
      <vt:lpstr>Exercise 3-1: filename: exe3-1_SampleProgram_tbf.py</vt:lpstr>
      <vt:lpstr>Exercise 3-1: filename: exe3-1_SampleProgram_tbf.py</vt:lpstr>
      <vt:lpstr>Exercise 3-2: filename: exe3-2_SampleProgram_tbf.py</vt:lpstr>
      <vt:lpstr>Exercise 3-2: filename: exe3-2_SampleProgram_tbf.py</vt:lpstr>
      <vt:lpstr>Attendance Check 4</vt:lpstr>
      <vt:lpstr>Sample answer program for exercise3 / Good Program.</vt:lpstr>
      <vt:lpstr>Week 3, Class 5:  Lab3: Create a Quiz</vt:lpstr>
      <vt:lpstr>Lab 3-1: </vt:lpstr>
      <vt:lpstr>Lab 3-1: </vt:lpstr>
      <vt:lpstr>Lab 3-1: </vt:lpstr>
      <vt:lpstr>Lab 3-2: </vt:lpstr>
      <vt:lpstr>Lab 3-2: </vt:lpstr>
      <vt:lpstr>Attendance Check 5</vt:lpstr>
      <vt:lpstr>(Option) Lab 3-3:  </vt:lpstr>
      <vt:lpstr>(Option) Lab 3-3:  </vt:lpstr>
      <vt:lpstr>Lab 3-3: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MARIKO TAGAWA</dc:creator>
  <cp:lastModifiedBy>MARIKO TAGAWA</cp:lastModifiedBy>
  <cp:revision>66</cp:revision>
  <cp:lastPrinted>2025-02-03T07:18:29Z</cp:lastPrinted>
  <dcterms:created xsi:type="dcterms:W3CDTF">2024-12-13T03:05:07Z</dcterms:created>
  <dcterms:modified xsi:type="dcterms:W3CDTF">2025-04-14T06:55:17Z</dcterms:modified>
</cp:coreProperties>
</file>