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1"/>
  </p:notesMasterIdLst>
  <p:sldIdLst>
    <p:sldId id="256" r:id="rId2"/>
    <p:sldId id="315" r:id="rId3"/>
    <p:sldId id="324" r:id="rId4"/>
    <p:sldId id="320" r:id="rId5"/>
    <p:sldId id="328" r:id="rId6"/>
    <p:sldId id="327" r:id="rId7"/>
    <p:sldId id="329" r:id="rId8"/>
    <p:sldId id="418" r:id="rId9"/>
    <p:sldId id="419" r:id="rId10"/>
    <p:sldId id="404" r:id="rId11"/>
    <p:sldId id="420" r:id="rId12"/>
    <p:sldId id="421" r:id="rId13"/>
    <p:sldId id="423" r:id="rId14"/>
    <p:sldId id="422" r:id="rId15"/>
    <p:sldId id="424" r:id="rId16"/>
    <p:sldId id="373" r:id="rId17"/>
    <p:sldId id="335" r:id="rId18"/>
    <p:sldId id="417" r:id="rId19"/>
    <p:sldId id="322" r:id="rId20"/>
  </p:sldIdLst>
  <p:sldSz cx="9144000" cy="5143500" type="screen16x9"/>
  <p:notesSz cx="6858000" cy="9144000"/>
  <p:embeddedFontLst>
    <p:embeddedFont>
      <p:font typeface="Oswald" pitchFamily="2" charset="77"/>
      <p:regular r:id="rId22"/>
      <p:bold r:id="rId23"/>
    </p:embeddedFont>
    <p:embeddedFont>
      <p:font typeface="Roboto" panose="020000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modifyVerifier cryptProviderType="rsaAES" cryptAlgorithmClass="hash" cryptAlgorithmType="typeAny" cryptAlgorithmSid="14" spinCount="100000" saltData="IyVYRj0KXztVOWw/TmsSQA==" hashData="9HqiojP6++9NDm5c9BuzvEjxCN+cOGhHLddI2X4Lp4OdHpCUVIhKn+M7NtrYlO68jnRu/N3gjDdkx+uirHdm3Q=="/>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9606735-FB23-46DC-8E69-3DB70196E911}">
  <a:tblStyle styleId="{D9606735-FB23-46DC-8E69-3DB70196E91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662"/>
    <p:restoredTop sz="95859"/>
  </p:normalViewPr>
  <p:slideViewPr>
    <p:cSldViewPr snapToGrid="0" showGuides="1">
      <p:cViewPr varScale="1">
        <p:scale>
          <a:sx n="78" d="100"/>
          <a:sy n="78" d="100"/>
        </p:scale>
        <p:origin x="184" y="1240"/>
      </p:cViewPr>
      <p:guideLst/>
    </p:cSldViewPr>
  </p:slideViewPr>
  <p:notesTextViewPr>
    <p:cViewPr>
      <p:scale>
        <a:sx n="1" d="1"/>
        <a:sy n="1" d="1"/>
      </p:scale>
      <p:origin x="0" y="0"/>
    </p:cViewPr>
  </p:notesTextViewPr>
  <p:notesViewPr>
    <p:cSldViewPr snapToGrid="0" showGuides="1">
      <p:cViewPr varScale="1">
        <p:scale>
          <a:sx n="86" d="100"/>
          <a:sy n="86" d="100"/>
        </p:scale>
        <p:origin x="2928" y="21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gad0aeb9a5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6" name="Google Shape;966;gad0aeb9a5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523086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1480422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2161891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6414984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4424926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8797450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gad0aeb9a5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6" name="Google Shape;966;gad0aeb9a5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287290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4886274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394285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81018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93439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87172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01994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31789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301881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243945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548906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437541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016381"/>
            <a:ext cx="4079700" cy="2406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dirty="0"/>
          </a:p>
        </p:txBody>
      </p:sp>
      <p:sp>
        <p:nvSpPr>
          <p:cNvPr id="10" name="Google Shape;10;p2"/>
          <p:cNvSpPr txBox="1">
            <a:spLocks noGrp="1"/>
          </p:cNvSpPr>
          <p:nvPr>
            <p:ph type="subTitle" idx="1"/>
          </p:nvPr>
        </p:nvSpPr>
        <p:spPr>
          <a:xfrm>
            <a:off x="720000" y="3387619"/>
            <a:ext cx="2350500" cy="73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grpSp>
        <p:nvGrpSpPr>
          <p:cNvPr id="49" name="Google Shape;49;p6"/>
          <p:cNvGrpSpPr/>
          <p:nvPr/>
        </p:nvGrpSpPr>
        <p:grpSpPr>
          <a:xfrm>
            <a:off x="0" y="4569046"/>
            <a:ext cx="1022509" cy="572747"/>
            <a:chOff x="-77" y="3784091"/>
            <a:chExt cx="2423582" cy="1357541"/>
          </a:xfrm>
        </p:grpSpPr>
        <p:sp>
          <p:nvSpPr>
            <p:cNvPr id="50" name="Google Shape;5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6"/>
          <p:cNvGrpSpPr/>
          <p:nvPr/>
        </p:nvGrpSpPr>
        <p:grpSpPr>
          <a:xfrm rot="10800000">
            <a:off x="8121500" y="-4"/>
            <a:ext cx="1022509" cy="572747"/>
            <a:chOff x="-77" y="3784091"/>
            <a:chExt cx="2423582" cy="1357541"/>
          </a:xfrm>
        </p:grpSpPr>
        <p:sp>
          <p:nvSpPr>
            <p:cNvPr id="56" name="Google Shape;56;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_2">
    <p:spTree>
      <p:nvGrpSpPr>
        <p:cNvPr id="1" name="Shape 251"/>
        <p:cNvGrpSpPr/>
        <p:nvPr/>
      </p:nvGrpSpPr>
      <p:grpSpPr>
        <a:xfrm>
          <a:off x="0" y="0"/>
          <a:ext cx="0" cy="0"/>
          <a:chOff x="0" y="0"/>
          <a:chExt cx="0" cy="0"/>
        </a:xfrm>
      </p:grpSpPr>
      <p:sp>
        <p:nvSpPr>
          <p:cNvPr id="252" name="Google Shape;252;p20"/>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b" anchorCtr="0">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dirty="0"/>
          </a:p>
        </p:txBody>
      </p:sp>
      <p:sp>
        <p:nvSpPr>
          <p:cNvPr id="253" name="Google Shape;253;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4" name="Google Shape;254;p20"/>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5" name="Google Shape;255;p20"/>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20"/>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7" name="Google Shape;257;p20"/>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8" name="Google Shape;258;p20"/>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9" name="Google Shape;259;p20"/>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0" name="Google Shape;260;p20"/>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1" name="Google Shape;261;p20"/>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2" name="Google Shape;262;p20"/>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3" name="Google Shape;263;p20"/>
          <p:cNvSpPr txBox="1">
            <a:spLocks noGrp="1"/>
          </p:cNvSpPr>
          <p:nvPr>
            <p:ph type="title" idx="14" hasCustomPrompt="1"/>
          </p:nvPr>
        </p:nvSpPr>
        <p:spPr>
          <a:xfrm>
            <a:off x="132920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4" name="Google Shape;264;p20"/>
          <p:cNvSpPr txBox="1">
            <a:spLocks noGrp="1"/>
          </p:cNvSpPr>
          <p:nvPr>
            <p:ph type="subTitle" idx="15"/>
          </p:nvPr>
        </p:nvSpPr>
        <p:spPr>
          <a:xfrm>
            <a:off x="720100"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5" name="Google Shape;265;p20"/>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6" name="Google Shape;266;p20"/>
          <p:cNvSpPr txBox="1">
            <a:spLocks noGrp="1"/>
          </p:cNvSpPr>
          <p:nvPr>
            <p:ph type="title" idx="17" hasCustomPrompt="1"/>
          </p:nvPr>
        </p:nvSpPr>
        <p:spPr>
          <a:xfrm>
            <a:off x="4023025"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7" name="Google Shape;267;p20"/>
          <p:cNvSpPr txBox="1">
            <a:spLocks noGrp="1"/>
          </p:cNvSpPr>
          <p:nvPr>
            <p:ph type="subTitle" idx="18"/>
          </p:nvPr>
        </p:nvSpPr>
        <p:spPr>
          <a:xfrm>
            <a:off x="3413738"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8" name="Google Shape;268;p20"/>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9" name="Google Shape;269;p20"/>
          <p:cNvSpPr txBox="1">
            <a:spLocks noGrp="1"/>
          </p:cNvSpPr>
          <p:nvPr>
            <p:ph type="title" idx="20" hasCustomPrompt="1"/>
          </p:nvPr>
        </p:nvSpPr>
        <p:spPr>
          <a:xfrm>
            <a:off x="671655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6"/>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70" name="Google Shape;270;p20"/>
          <p:cNvSpPr txBox="1">
            <a:spLocks noGrp="1"/>
          </p:cNvSpPr>
          <p:nvPr>
            <p:ph type="subTitle" idx="21"/>
          </p:nvPr>
        </p:nvSpPr>
        <p:spPr>
          <a:xfrm>
            <a:off x="6107101"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71" name="Google Shape;271;p20"/>
          <p:cNvGrpSpPr/>
          <p:nvPr/>
        </p:nvGrpSpPr>
        <p:grpSpPr>
          <a:xfrm>
            <a:off x="0" y="4569046"/>
            <a:ext cx="1022509" cy="572747"/>
            <a:chOff x="-77" y="3784091"/>
            <a:chExt cx="2423582" cy="1357541"/>
          </a:xfrm>
        </p:grpSpPr>
        <p:sp>
          <p:nvSpPr>
            <p:cNvPr id="272" name="Google Shape;272;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20"/>
          <p:cNvGrpSpPr/>
          <p:nvPr/>
        </p:nvGrpSpPr>
        <p:grpSpPr>
          <a:xfrm flipH="1">
            <a:off x="8121500" y="4569046"/>
            <a:ext cx="1022509" cy="572747"/>
            <a:chOff x="-77" y="3784091"/>
            <a:chExt cx="2423582" cy="1357541"/>
          </a:xfrm>
        </p:grpSpPr>
        <p:sp>
          <p:nvSpPr>
            <p:cNvPr id="278" name="Google Shape;278;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31"/>
        <p:cNvGrpSpPr/>
        <p:nvPr/>
      </p:nvGrpSpPr>
      <p:grpSpPr>
        <a:xfrm>
          <a:off x="0" y="0"/>
          <a:ext cx="0" cy="0"/>
          <a:chOff x="0" y="0"/>
          <a:chExt cx="0" cy="0"/>
        </a:xfrm>
      </p:grpSpPr>
      <p:grpSp>
        <p:nvGrpSpPr>
          <p:cNvPr id="432" name="Google Shape;432;p23"/>
          <p:cNvGrpSpPr/>
          <p:nvPr/>
        </p:nvGrpSpPr>
        <p:grpSpPr>
          <a:xfrm>
            <a:off x="0" y="4569046"/>
            <a:ext cx="1022509" cy="572747"/>
            <a:chOff x="-77" y="3784091"/>
            <a:chExt cx="2423582" cy="1357541"/>
          </a:xfrm>
        </p:grpSpPr>
        <p:sp>
          <p:nvSpPr>
            <p:cNvPr id="433" name="Google Shape;433;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23"/>
          <p:cNvGrpSpPr/>
          <p:nvPr/>
        </p:nvGrpSpPr>
        <p:grpSpPr>
          <a:xfrm rot="10800000">
            <a:off x="8121500" y="-4"/>
            <a:ext cx="1022509" cy="572747"/>
            <a:chOff x="-77" y="3784091"/>
            <a:chExt cx="2423582" cy="1357541"/>
          </a:xfrm>
        </p:grpSpPr>
        <p:sp>
          <p:nvSpPr>
            <p:cNvPr id="439" name="Google Shape;439;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23"/>
          <p:cNvGrpSpPr/>
          <p:nvPr/>
        </p:nvGrpSpPr>
        <p:grpSpPr>
          <a:xfrm flipH="1">
            <a:off x="8121500" y="4569896"/>
            <a:ext cx="1022509" cy="572747"/>
            <a:chOff x="-77" y="3784091"/>
            <a:chExt cx="2423582" cy="1357541"/>
          </a:xfrm>
        </p:grpSpPr>
        <p:sp>
          <p:nvSpPr>
            <p:cNvPr id="445" name="Google Shape;445;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23"/>
          <p:cNvGrpSpPr/>
          <p:nvPr/>
        </p:nvGrpSpPr>
        <p:grpSpPr>
          <a:xfrm rot="10800000" flipH="1">
            <a:off x="0" y="846"/>
            <a:ext cx="1022509" cy="572747"/>
            <a:chOff x="-77" y="3784091"/>
            <a:chExt cx="2423582" cy="1357541"/>
          </a:xfrm>
        </p:grpSpPr>
        <p:sp>
          <p:nvSpPr>
            <p:cNvPr id="451" name="Google Shape;451;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56"/>
        <p:cNvGrpSpPr/>
        <p:nvPr/>
      </p:nvGrpSpPr>
      <p:grpSpPr>
        <a:xfrm>
          <a:off x="0" y="0"/>
          <a:ext cx="0" cy="0"/>
          <a:chOff x="0" y="0"/>
          <a:chExt cx="0" cy="0"/>
        </a:xfrm>
      </p:grpSpPr>
      <p:grpSp>
        <p:nvGrpSpPr>
          <p:cNvPr id="457" name="Google Shape;457;p24"/>
          <p:cNvGrpSpPr/>
          <p:nvPr/>
        </p:nvGrpSpPr>
        <p:grpSpPr>
          <a:xfrm rot="5400000" flipH="1">
            <a:off x="-533027" y="3252941"/>
            <a:ext cx="2423582" cy="1357541"/>
            <a:chOff x="-77" y="3784091"/>
            <a:chExt cx="2423582" cy="1357541"/>
          </a:xfrm>
        </p:grpSpPr>
        <p:sp>
          <p:nvSpPr>
            <p:cNvPr id="458" name="Google Shape;458;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24"/>
          <p:cNvGrpSpPr/>
          <p:nvPr/>
        </p:nvGrpSpPr>
        <p:grpSpPr>
          <a:xfrm rot="-5400000" flipH="1">
            <a:off x="7253448" y="533016"/>
            <a:ext cx="2423582" cy="1357541"/>
            <a:chOff x="-77" y="3784091"/>
            <a:chExt cx="2423582" cy="1357541"/>
          </a:xfrm>
        </p:grpSpPr>
        <p:sp>
          <p:nvSpPr>
            <p:cNvPr id="464" name="Google Shape;464;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4"/>
        <p:cNvGrpSpPr/>
        <p:nvPr/>
      </p:nvGrpSpPr>
      <p:grpSpPr>
        <a:xfrm>
          <a:off x="0" y="0"/>
          <a:ext cx="0" cy="0"/>
          <a:chOff x="0" y="0"/>
          <a:chExt cx="0" cy="0"/>
        </a:xfrm>
      </p:grpSpPr>
      <p:sp>
        <p:nvSpPr>
          <p:cNvPr id="65" name="Google Shape;65;p8"/>
          <p:cNvSpPr txBox="1">
            <a:spLocks noGrp="1"/>
          </p:cNvSpPr>
          <p:nvPr>
            <p:ph type="title"/>
          </p:nvPr>
        </p:nvSpPr>
        <p:spPr>
          <a:xfrm>
            <a:off x="2235000" y="1340850"/>
            <a:ext cx="4674000" cy="246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8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66" name="Google Shape;66;p8"/>
          <p:cNvGrpSpPr/>
          <p:nvPr/>
        </p:nvGrpSpPr>
        <p:grpSpPr>
          <a:xfrm>
            <a:off x="-77" y="3784091"/>
            <a:ext cx="2423582" cy="1357541"/>
            <a:chOff x="-77" y="3784091"/>
            <a:chExt cx="2423582" cy="1357541"/>
          </a:xfrm>
        </p:grpSpPr>
        <p:sp>
          <p:nvSpPr>
            <p:cNvPr id="67" name="Google Shape;67;p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72;p8"/>
          <p:cNvGrpSpPr/>
          <p:nvPr/>
        </p:nvGrpSpPr>
        <p:grpSpPr>
          <a:xfrm rot="10800000">
            <a:off x="6720423" y="-9"/>
            <a:ext cx="2423582" cy="1357541"/>
            <a:chOff x="-77" y="3784091"/>
            <a:chExt cx="2423582" cy="1357541"/>
          </a:xfrm>
        </p:grpSpPr>
        <p:sp>
          <p:nvSpPr>
            <p:cNvPr id="73" name="Google Shape;73;p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06163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0CF2C-AC79-A4FD-4CAD-5160B262946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96087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dirty="0"/>
          </a:p>
        </p:txBody>
      </p:sp>
      <p:sp>
        <p:nvSpPr>
          <p:cNvPr id="2" name="Text Placeholder 1">
            <a:extLst>
              <a:ext uri="{FF2B5EF4-FFF2-40B4-BE49-F238E27FC236}">
                <a16:creationId xmlns:a16="http://schemas.microsoft.com/office/drawing/2014/main" id="{3DAC0BA1-9C44-1244-00E5-27C63D96E84B}"/>
              </a:ext>
            </a:extLst>
          </p:cNvPr>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8" r:id="rId3"/>
    <p:sldLayoutId id="2147483666" r:id="rId4"/>
    <p:sldLayoutId id="2147483669" r:id="rId5"/>
    <p:sldLayoutId id="2147483670" r:id="rId6"/>
    <p:sldLayoutId id="2147483673" r:id="rId7"/>
    <p:sldLayoutId id="2147483675"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600"/>
        </a:spcAft>
        <a:buClr>
          <a:srgbClr val="000000"/>
        </a:buClr>
        <a:buFont typeface="Arial"/>
        <a:defRPr sz="1400" b="0" i="0" u="none" strike="noStrike" cap="none">
          <a:solidFill>
            <a:srgbClr val="000000"/>
          </a:solidFill>
          <a:latin typeface="Arial"/>
          <a:ea typeface="Arial"/>
          <a:cs typeface="Arial"/>
          <a:sym typeface="Arial"/>
        </a:defRPr>
      </a:lvl1pPr>
      <a:lvl2pPr marL="180000" marR="0" lvl="1" algn="l" rtl="0">
        <a:lnSpc>
          <a:spcPct val="100000"/>
        </a:lnSpc>
        <a:spcBef>
          <a:spcPts val="0"/>
        </a:spcBef>
        <a:spcAft>
          <a:spcPts val="600"/>
        </a:spcAft>
        <a:buClr>
          <a:srgbClr val="000000"/>
        </a:buClr>
        <a:buFont typeface="Arial"/>
        <a:defRPr sz="1400" b="0" i="0" u="none" strike="noStrike" cap="none">
          <a:solidFill>
            <a:srgbClr val="000000"/>
          </a:solidFill>
          <a:latin typeface="Arial"/>
          <a:ea typeface="Arial"/>
          <a:cs typeface="Arial"/>
          <a:sym typeface="Arial"/>
        </a:defRPr>
      </a:lvl2pPr>
      <a:lvl3pPr marL="360000" marR="0" lvl="2" algn="l" rtl="0">
        <a:lnSpc>
          <a:spcPct val="100000"/>
        </a:lnSpc>
        <a:spcBef>
          <a:spcPts val="0"/>
        </a:spcBef>
        <a:spcAft>
          <a:spcPts val="600"/>
        </a:spcAft>
        <a:buClr>
          <a:srgbClr val="000000"/>
        </a:buClr>
        <a:buFont typeface="Arial"/>
        <a:defRPr sz="1400" b="0" i="0" u="none" strike="noStrike" cap="none">
          <a:solidFill>
            <a:srgbClr val="000000"/>
          </a:solidFill>
          <a:latin typeface="Arial"/>
          <a:ea typeface="Arial"/>
          <a:cs typeface="Arial"/>
          <a:sym typeface="Arial"/>
        </a:defRPr>
      </a:lvl3pPr>
      <a:lvl4pPr marL="540000" marR="0" lvl="3" algn="l" rtl="0">
        <a:lnSpc>
          <a:spcPct val="100000"/>
        </a:lnSpc>
        <a:spcBef>
          <a:spcPts val="0"/>
        </a:spcBef>
        <a:spcAft>
          <a:spcPts val="600"/>
        </a:spcAft>
        <a:buClr>
          <a:srgbClr val="000000"/>
        </a:buClr>
        <a:buFont typeface="Arial"/>
        <a:defRPr sz="1400" b="0" i="0" u="none" strike="noStrike" cap="none">
          <a:solidFill>
            <a:srgbClr val="000000"/>
          </a:solidFill>
          <a:latin typeface="Arial"/>
          <a:ea typeface="Arial"/>
          <a:cs typeface="Arial"/>
          <a:sym typeface="Arial"/>
        </a:defRPr>
      </a:lvl4pPr>
      <a:lvl5pPr marL="720000" marR="0" lvl="4" algn="l" rtl="0">
        <a:lnSpc>
          <a:spcPct val="100000"/>
        </a:lnSpc>
        <a:spcBef>
          <a:spcPts val="0"/>
        </a:spcBef>
        <a:spcAft>
          <a:spcPts val="60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teacher2025cisconetwork@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forms.gle/Dce55sBxVg8tb5Rh7"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forms.gle/6KhMeyQqtauSHbxu7"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forms.gle/n4uQuJ3WFGdRddvi7"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onct.oita-ct.ac.jp/seigyo/nishimura_hp/coursework/2019/SystemEngineering/12/Note.html"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onct.oita-ct.ac.jp/seigyo/nishimura_hp/coursework/2019/SystemEngineering/01/Note.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476"/>
        <p:cNvGrpSpPr/>
        <p:nvPr/>
      </p:nvGrpSpPr>
      <p:grpSpPr>
        <a:xfrm>
          <a:off x="0" y="0"/>
          <a:ext cx="0" cy="0"/>
          <a:chOff x="0" y="0"/>
          <a:chExt cx="0" cy="0"/>
        </a:xfrm>
      </p:grpSpPr>
      <p:sp>
        <p:nvSpPr>
          <p:cNvPr id="477" name="Google Shape;477;p27"/>
          <p:cNvSpPr txBox="1">
            <a:spLocks noGrp="1"/>
          </p:cNvSpPr>
          <p:nvPr>
            <p:ph type="ctrTitle"/>
          </p:nvPr>
        </p:nvSpPr>
        <p:spPr>
          <a:xfrm>
            <a:off x="720000" y="1016381"/>
            <a:ext cx="4411786" cy="2406000"/>
          </a:xfrm>
          <a:prstGeom prst="rect">
            <a:avLst/>
          </a:prstGeom>
        </p:spPr>
        <p:txBody>
          <a:bodyPr spcFirstLastPara="1" wrap="square" lIns="91425" tIns="91425" rIns="91425" bIns="91425" anchor="b" anchorCtr="0">
            <a:noAutofit/>
          </a:bodyPr>
          <a:lstStyle/>
          <a:p>
            <a:r>
              <a:rPr lang="en-US" altLang="ja-JP" dirty="0">
                <a:solidFill>
                  <a:schemeClr val="accent1"/>
                </a:solidFill>
                <a:latin typeface="MS PGothic" panose="020B0600070205080204" pitchFamily="34" charset="-128"/>
                <a:ea typeface="MS PGothic" panose="020B0600070205080204" pitchFamily="34" charset="-128"/>
              </a:rPr>
              <a:t>14</a:t>
            </a:r>
            <a:br>
              <a:rPr lang="en-US" altLang="ja-JP" dirty="0">
                <a:latin typeface="MS PGothic" panose="020B0600070205080204" pitchFamily="34" charset="-128"/>
                <a:ea typeface="MS PGothic" panose="020B0600070205080204" pitchFamily="34" charset="-128"/>
              </a:rPr>
            </a:br>
            <a:r>
              <a:rPr lang="ja-JP" altLang="en-US" sz="4800">
                <a:latin typeface="MS PGothic" panose="020B0600070205080204" pitchFamily="34" charset="-128"/>
                <a:ea typeface="MS PGothic" panose="020B0600070205080204" pitchFamily="34" charset="-128"/>
              </a:rPr>
              <a:t>第</a:t>
            </a:r>
            <a:r>
              <a:rPr lang="en-US" altLang="ja-JP" sz="4800" dirty="0">
                <a:latin typeface="MS PGothic" panose="020B0600070205080204" pitchFamily="34" charset="-128"/>
                <a:ea typeface="MS PGothic" panose="020B0600070205080204" pitchFamily="34" charset="-128"/>
              </a:rPr>
              <a:t>10</a:t>
            </a:r>
            <a:r>
              <a:rPr lang="ja-JP" altLang="en-US" sz="4800">
                <a:latin typeface="MS PGothic" panose="020B0600070205080204" pitchFamily="34" charset="-128"/>
                <a:ea typeface="MS PGothic" panose="020B0600070205080204" pitchFamily="34" charset="-128"/>
              </a:rPr>
              <a:t>章 ソフトウェアシステムの検証と動作確認</a:t>
            </a:r>
            <a:endParaRPr lang="en-US" dirty="0">
              <a:latin typeface="MS PGothic" panose="020B0600070205080204" pitchFamily="34" charset="-128"/>
              <a:ea typeface="MS PGothic" panose="020B0600070205080204" pitchFamily="34" charset="-128"/>
            </a:endParaRPr>
          </a:p>
        </p:txBody>
      </p:sp>
      <p:sp>
        <p:nvSpPr>
          <p:cNvPr id="478" name="Google Shape;478;p27"/>
          <p:cNvSpPr txBox="1">
            <a:spLocks noGrp="1"/>
          </p:cNvSpPr>
          <p:nvPr>
            <p:ph type="subTitle" idx="1"/>
          </p:nvPr>
        </p:nvSpPr>
        <p:spPr>
          <a:xfrm>
            <a:off x="720000" y="3387619"/>
            <a:ext cx="4898338" cy="9591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tx1"/>
                </a:solidFill>
                <a:latin typeface="MS PGothic" panose="020B0600070205080204" pitchFamily="34" charset="-128"/>
                <a:ea typeface="MS PGothic" panose="020B0600070205080204" pitchFamily="34" charset="-128"/>
              </a:rPr>
              <a:t>Year Offering: 2023, 2</a:t>
            </a:r>
            <a:r>
              <a:rPr lang="en-US" baseline="30000" dirty="0">
                <a:solidFill>
                  <a:schemeClr val="tx1"/>
                </a:solidFill>
                <a:latin typeface="MS PGothic" panose="020B0600070205080204" pitchFamily="34" charset="-128"/>
                <a:ea typeface="MS PGothic" panose="020B0600070205080204" pitchFamily="34" charset="-128"/>
              </a:rPr>
              <a:t>nd</a:t>
            </a:r>
            <a:r>
              <a:rPr lang="en-US" dirty="0">
                <a:solidFill>
                  <a:schemeClr val="tx1"/>
                </a:solidFill>
                <a:latin typeface="MS PGothic" panose="020B0600070205080204" pitchFamily="34" charset="-128"/>
                <a:ea typeface="MS PGothic" panose="020B0600070205080204" pitchFamily="34" charset="-128"/>
              </a:rPr>
              <a:t> Semester</a:t>
            </a:r>
          </a:p>
          <a:p>
            <a:pPr marL="0" lvl="0" indent="0" algn="l" rtl="0">
              <a:spcBef>
                <a:spcPts val="0"/>
              </a:spcBef>
              <a:spcAft>
                <a:spcPts val="0"/>
              </a:spcAft>
              <a:buNone/>
            </a:pPr>
            <a:r>
              <a:rPr lang="en-US" dirty="0">
                <a:solidFill>
                  <a:schemeClr val="tx1"/>
                </a:solidFill>
                <a:latin typeface="MS PGothic" panose="020B0600070205080204" pitchFamily="34" charset="-128"/>
                <a:ea typeface="MS PGothic" panose="020B0600070205080204" pitchFamily="34" charset="-128"/>
              </a:rPr>
              <a:t>Target Grade Level: 3</a:t>
            </a:r>
            <a:r>
              <a:rPr lang="en-US" baseline="30000" dirty="0">
                <a:solidFill>
                  <a:schemeClr val="tx1"/>
                </a:solidFill>
                <a:latin typeface="MS PGothic" panose="020B0600070205080204" pitchFamily="34" charset="-128"/>
                <a:ea typeface="MS PGothic" panose="020B0600070205080204" pitchFamily="34" charset="-128"/>
              </a:rPr>
              <a:t>rd</a:t>
            </a:r>
            <a:r>
              <a:rPr lang="en-US" dirty="0">
                <a:solidFill>
                  <a:schemeClr val="tx1"/>
                </a:solidFill>
                <a:latin typeface="MS PGothic" panose="020B0600070205080204" pitchFamily="34" charset="-128"/>
                <a:ea typeface="MS PGothic" panose="020B0600070205080204" pitchFamily="34" charset="-128"/>
              </a:rPr>
              <a:t> Grade</a:t>
            </a:r>
          </a:p>
          <a:p>
            <a:pPr marL="0" lvl="0" indent="0" algn="l" rtl="0">
              <a:spcBef>
                <a:spcPts val="0"/>
              </a:spcBef>
              <a:spcAft>
                <a:spcPts val="0"/>
              </a:spcAft>
              <a:buNone/>
            </a:pPr>
            <a:r>
              <a:rPr lang="en-US" altLang="ja-JP" dirty="0">
                <a:solidFill>
                  <a:schemeClr val="tx1"/>
                </a:solidFill>
                <a:latin typeface="MS PGothic" panose="020B0600070205080204" pitchFamily="34" charset="-128"/>
                <a:ea typeface="MS PGothic" panose="020B0600070205080204" pitchFamily="34" charset="-128"/>
              </a:rPr>
              <a:t>Date: 2024/mm/dd</a:t>
            </a:r>
            <a:endParaRPr lang="ja-JP" altLang="en-US">
              <a:solidFill>
                <a:schemeClr val="tx1"/>
              </a:solidFill>
              <a:latin typeface="MS PGothic" panose="020B0600070205080204" pitchFamily="34" charset="-128"/>
              <a:ea typeface="MS PGothic" panose="020B0600070205080204" pitchFamily="34" charset="-128"/>
            </a:endParaRPr>
          </a:p>
          <a:p>
            <a:pPr marL="0" lvl="0" indent="0" algn="l" rtl="0">
              <a:spcBef>
                <a:spcPts val="0"/>
              </a:spcBef>
              <a:spcAft>
                <a:spcPts val="0"/>
              </a:spcAft>
              <a:buNone/>
            </a:pPr>
            <a:endParaRPr lang="ja-JP" altLang="en-US" dirty="0">
              <a:latin typeface="+mn-lt"/>
            </a:endParaRPr>
          </a:p>
        </p:txBody>
      </p:sp>
      <p:sp>
        <p:nvSpPr>
          <p:cNvPr id="479" name="Google Shape;479;p27"/>
          <p:cNvSpPr/>
          <p:nvPr/>
        </p:nvSpPr>
        <p:spPr>
          <a:xfrm>
            <a:off x="5827391" y="2727835"/>
            <a:ext cx="2584558" cy="1618980"/>
          </a:xfrm>
          <a:custGeom>
            <a:avLst/>
            <a:gdLst/>
            <a:ahLst/>
            <a:cxnLst/>
            <a:rect l="l" t="t" r="r" b="b"/>
            <a:pathLst>
              <a:path w="98572" h="61746" extrusionOk="0">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6036442" y="2901883"/>
            <a:ext cx="2166454" cy="938519"/>
          </a:xfrm>
          <a:custGeom>
            <a:avLst/>
            <a:gdLst/>
            <a:ahLst/>
            <a:cxnLst/>
            <a:rect l="l" t="t" r="r" b="b"/>
            <a:pathLst>
              <a:path w="82626" h="35794" extrusionOk="0">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6804345" y="3515875"/>
            <a:ext cx="125987" cy="13162"/>
          </a:xfrm>
          <a:custGeom>
            <a:avLst/>
            <a:gdLst/>
            <a:ahLst/>
            <a:cxnLst/>
            <a:rect l="l" t="t" r="r" b="b"/>
            <a:pathLst>
              <a:path w="4805" h="502" extrusionOk="0">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6804345" y="3204513"/>
            <a:ext cx="125987" cy="13136"/>
          </a:xfrm>
          <a:custGeom>
            <a:avLst/>
            <a:gdLst/>
            <a:ahLst/>
            <a:cxnLst/>
            <a:rect l="l" t="t" r="r" b="b"/>
            <a:pathLst>
              <a:path w="4805" h="501" extrusionOk="0">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804345" y="3061064"/>
            <a:ext cx="125987" cy="13162"/>
          </a:xfrm>
          <a:custGeom>
            <a:avLst/>
            <a:gdLst/>
            <a:ahLst/>
            <a:cxnLst/>
            <a:rect l="l" t="t" r="r" b="b"/>
            <a:pathLst>
              <a:path w="4805" h="502" extrusionOk="0">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6804345" y="3360207"/>
            <a:ext cx="125987" cy="12271"/>
          </a:xfrm>
          <a:custGeom>
            <a:avLst/>
            <a:gdLst/>
            <a:ahLst/>
            <a:cxnLst/>
            <a:rect l="l" t="t" r="r" b="b"/>
            <a:pathLst>
              <a:path w="4805" h="468" extrusionOk="0">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6288337" y="3360207"/>
            <a:ext cx="126826" cy="13136"/>
          </a:xfrm>
          <a:custGeom>
            <a:avLst/>
            <a:gdLst/>
            <a:ahLst/>
            <a:cxnLst/>
            <a:rect l="l" t="t" r="r" b="b"/>
            <a:pathLst>
              <a:path w="4837" h="501" extrusionOk="0">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6804345" y="2967485"/>
            <a:ext cx="125987" cy="13162"/>
          </a:xfrm>
          <a:custGeom>
            <a:avLst/>
            <a:gdLst/>
            <a:ahLst/>
            <a:cxnLst/>
            <a:rect l="l" t="t" r="r" b="b"/>
            <a:pathLst>
              <a:path w="4805" h="502" extrusionOk="0">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6288337" y="3061064"/>
            <a:ext cx="126826" cy="13162"/>
          </a:xfrm>
          <a:custGeom>
            <a:avLst/>
            <a:gdLst/>
            <a:ahLst/>
            <a:cxnLst/>
            <a:rect l="l" t="t" r="r" b="b"/>
            <a:pathLst>
              <a:path w="4837" h="502" extrusionOk="0">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6116020" y="3204513"/>
            <a:ext cx="299144" cy="13136"/>
          </a:xfrm>
          <a:custGeom>
            <a:avLst/>
            <a:gdLst/>
            <a:ahLst/>
            <a:cxnLst/>
            <a:rect l="l" t="t" r="r" b="b"/>
            <a:pathLst>
              <a:path w="11409" h="501" extrusionOk="0">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6288337" y="3671568"/>
            <a:ext cx="126826" cy="13136"/>
          </a:xfrm>
          <a:custGeom>
            <a:avLst/>
            <a:gdLst/>
            <a:ahLst/>
            <a:cxnLst/>
            <a:rect l="l" t="t" r="r" b="b"/>
            <a:pathLst>
              <a:path w="4837" h="501" extrusionOk="0">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6288337" y="3515875"/>
            <a:ext cx="126826" cy="13162"/>
          </a:xfrm>
          <a:custGeom>
            <a:avLst/>
            <a:gdLst/>
            <a:ahLst/>
            <a:cxnLst/>
            <a:rect l="l" t="t" r="r" b="b"/>
            <a:pathLst>
              <a:path w="4837" h="502" extrusionOk="0">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6288337" y="2967485"/>
            <a:ext cx="126826" cy="13162"/>
          </a:xfrm>
          <a:custGeom>
            <a:avLst/>
            <a:gdLst/>
            <a:ahLst/>
            <a:cxnLst/>
            <a:rect l="l" t="t" r="r" b="b"/>
            <a:pathLst>
              <a:path w="4837" h="502" extrusionOk="0">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7147196" y="2967485"/>
            <a:ext cx="126852" cy="13162"/>
          </a:xfrm>
          <a:custGeom>
            <a:avLst/>
            <a:gdLst/>
            <a:ahLst/>
            <a:cxnLst/>
            <a:rect l="l" t="t" r="r" b="b"/>
            <a:pathLst>
              <a:path w="4838" h="502" extrusionOk="0">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7147196" y="3061064"/>
            <a:ext cx="126852" cy="13162"/>
          </a:xfrm>
          <a:custGeom>
            <a:avLst/>
            <a:gdLst/>
            <a:ahLst/>
            <a:cxnLst/>
            <a:rect l="l" t="t" r="r" b="b"/>
            <a:pathLst>
              <a:path w="4838" h="502" extrusionOk="0">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7147196" y="3204513"/>
            <a:ext cx="126852" cy="13136"/>
          </a:xfrm>
          <a:custGeom>
            <a:avLst/>
            <a:gdLst/>
            <a:ahLst/>
            <a:cxnLst/>
            <a:rect l="l" t="t" r="r" b="b"/>
            <a:pathLst>
              <a:path w="4838" h="501" extrusionOk="0">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6975771"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6975771" y="3204513"/>
            <a:ext cx="126852" cy="13136"/>
          </a:xfrm>
          <a:custGeom>
            <a:avLst/>
            <a:gdLst/>
            <a:ahLst/>
            <a:cxnLst/>
            <a:rect l="l" t="t" r="r" b="b"/>
            <a:pathLst>
              <a:path w="4838" h="501" extrusionOk="0">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6975771" y="3360207"/>
            <a:ext cx="126852" cy="12271"/>
          </a:xfrm>
          <a:custGeom>
            <a:avLst/>
            <a:gdLst/>
            <a:ahLst/>
            <a:cxnLst/>
            <a:rect l="l" t="t" r="r" b="b"/>
            <a:pathLst>
              <a:path w="4838" h="468" extrusionOk="0">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7147196" y="3360207"/>
            <a:ext cx="126852" cy="12271"/>
          </a:xfrm>
          <a:custGeom>
            <a:avLst/>
            <a:gdLst/>
            <a:ahLst/>
            <a:cxnLst/>
            <a:rect l="l" t="t" r="r" b="b"/>
            <a:pathLst>
              <a:path w="4838" h="468" extrusionOk="0">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6975771"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6975771"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7147196" y="3515875"/>
            <a:ext cx="126852" cy="13162"/>
          </a:xfrm>
          <a:custGeom>
            <a:avLst/>
            <a:gdLst/>
            <a:ahLst/>
            <a:cxnLst/>
            <a:rect l="l" t="t" r="r" b="b"/>
            <a:pathLst>
              <a:path w="4838" h="502" extrusionOk="0">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6804345" y="3671568"/>
            <a:ext cx="814315" cy="13136"/>
          </a:xfrm>
          <a:custGeom>
            <a:avLst/>
            <a:gdLst/>
            <a:ahLst/>
            <a:cxnLst/>
            <a:rect l="l" t="t" r="r" b="b"/>
            <a:pathLst>
              <a:path w="31057" h="501" extrusionOk="0">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6632054" y="3515875"/>
            <a:ext cx="126852" cy="13162"/>
          </a:xfrm>
          <a:custGeom>
            <a:avLst/>
            <a:gdLst/>
            <a:ahLst/>
            <a:cxnLst/>
            <a:rect l="l" t="t" r="r" b="b"/>
            <a:pathLst>
              <a:path w="4838" h="502" extrusionOk="0">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6459763"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6632054" y="3671568"/>
            <a:ext cx="126852" cy="13136"/>
          </a:xfrm>
          <a:custGeom>
            <a:avLst/>
            <a:gdLst/>
            <a:ahLst/>
            <a:cxnLst/>
            <a:rect l="l" t="t" r="r" b="b"/>
            <a:pathLst>
              <a:path w="4838" h="501" extrusionOk="0">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6459763" y="3671568"/>
            <a:ext cx="126826" cy="13136"/>
          </a:xfrm>
          <a:custGeom>
            <a:avLst/>
            <a:gdLst/>
            <a:ahLst/>
            <a:cxnLst/>
            <a:rect l="l" t="t" r="r" b="b"/>
            <a:pathLst>
              <a:path w="4837" h="501" extrusionOk="0">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6459763"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6459763"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6459763" y="3204513"/>
            <a:ext cx="126826" cy="13136"/>
          </a:xfrm>
          <a:custGeom>
            <a:avLst/>
            <a:gdLst/>
            <a:ahLst/>
            <a:cxnLst/>
            <a:rect l="l" t="t" r="r" b="b"/>
            <a:pathLst>
              <a:path w="4837" h="501" extrusionOk="0">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6459763" y="3360207"/>
            <a:ext cx="126826" cy="13136"/>
          </a:xfrm>
          <a:custGeom>
            <a:avLst/>
            <a:gdLst/>
            <a:ahLst/>
            <a:cxnLst/>
            <a:rect l="l" t="t" r="r" b="b"/>
            <a:pathLst>
              <a:path w="4837" h="501" extrusionOk="0">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6632054" y="2967485"/>
            <a:ext cx="126852" cy="13162"/>
          </a:xfrm>
          <a:custGeom>
            <a:avLst/>
            <a:gdLst/>
            <a:ahLst/>
            <a:cxnLst/>
            <a:rect l="l" t="t" r="r" b="b"/>
            <a:pathLst>
              <a:path w="4838" h="502" extrusionOk="0">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6632054" y="3204513"/>
            <a:ext cx="126852" cy="13136"/>
          </a:xfrm>
          <a:custGeom>
            <a:avLst/>
            <a:gdLst/>
            <a:ahLst/>
            <a:cxnLst/>
            <a:rect l="l" t="t" r="r" b="b"/>
            <a:pathLst>
              <a:path w="4838" h="501" extrusionOk="0">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6632054" y="3061064"/>
            <a:ext cx="126852" cy="13162"/>
          </a:xfrm>
          <a:custGeom>
            <a:avLst/>
            <a:gdLst/>
            <a:ahLst/>
            <a:cxnLst/>
            <a:rect l="l" t="t" r="r" b="b"/>
            <a:pathLst>
              <a:path w="4838" h="502" extrusionOk="0">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6632054" y="3360207"/>
            <a:ext cx="126852" cy="13136"/>
          </a:xfrm>
          <a:custGeom>
            <a:avLst/>
            <a:gdLst/>
            <a:ahLst/>
            <a:cxnLst/>
            <a:rect l="l" t="t" r="r" b="b"/>
            <a:pathLst>
              <a:path w="4838" h="501" extrusionOk="0">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6792100" y="3891973"/>
            <a:ext cx="649889" cy="380478"/>
          </a:xfrm>
          <a:custGeom>
            <a:avLst/>
            <a:gdLst/>
            <a:ahLst/>
            <a:cxnLst/>
            <a:rect l="l" t="t" r="r" b="b"/>
            <a:pathLst>
              <a:path w="24786" h="14511" extrusionOk="0">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6116020" y="2967485"/>
            <a:ext cx="2017786" cy="822181"/>
          </a:xfrm>
          <a:custGeom>
            <a:avLst/>
            <a:gdLst/>
            <a:ahLst/>
            <a:cxnLst/>
            <a:rect l="l" t="t" r="r" b="b"/>
            <a:pathLst>
              <a:path w="76956" h="31357" extrusionOk="0">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6116020"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6116020"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6116020"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6116020" y="3360207"/>
            <a:ext cx="126852" cy="13136"/>
          </a:xfrm>
          <a:custGeom>
            <a:avLst/>
            <a:gdLst/>
            <a:ahLst/>
            <a:cxnLst/>
            <a:rect l="l" t="t" r="r" b="b"/>
            <a:pathLst>
              <a:path w="4838" h="501" extrusionOk="0">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7319514"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7319514" y="3204513"/>
            <a:ext cx="126826" cy="13136"/>
          </a:xfrm>
          <a:custGeom>
            <a:avLst/>
            <a:gdLst/>
            <a:ahLst/>
            <a:cxnLst/>
            <a:rect l="l" t="t" r="r" b="b"/>
            <a:pathLst>
              <a:path w="4837" h="501" extrusionOk="0">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7319514" y="3360207"/>
            <a:ext cx="126826" cy="12271"/>
          </a:xfrm>
          <a:custGeom>
            <a:avLst/>
            <a:gdLst/>
            <a:ahLst/>
            <a:cxnLst/>
            <a:rect l="l" t="t" r="r" b="b"/>
            <a:pathLst>
              <a:path w="4837" h="468" extrusionOk="0">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7835522" y="2967485"/>
            <a:ext cx="126852" cy="13162"/>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7319514"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7319514"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7835522" y="3671568"/>
            <a:ext cx="126852" cy="13136"/>
          </a:xfrm>
          <a:custGeom>
            <a:avLst/>
            <a:gdLst/>
            <a:ahLst/>
            <a:cxnLst/>
            <a:rect l="l" t="t" r="r" b="b"/>
            <a:pathLst>
              <a:path w="4838" h="501" extrusionOk="0">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7663231" y="2967485"/>
            <a:ext cx="126852" cy="13162"/>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7663231" y="3204513"/>
            <a:ext cx="126852" cy="13136"/>
          </a:xfrm>
          <a:custGeom>
            <a:avLst/>
            <a:gdLst/>
            <a:ahLst/>
            <a:cxnLst/>
            <a:rect l="l" t="t" r="r" b="b"/>
            <a:pathLst>
              <a:path w="4838" h="501" extrusionOk="0">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7663231" y="3061064"/>
            <a:ext cx="126852" cy="13162"/>
          </a:xfrm>
          <a:custGeom>
            <a:avLst/>
            <a:gdLst/>
            <a:ahLst/>
            <a:cxnLst/>
            <a:rect l="l" t="t" r="r" b="b"/>
            <a:pathLst>
              <a:path w="4838" h="502" extrusionOk="0">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7663231" y="3360207"/>
            <a:ext cx="126852" cy="13136"/>
          </a:xfrm>
          <a:custGeom>
            <a:avLst/>
            <a:gdLst/>
            <a:ahLst/>
            <a:cxnLst/>
            <a:rect l="l" t="t" r="r" b="b"/>
            <a:pathLst>
              <a:path w="4838" h="501" extrusionOk="0">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7663231" y="3671568"/>
            <a:ext cx="126852" cy="13136"/>
          </a:xfrm>
          <a:custGeom>
            <a:avLst/>
            <a:gdLst/>
            <a:ahLst/>
            <a:cxnLst/>
            <a:rect l="l" t="t" r="r" b="b"/>
            <a:pathLst>
              <a:path w="4838" h="501" extrusionOk="0">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7663231" y="3515875"/>
            <a:ext cx="126852" cy="13162"/>
          </a:xfrm>
          <a:custGeom>
            <a:avLst/>
            <a:gdLst/>
            <a:ahLst/>
            <a:cxnLst/>
            <a:rect l="l" t="t" r="r" b="b"/>
            <a:pathLst>
              <a:path w="4838" h="502" extrusionOk="0">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8006947"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7835522" y="3515875"/>
            <a:ext cx="126852" cy="13162"/>
          </a:xfrm>
          <a:custGeom>
            <a:avLst/>
            <a:gdLst/>
            <a:ahLst/>
            <a:cxnLst/>
            <a:rect l="l" t="t" r="r" b="b"/>
            <a:pathLst>
              <a:path w="4838" h="502" extrusionOk="0">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7491805" y="2967485"/>
            <a:ext cx="126852" cy="13162"/>
          </a:xfrm>
          <a:custGeom>
            <a:avLst/>
            <a:gdLst/>
            <a:ahLst/>
            <a:cxnLst/>
            <a:rect l="l" t="t" r="r" b="b"/>
            <a:pathLst>
              <a:path w="4838" h="502" extrusionOk="0">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7835522" y="3204513"/>
            <a:ext cx="298279" cy="13136"/>
          </a:xfrm>
          <a:custGeom>
            <a:avLst/>
            <a:gdLst/>
            <a:ahLst/>
            <a:cxnLst/>
            <a:rect l="l" t="t" r="r" b="b"/>
            <a:pathLst>
              <a:path w="11376" h="501" extrusionOk="0">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7835522" y="3061064"/>
            <a:ext cx="298279" cy="13162"/>
          </a:xfrm>
          <a:custGeom>
            <a:avLst/>
            <a:gdLst/>
            <a:ahLst/>
            <a:cxnLst/>
            <a:rect l="l" t="t" r="r" b="b"/>
            <a:pathLst>
              <a:path w="11376" h="502" extrusionOk="0">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8006947"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7835522" y="3360207"/>
            <a:ext cx="126852" cy="13136"/>
          </a:xfrm>
          <a:custGeom>
            <a:avLst/>
            <a:gdLst/>
            <a:ahLst/>
            <a:cxnLst/>
            <a:rect l="l" t="t" r="r" b="b"/>
            <a:pathLst>
              <a:path w="4838" h="501" extrusionOk="0">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8006947"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7491805" y="3360207"/>
            <a:ext cx="126852" cy="13136"/>
          </a:xfrm>
          <a:custGeom>
            <a:avLst/>
            <a:gdLst/>
            <a:ahLst/>
            <a:cxnLst/>
            <a:rect l="l" t="t" r="r" b="b"/>
            <a:pathLst>
              <a:path w="4838" h="501" extrusionOk="0">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7491805" y="3515875"/>
            <a:ext cx="126852" cy="13162"/>
          </a:xfrm>
          <a:custGeom>
            <a:avLst/>
            <a:gdLst/>
            <a:ahLst/>
            <a:cxnLst/>
            <a:rect l="l" t="t" r="r" b="b"/>
            <a:pathLst>
              <a:path w="4838" h="502" extrusionOk="0">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7491805" y="3061064"/>
            <a:ext cx="126852" cy="13162"/>
          </a:xfrm>
          <a:custGeom>
            <a:avLst/>
            <a:gdLst/>
            <a:ahLst/>
            <a:cxnLst/>
            <a:rect l="l" t="t" r="r" b="b"/>
            <a:pathLst>
              <a:path w="4838" h="502" extrusionOk="0">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7491805" y="3204513"/>
            <a:ext cx="126852" cy="13136"/>
          </a:xfrm>
          <a:custGeom>
            <a:avLst/>
            <a:gdLst/>
            <a:ahLst/>
            <a:cxnLst/>
            <a:rect l="l" t="t" r="r" b="b"/>
            <a:pathLst>
              <a:path w="4838" h="501" extrusionOk="0">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8162641" y="2772461"/>
            <a:ext cx="111986" cy="114581"/>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8162641" y="2772461"/>
            <a:ext cx="111986" cy="11195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8173129" y="2782084"/>
            <a:ext cx="91875" cy="92714"/>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8173129" y="2827549"/>
            <a:ext cx="91875" cy="47248"/>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5646147" y="2701671"/>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5764205" y="2701671"/>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5882232" y="2701671"/>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7158576" y="232727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7807545" y="2334545"/>
            <a:ext cx="107607" cy="32408"/>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7935236" y="2334545"/>
            <a:ext cx="107607" cy="32408"/>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7646607" y="2523460"/>
            <a:ext cx="697111" cy="32408"/>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8170507" y="2589954"/>
            <a:ext cx="136475" cy="33247"/>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8027084" y="2589954"/>
            <a:ext cx="123339" cy="33247"/>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7916882" y="2122898"/>
            <a:ext cx="649863" cy="545796"/>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4992525" y="1047062"/>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4992525" y="1047062"/>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5098380" y="1404255"/>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5168574" y="147753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5371072" y="147753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5274399" y="1477530"/>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5473847" y="158841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5521684" y="158841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5589864" y="158841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5197067" y="172173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7038920" y="172173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7247520" y="172173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5197067" y="185809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6444635" y="185809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6110870" y="193646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5931770" y="193646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5740468" y="193646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5550172" y="193646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5358870" y="193646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5358870" y="203209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5197067" y="193646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5197067" y="203209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5197067" y="212776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5197067" y="222339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7106064" y="203209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5354813" y="212776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5354813" y="222544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5354813" y="232416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5354813" y="242184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6110870" y="242184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6661380" y="232416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6889319" y="222339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7602007" y="1310369"/>
            <a:ext cx="1114298" cy="1734401"/>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7602007" y="1310369"/>
            <a:ext cx="1114298" cy="157451"/>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7662365" y="1515042"/>
            <a:ext cx="996203" cy="1478126"/>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7905503" y="1362835"/>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7710453" y="1688198"/>
            <a:ext cx="707599" cy="16650"/>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8461758" y="1688198"/>
            <a:ext cx="68251" cy="16650"/>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8556228" y="1688198"/>
            <a:ext cx="55114" cy="16650"/>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7710453" y="1766045"/>
            <a:ext cx="404994" cy="1665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8122394" y="1766045"/>
            <a:ext cx="127744" cy="1665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8164398" y="1810645"/>
            <a:ext cx="85739" cy="17515"/>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8122394" y="1810645"/>
            <a:ext cx="25407" cy="17515"/>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8021814" y="1810645"/>
            <a:ext cx="77008" cy="17515"/>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7912503" y="1810645"/>
            <a:ext cx="77873" cy="17515"/>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7803166" y="1810645"/>
            <a:ext cx="77873" cy="17515"/>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7803166" y="1865759"/>
            <a:ext cx="656863" cy="1665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7710453" y="1810645"/>
            <a:ext cx="39382" cy="17515"/>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7710453" y="1865759"/>
            <a:ext cx="39382" cy="1665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7710453" y="1919982"/>
            <a:ext cx="39382" cy="17515"/>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7710453" y="1975097"/>
            <a:ext cx="39382" cy="16623"/>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8500249" y="1865759"/>
            <a:ext cx="96227" cy="1665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7800544" y="1919982"/>
            <a:ext cx="277276" cy="17515"/>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7"/>
          <p:cNvSpPr/>
          <p:nvPr/>
        </p:nvSpPr>
        <p:spPr>
          <a:xfrm>
            <a:off x="8164398" y="2087921"/>
            <a:ext cx="314011" cy="17515"/>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7"/>
          <p:cNvSpPr/>
          <p:nvPr/>
        </p:nvSpPr>
        <p:spPr>
          <a:xfrm>
            <a:off x="8245732" y="2031941"/>
            <a:ext cx="232676" cy="17515"/>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7"/>
          <p:cNvSpPr/>
          <p:nvPr/>
        </p:nvSpPr>
        <p:spPr>
          <a:xfrm>
            <a:off x="8376045" y="1975097"/>
            <a:ext cx="102363" cy="16623"/>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7"/>
          <p:cNvSpPr/>
          <p:nvPr/>
        </p:nvSpPr>
        <p:spPr>
          <a:xfrm>
            <a:off x="7710453" y="1612108"/>
            <a:ext cx="328012" cy="16650"/>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a:off x="7710453" y="2220856"/>
            <a:ext cx="530064" cy="17515"/>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7710453" y="2288189"/>
            <a:ext cx="530064" cy="17541"/>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p:nvPr/>
        </p:nvSpPr>
        <p:spPr>
          <a:xfrm>
            <a:off x="7710453" y="2355548"/>
            <a:ext cx="529172" cy="17515"/>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7"/>
          <p:cNvSpPr/>
          <p:nvPr/>
        </p:nvSpPr>
        <p:spPr>
          <a:xfrm>
            <a:off x="7710453" y="2757866"/>
            <a:ext cx="529172" cy="16650"/>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a:off x="8192375" y="2143009"/>
            <a:ext cx="157451" cy="16650"/>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a:off x="8401400" y="2143009"/>
            <a:ext cx="209944" cy="16650"/>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7"/>
          <p:cNvSpPr/>
          <p:nvPr/>
        </p:nvSpPr>
        <p:spPr>
          <a:xfrm>
            <a:off x="8401400" y="2220856"/>
            <a:ext cx="209944" cy="17515"/>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7"/>
          <p:cNvSpPr/>
          <p:nvPr/>
        </p:nvSpPr>
        <p:spPr>
          <a:xfrm>
            <a:off x="7710453"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a:off x="7710453" y="2910938"/>
            <a:ext cx="80495" cy="17515"/>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a:off x="7811924" y="2910938"/>
            <a:ext cx="492438" cy="17515"/>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7"/>
          <p:cNvSpPr/>
          <p:nvPr/>
        </p:nvSpPr>
        <p:spPr>
          <a:xfrm>
            <a:off x="7834656" y="2860202"/>
            <a:ext cx="79604" cy="16650"/>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7"/>
          <p:cNvSpPr/>
          <p:nvPr/>
        </p:nvSpPr>
        <p:spPr>
          <a:xfrm>
            <a:off x="7957969" y="2860202"/>
            <a:ext cx="80495" cy="16650"/>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a:off x="8082172" y="2860202"/>
            <a:ext cx="79630" cy="16650"/>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7"/>
          <p:cNvSpPr/>
          <p:nvPr/>
        </p:nvSpPr>
        <p:spPr>
          <a:xfrm>
            <a:off x="8206376" y="2860202"/>
            <a:ext cx="79604" cy="16650"/>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7"/>
          <p:cNvSpPr/>
          <p:nvPr/>
        </p:nvSpPr>
        <p:spPr>
          <a:xfrm>
            <a:off x="8329688"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7"/>
          <p:cNvSpPr/>
          <p:nvPr/>
        </p:nvSpPr>
        <p:spPr>
          <a:xfrm>
            <a:off x="8453892" y="2860202"/>
            <a:ext cx="54249" cy="16650"/>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a:off x="8287710" y="826690"/>
            <a:ext cx="856293" cy="784581"/>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a:off x="8287710" y="819716"/>
            <a:ext cx="856293" cy="39382"/>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p:nvPr/>
        </p:nvSpPr>
        <p:spPr>
          <a:xfrm>
            <a:off x="8287710" y="826690"/>
            <a:ext cx="856293" cy="120743"/>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a:off x="8334932" y="983249"/>
            <a:ext cx="765336" cy="58866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a:off x="8371666" y="1116211"/>
            <a:ext cx="544039" cy="13136"/>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a:off x="8948924" y="1116211"/>
            <a:ext cx="52492" cy="13136"/>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a:off x="9021527" y="1116211"/>
            <a:ext cx="42004" cy="13136"/>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a:off x="8371666" y="1176543"/>
            <a:ext cx="311389" cy="13162"/>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a:off x="8687406" y="1176543"/>
            <a:ext cx="98876" cy="13162"/>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8720653" y="1211546"/>
            <a:ext cx="65629" cy="1227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8688298" y="1211546"/>
            <a:ext cx="19245" cy="1227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8610451" y="1211546"/>
            <a:ext cx="59493" cy="1227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8526469" y="1211546"/>
            <a:ext cx="59519" cy="1227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8442513" y="1211546"/>
            <a:ext cx="59493" cy="1227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8442513" y="1253524"/>
            <a:ext cx="504683" cy="1227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8371666" y="1211546"/>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8371666" y="1253524"/>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8371666" y="1295502"/>
            <a:ext cx="29760" cy="1227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8977792" y="1253524"/>
            <a:ext cx="74360" cy="1227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8440756" y="1295502"/>
            <a:ext cx="213457" cy="1227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8720653" y="1349725"/>
            <a:ext cx="240542" cy="13136"/>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8882456" y="1320857"/>
            <a:ext cx="78739" cy="13162"/>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8371666" y="1058474"/>
            <a:ext cx="251922" cy="13162"/>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8371666" y="1467793"/>
            <a:ext cx="406725" cy="1227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8741629" y="1392595"/>
            <a:ext cx="120743" cy="1227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8902567" y="1392595"/>
            <a:ext cx="160965" cy="1227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8902567" y="1452062"/>
            <a:ext cx="160965" cy="13136"/>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8371666" y="1508906"/>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8448648" y="1508906"/>
            <a:ext cx="378722" cy="13136"/>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3D59FD4A-A9A9-0220-DB9B-846449534D3F}"/>
              </a:ext>
            </a:extLst>
          </p:cNvPr>
          <p:cNvSpPr txBox="1"/>
          <p:nvPr/>
        </p:nvSpPr>
        <p:spPr>
          <a:xfrm>
            <a:off x="750344" y="4631920"/>
            <a:ext cx="5300804" cy="276999"/>
          </a:xfrm>
          <a:prstGeom prst="rect">
            <a:avLst/>
          </a:prstGeom>
          <a:noFill/>
        </p:spPr>
        <p:txBody>
          <a:bodyPr wrap="square">
            <a:sp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200" dirty="0">
                <a:solidFill>
                  <a:schemeClr val="tx1"/>
                </a:solidFill>
              </a:rPr>
              <a:t>Created by </a:t>
            </a:r>
            <a:r>
              <a:rPr lang="en-US" sz="1200" dirty="0">
                <a:solidFill>
                  <a:schemeClr val="tx1"/>
                </a:solidFill>
                <a:hlinkClick r:id="rId3"/>
              </a:rPr>
              <a:t>Mariko Tagawa </a:t>
            </a:r>
            <a:r>
              <a:rPr lang="en-US" sz="1200" dirty="0">
                <a:solidFill>
                  <a:schemeClr val="tx1"/>
                </a:solidFill>
              </a:rPr>
              <a:t>, JICA volunteer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8" name="Google Shape;968;p43"/>
          <p:cNvSpPr txBox="1">
            <a:spLocks noGrp="1"/>
          </p:cNvSpPr>
          <p:nvPr>
            <p:ph type="title"/>
          </p:nvPr>
        </p:nvSpPr>
        <p:spPr>
          <a:xfrm>
            <a:off x="1854479" y="1340850"/>
            <a:ext cx="5435042" cy="204780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8000" dirty="0" err="1">
                <a:solidFill>
                  <a:schemeClr val="accent1"/>
                </a:solidFill>
                <a:latin typeface="MS PGothic" panose="020B0600070205080204" pitchFamily="34" charset="-128"/>
                <a:ea typeface="MS PGothic" panose="020B0600070205080204" pitchFamily="34" charset="-128"/>
              </a:rPr>
              <a:t>Q</a:t>
            </a:r>
            <a:r>
              <a:rPr lang="en-US" sz="8000" dirty="0" err="1">
                <a:solidFill>
                  <a:schemeClr val="accent2"/>
                </a:solidFill>
                <a:latin typeface="MS PGothic" panose="020B0600070205080204" pitchFamily="34" charset="-128"/>
                <a:ea typeface="MS PGothic" panose="020B0600070205080204" pitchFamily="34" charset="-128"/>
              </a:rPr>
              <a:t>U</a:t>
            </a:r>
            <a:r>
              <a:rPr lang="en-US" sz="8000" dirty="0" err="1">
                <a:solidFill>
                  <a:schemeClr val="accent3"/>
                </a:solidFill>
                <a:latin typeface="MS PGothic" panose="020B0600070205080204" pitchFamily="34" charset="-128"/>
                <a:ea typeface="MS PGothic" panose="020B0600070205080204" pitchFamily="34" charset="-128"/>
              </a:rPr>
              <a:t>I</a:t>
            </a:r>
            <a:r>
              <a:rPr lang="en-US" sz="8000" dirty="0" err="1">
                <a:solidFill>
                  <a:schemeClr val="accent4"/>
                </a:solidFill>
                <a:latin typeface="MS PGothic" panose="020B0600070205080204" pitchFamily="34" charset="-128"/>
                <a:ea typeface="MS PGothic" panose="020B0600070205080204" pitchFamily="34" charset="-128"/>
              </a:rPr>
              <a:t>Z</a:t>
            </a:r>
            <a:r>
              <a:rPr lang="en-US" sz="6600" dirty="0" err="1">
                <a:solidFill>
                  <a:schemeClr val="accent1"/>
                </a:solidFill>
                <a:latin typeface="MS PGothic" panose="020B0600070205080204" pitchFamily="34" charset="-128"/>
                <a:ea typeface="MS PGothic" panose="020B0600070205080204" pitchFamily="34" charset="-128"/>
              </a:rPr>
              <a:t>で</a:t>
            </a:r>
            <a:r>
              <a:rPr lang="en-US" sz="6600" dirty="0" err="1">
                <a:solidFill>
                  <a:schemeClr val="accent2"/>
                </a:solidFill>
                <a:latin typeface="MS PGothic" panose="020B0600070205080204" pitchFamily="34" charset="-128"/>
                <a:ea typeface="MS PGothic" panose="020B0600070205080204" pitchFamily="34" charset="-128"/>
              </a:rPr>
              <a:t>確</a:t>
            </a:r>
            <a:r>
              <a:rPr lang="en-US" sz="6600" dirty="0" err="1">
                <a:solidFill>
                  <a:schemeClr val="accent3"/>
                </a:solidFill>
                <a:latin typeface="MS PGothic" panose="020B0600070205080204" pitchFamily="34" charset="-128"/>
                <a:ea typeface="MS PGothic" panose="020B0600070205080204" pitchFamily="34" charset="-128"/>
              </a:rPr>
              <a:t>認</a:t>
            </a:r>
            <a:endParaRPr sz="6600" dirty="0">
              <a:solidFill>
                <a:schemeClr val="accent6"/>
              </a:solidFill>
              <a:latin typeface="MS PGothic" panose="020B0600070205080204" pitchFamily="34" charset="-128"/>
              <a:ea typeface="MS PGothic" panose="020B0600070205080204" pitchFamily="34" charset="-128"/>
            </a:endParaRPr>
          </a:p>
        </p:txBody>
      </p:sp>
      <p:sp>
        <p:nvSpPr>
          <p:cNvPr id="2" name="Google Shape;924;p40">
            <a:extLst>
              <a:ext uri="{FF2B5EF4-FFF2-40B4-BE49-F238E27FC236}">
                <a16:creationId xmlns:a16="http://schemas.microsoft.com/office/drawing/2014/main" id="{1A82E895-E474-5617-4DF4-F34257A245A6}"/>
              </a:ext>
            </a:extLst>
          </p:cNvPr>
          <p:cNvSpPr txBox="1">
            <a:spLocks/>
          </p:cNvSpPr>
          <p:nvPr/>
        </p:nvSpPr>
        <p:spPr>
          <a:xfrm>
            <a:off x="2222803" y="3296767"/>
            <a:ext cx="5066718" cy="60649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r>
              <a:rPr lang="en-US" sz="2000" dirty="0">
                <a:solidFill>
                  <a:schemeClr val="tx1"/>
                </a:solidFill>
                <a:latin typeface="MS PGothic" panose="020B0600070205080204" pitchFamily="34" charset="-128"/>
                <a:ea typeface="MS PGothic" panose="020B0600070205080204" pitchFamily="34" charset="-128"/>
                <a:hlinkClick r:id="rId3"/>
              </a:rPr>
              <a:t>https://forms.gle/Dce55sBxVg8tb5Rh7</a:t>
            </a:r>
            <a:endParaRPr lang="en-US" sz="2000" dirty="0">
              <a:solidFill>
                <a:schemeClr val="tx1"/>
              </a:solidFill>
              <a:latin typeface="MS PGothic" panose="020B0600070205080204" pitchFamily="34" charset="-128"/>
              <a:ea typeface="MS PGothic" panose="020B0600070205080204" pitchFamily="34" charset="-128"/>
            </a:endParaRPr>
          </a:p>
          <a:p>
            <a:pPr marL="139700"/>
            <a:endParaRPr lang="en-US" sz="2000" dirty="0">
              <a:solidFill>
                <a:schemeClr val="tx1"/>
              </a:solidFill>
              <a:latin typeface="MS PGothic" panose="020B0600070205080204" pitchFamily="34" charset="-128"/>
              <a:ea typeface="MS PGothic" panose="020B0600070205080204" pitchFamily="34" charset="-128"/>
            </a:endParaRPr>
          </a:p>
        </p:txBody>
      </p:sp>
      <p:sp>
        <p:nvSpPr>
          <p:cNvPr id="3" name="TextBox 2">
            <a:extLst>
              <a:ext uri="{FF2B5EF4-FFF2-40B4-BE49-F238E27FC236}">
                <a16:creationId xmlns:a16="http://schemas.microsoft.com/office/drawing/2014/main" id="{1079F168-BD3B-C930-E11B-78E7E72FA47B}"/>
              </a:ext>
            </a:extLst>
          </p:cNvPr>
          <p:cNvSpPr txBox="1"/>
          <p:nvPr/>
        </p:nvSpPr>
        <p:spPr>
          <a:xfrm>
            <a:off x="720725" y="641444"/>
            <a:ext cx="1308569" cy="307777"/>
          </a:xfrm>
          <a:prstGeom prst="rect">
            <a:avLst/>
          </a:prstGeom>
          <a:noFill/>
        </p:spPr>
        <p:txBody>
          <a:bodyPr wrap="square" rtlCol="0">
            <a:spAutoFit/>
          </a:bodyPr>
          <a:lstStyle/>
          <a:p>
            <a:r>
              <a:rPr lang="en-US" dirty="0">
                <a:solidFill>
                  <a:schemeClr val="tx1"/>
                </a:solidFill>
                <a:latin typeface="MS PGothic" panose="020B0600070205080204" pitchFamily="34" charset="-128"/>
                <a:ea typeface="MS PGothic" panose="020B0600070205080204" pitchFamily="34" charset="-128"/>
              </a:rPr>
              <a:t>Quiz 10-1</a:t>
            </a:r>
          </a:p>
        </p:txBody>
      </p:sp>
    </p:spTree>
    <p:extLst>
      <p:ext uri="{BB962C8B-B14F-4D97-AF65-F5344CB8AC3E}">
        <p14:creationId xmlns:p14="http://schemas.microsoft.com/office/powerpoint/2010/main" val="2453837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4" name="TextBox 13">
            <a:extLst>
              <a:ext uri="{FF2B5EF4-FFF2-40B4-BE49-F238E27FC236}">
                <a16:creationId xmlns:a16="http://schemas.microsoft.com/office/drawing/2014/main" id="{E8C7C3A5-2F8F-0A02-64FB-D4753FCC9129}"/>
              </a:ext>
            </a:extLst>
          </p:cNvPr>
          <p:cNvSpPr txBox="1"/>
          <p:nvPr/>
        </p:nvSpPr>
        <p:spPr>
          <a:xfrm>
            <a:off x="914503" y="445283"/>
            <a:ext cx="7704000" cy="489534"/>
          </a:xfrm>
          <a:prstGeom prst="rect">
            <a:avLst/>
          </a:prstGeom>
          <a:noFill/>
        </p:spPr>
        <p:txBody>
          <a:bodyPr wrap="square" tIns="90000" bIns="90000">
            <a:spAutoFit/>
          </a:bodyPr>
          <a:lstStyle/>
          <a:p>
            <a:pPr>
              <a:spcAft>
                <a:spcPts val="1200"/>
              </a:spcAft>
            </a:pPr>
            <a:r>
              <a:rPr lang="en-US" altLang="ja-JP" sz="2000" dirty="0">
                <a:solidFill>
                  <a:schemeClr val="tx1"/>
                </a:solidFill>
                <a:latin typeface="MS PGothic" panose="020B0600070205080204" pitchFamily="34" charset="-128"/>
                <a:ea typeface="MS PGothic" panose="020B0600070205080204" pitchFamily="34" charset="-128"/>
              </a:rPr>
              <a:t>10.4 </a:t>
            </a:r>
            <a:r>
              <a:rPr lang="ja-JP" altLang="en-US" sz="2000">
                <a:solidFill>
                  <a:schemeClr val="tx1"/>
                </a:solidFill>
                <a:latin typeface="MS PGothic" panose="020B0600070205080204" pitchFamily="34" charset="-128"/>
                <a:ea typeface="MS PGothic" panose="020B0600070205080204" pitchFamily="34" charset="-128"/>
              </a:rPr>
              <a:t>ソフトウェアテスト</a:t>
            </a:r>
            <a:endParaRPr lang="ja-JP" altLang="en-US" sz="2000" dirty="0">
              <a:solidFill>
                <a:schemeClr val="tx1"/>
              </a:solidFill>
              <a:latin typeface="MS PGothic" panose="020B0600070205080204" pitchFamily="34" charset="-128"/>
              <a:ea typeface="MS PGothic" panose="020B0600070205080204" pitchFamily="34" charset="-128"/>
            </a:endParaRPr>
          </a:p>
        </p:txBody>
      </p:sp>
      <p:sp>
        <p:nvSpPr>
          <p:cNvPr id="6" name="TextBox 5">
            <a:extLst>
              <a:ext uri="{FF2B5EF4-FFF2-40B4-BE49-F238E27FC236}">
                <a16:creationId xmlns:a16="http://schemas.microsoft.com/office/drawing/2014/main" id="{738C9C83-D4C4-C52C-1080-68B1E1F595C9}"/>
              </a:ext>
            </a:extLst>
          </p:cNvPr>
          <p:cNvSpPr txBox="1"/>
          <p:nvPr/>
        </p:nvSpPr>
        <p:spPr>
          <a:xfrm>
            <a:off x="1331106" y="1001054"/>
            <a:ext cx="6870793" cy="3631763"/>
          </a:xfrm>
          <a:prstGeom prst="rect">
            <a:avLst/>
          </a:prstGeom>
          <a:noFill/>
        </p:spPr>
        <p:txBody>
          <a:bodyPr wrap="square">
            <a:spAutoFit/>
          </a:bodyPr>
          <a:lstStyle/>
          <a:p>
            <a:pPr marL="352425" indent="-342900">
              <a:spcBef>
                <a:spcPts val="600"/>
              </a:spcBef>
              <a:spcAft>
                <a:spcPts val="600"/>
              </a:spcAft>
              <a:buClr>
                <a:schemeClr val="tx1"/>
              </a:buClr>
              <a:buFont typeface="+mj-lt"/>
              <a:buAutoNum type="arabicPeriod"/>
            </a:pPr>
            <a:r>
              <a:rPr lang="ja-JP" altLang="en-US">
                <a:solidFill>
                  <a:schemeClr val="tx1"/>
                </a:solidFill>
                <a:latin typeface="MS PGothic" panose="020B0600070205080204" pitchFamily="34" charset="-128"/>
                <a:ea typeface="MS PGothic" panose="020B0600070205080204" pitchFamily="34" charset="-128"/>
              </a:rPr>
              <a:t>ソフトウェアテストの役割と限界</a:t>
            </a:r>
            <a:endParaRPr lang="en-US" altLang="ja-JP" dirty="0">
              <a:solidFill>
                <a:schemeClr val="tx1"/>
              </a:solidFill>
              <a:latin typeface="MS PGothic" panose="020B0600070205080204" pitchFamily="34" charset="-128"/>
              <a:ea typeface="MS PGothic" panose="020B0600070205080204" pitchFamily="34" charset="-128"/>
            </a:endParaRPr>
          </a:p>
          <a:p>
            <a:pPr marL="552450" lvl="1" indent="-285750">
              <a:spcBef>
                <a:spcPts val="600"/>
              </a:spcBef>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動的テスト：プログラムの動作を確認</a:t>
            </a:r>
            <a:endParaRPr lang="en-US" altLang="ja-JP" dirty="0">
              <a:solidFill>
                <a:schemeClr val="tx1"/>
              </a:solidFill>
              <a:latin typeface="MS PGothic" panose="020B0600070205080204" pitchFamily="34" charset="-128"/>
              <a:ea typeface="MS PGothic" panose="020B0600070205080204" pitchFamily="34" charset="-128"/>
            </a:endParaRPr>
          </a:p>
          <a:p>
            <a:pPr marL="552450" lvl="1" indent="-285750">
              <a:spcBef>
                <a:spcPts val="600"/>
              </a:spcBef>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開発全期間の</a:t>
            </a:r>
            <a:r>
              <a:rPr lang="en-JP" altLang="ja-JP" dirty="0">
                <a:solidFill>
                  <a:schemeClr val="tx1"/>
                </a:solidFill>
                <a:latin typeface="MS PGothic" panose="020B0600070205080204" pitchFamily="34" charset="-128"/>
                <a:ea typeface="MS PGothic" panose="020B0600070205080204" pitchFamily="34" charset="-128"/>
              </a:rPr>
              <a:t>30%</a:t>
            </a:r>
            <a:r>
              <a:rPr lang="ja-JP" altLang="en-JP">
                <a:solidFill>
                  <a:schemeClr val="tx1"/>
                </a:solidFill>
                <a:latin typeface="MS PGothic" panose="020B0600070205080204" pitchFamily="34" charset="-128"/>
                <a:ea typeface="MS PGothic" panose="020B0600070205080204" pitchFamily="34" charset="-128"/>
              </a:rPr>
              <a:t>を</a:t>
            </a:r>
            <a:r>
              <a:rPr lang="ja-JP" altLang="en-US">
                <a:solidFill>
                  <a:schemeClr val="tx1"/>
                </a:solidFill>
                <a:latin typeface="MS PGothic" panose="020B0600070205080204" pitchFamily="34" charset="-128"/>
                <a:ea typeface="MS PGothic" panose="020B0600070205080204" pitchFamily="34" charset="-128"/>
              </a:rPr>
              <a:t>テスト作業に充てるのが理想的</a:t>
            </a:r>
            <a:endParaRPr lang="en-US" altLang="ja-JP" dirty="0">
              <a:solidFill>
                <a:schemeClr val="tx1"/>
              </a:solidFill>
              <a:latin typeface="MS PGothic" panose="020B0600070205080204" pitchFamily="34" charset="-128"/>
              <a:ea typeface="MS PGothic" panose="020B0600070205080204" pitchFamily="34" charset="-128"/>
            </a:endParaRPr>
          </a:p>
          <a:p>
            <a:pPr marL="552450" lvl="1" indent="-285750">
              <a:spcBef>
                <a:spcPts val="600"/>
              </a:spcBef>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テストで全くバグがないことの保証はできない</a:t>
            </a:r>
          </a:p>
          <a:p>
            <a:pPr marL="352425" indent="-342900">
              <a:spcBef>
                <a:spcPts val="600"/>
              </a:spcBef>
              <a:spcAft>
                <a:spcPts val="600"/>
              </a:spcAft>
              <a:buClr>
                <a:schemeClr val="tx1"/>
              </a:buClr>
              <a:buFont typeface="+mj-lt"/>
              <a:buAutoNum type="arabicPeriod"/>
            </a:pPr>
            <a:r>
              <a:rPr lang="ja-JP" altLang="en-US">
                <a:solidFill>
                  <a:schemeClr val="tx1"/>
                </a:solidFill>
                <a:latin typeface="MS PGothic" panose="020B0600070205080204" pitchFamily="34" charset="-128"/>
                <a:ea typeface="MS PGothic" panose="020B0600070205080204" pitchFamily="34" charset="-128"/>
              </a:rPr>
              <a:t>テストの種類と方法</a:t>
            </a:r>
            <a:endParaRPr lang="en-US" altLang="ja-JP" dirty="0">
              <a:solidFill>
                <a:schemeClr val="tx1"/>
              </a:solidFill>
              <a:latin typeface="MS PGothic" panose="020B0600070205080204" pitchFamily="34" charset="-128"/>
              <a:ea typeface="MS PGothic" panose="020B0600070205080204" pitchFamily="34" charset="-128"/>
            </a:endParaRPr>
          </a:p>
          <a:p>
            <a:pPr marL="585788" lvl="1" indent="-223838">
              <a:spcBef>
                <a:spcPts val="600"/>
              </a:spcBef>
              <a:spcAft>
                <a:spcPts val="600"/>
              </a:spcAft>
              <a:buClr>
                <a:schemeClr val="tx1"/>
              </a:buClr>
              <a:buFont typeface="+mj-lt"/>
              <a:buAutoNum type="alphaLcParenR"/>
            </a:pPr>
            <a:r>
              <a:rPr lang="ja-JP" altLang="en-US">
                <a:solidFill>
                  <a:schemeClr val="tx1"/>
                </a:solidFill>
                <a:latin typeface="MS PGothic" panose="020B0600070205080204" pitchFamily="34" charset="-128"/>
                <a:ea typeface="MS PGothic" panose="020B0600070205080204" pitchFamily="34" charset="-128"/>
              </a:rPr>
              <a:t>テスト時期による区分</a:t>
            </a:r>
          </a:p>
          <a:p>
            <a:pPr marL="852488" lvl="1" indent="-266700">
              <a:spcBef>
                <a:spcPts val="600"/>
              </a:spcBef>
              <a:spcAft>
                <a:spcPts val="600"/>
              </a:spcAft>
              <a:buClr>
                <a:schemeClr val="tx1"/>
              </a:buClr>
              <a:buFont typeface="+mj-lt"/>
              <a:buAutoNum type="arabicParenR"/>
            </a:pPr>
            <a:r>
              <a:rPr lang="ja-JP" altLang="en-US">
                <a:solidFill>
                  <a:schemeClr val="accent1"/>
                </a:solidFill>
                <a:latin typeface="MS PGothic" panose="020B0600070205080204" pitchFamily="34" charset="-128"/>
                <a:ea typeface="MS PGothic" panose="020B0600070205080204" pitchFamily="34" charset="-128"/>
              </a:rPr>
              <a:t>単体テスト</a:t>
            </a:r>
            <a:r>
              <a:rPr lang="ja-JP" altLang="en-US">
                <a:solidFill>
                  <a:schemeClr val="tx1"/>
                </a:solidFill>
                <a:latin typeface="MS PGothic" panose="020B0600070205080204" pitchFamily="34" charset="-128"/>
                <a:ea typeface="MS PGothic" panose="020B0600070205080204" pitchFamily="34" charset="-128"/>
              </a:rPr>
              <a:t>：モジュール等の機能テスト</a:t>
            </a:r>
          </a:p>
          <a:p>
            <a:pPr marL="852488" lvl="1" indent="-266700">
              <a:spcBef>
                <a:spcPts val="600"/>
              </a:spcBef>
              <a:spcAft>
                <a:spcPts val="600"/>
              </a:spcAft>
              <a:buClr>
                <a:schemeClr val="tx1"/>
              </a:buClr>
              <a:buFont typeface="+mj-lt"/>
              <a:buAutoNum type="arabicParenR"/>
            </a:pPr>
            <a:r>
              <a:rPr lang="ja-JP" altLang="en-US">
                <a:solidFill>
                  <a:schemeClr val="accent1"/>
                </a:solidFill>
                <a:latin typeface="MS PGothic" panose="020B0600070205080204" pitchFamily="34" charset="-128"/>
                <a:ea typeface="MS PGothic" panose="020B0600070205080204" pitchFamily="34" charset="-128"/>
              </a:rPr>
              <a:t>結合テスト</a:t>
            </a:r>
            <a:r>
              <a:rPr lang="ja-JP" altLang="en-US">
                <a:solidFill>
                  <a:schemeClr val="tx1"/>
                </a:solidFill>
                <a:latin typeface="MS PGothic" panose="020B0600070205080204" pitchFamily="34" charset="-128"/>
                <a:ea typeface="MS PGothic" panose="020B0600070205080204" pitchFamily="34" charset="-128"/>
              </a:rPr>
              <a:t>；複数のモジュールを結合して機能テスト</a:t>
            </a:r>
            <a:endParaRPr lang="en-US" altLang="ja-JP" dirty="0">
              <a:solidFill>
                <a:schemeClr val="tx1"/>
              </a:solidFill>
              <a:latin typeface="MS PGothic" panose="020B0600070205080204" pitchFamily="34" charset="-128"/>
              <a:ea typeface="MS PGothic" panose="020B0600070205080204" pitchFamily="34" charset="-128"/>
            </a:endParaRPr>
          </a:p>
          <a:p>
            <a:pPr marL="852488" lvl="1" indent="-266700">
              <a:spcBef>
                <a:spcPts val="600"/>
              </a:spcBef>
              <a:spcAft>
                <a:spcPts val="600"/>
              </a:spcAft>
              <a:buClr>
                <a:schemeClr val="tx1"/>
              </a:buClr>
              <a:buFont typeface="+mj-lt"/>
              <a:buAutoNum type="arabicParenR"/>
            </a:pPr>
            <a:r>
              <a:rPr lang="ja-JP" altLang="en-US">
                <a:solidFill>
                  <a:schemeClr val="accent1"/>
                </a:solidFill>
                <a:latin typeface="MS PGothic" panose="020B0600070205080204" pitchFamily="34" charset="-128"/>
                <a:ea typeface="MS PGothic" panose="020B0600070205080204" pitchFamily="34" charset="-128"/>
              </a:rPr>
              <a:t>システムテスト</a:t>
            </a:r>
            <a:r>
              <a:rPr lang="ja-JP" altLang="en-US">
                <a:solidFill>
                  <a:schemeClr val="tx1"/>
                </a:solidFill>
                <a:latin typeface="MS PGothic" panose="020B0600070205080204" pitchFamily="34" charset="-128"/>
                <a:ea typeface="MS PGothic" panose="020B0600070205080204" pitchFamily="34" charset="-128"/>
              </a:rPr>
              <a:t>：システム全体のテスト</a:t>
            </a:r>
          </a:p>
          <a:p>
            <a:pPr marL="852488" lvl="1" indent="-266700">
              <a:spcBef>
                <a:spcPts val="600"/>
              </a:spcBef>
              <a:spcAft>
                <a:spcPts val="600"/>
              </a:spcAft>
              <a:buClr>
                <a:schemeClr val="tx1"/>
              </a:buClr>
              <a:buFont typeface="+mj-lt"/>
              <a:buAutoNum type="arabicParenR"/>
            </a:pPr>
            <a:r>
              <a:rPr lang="ja-JP" altLang="en-US">
                <a:solidFill>
                  <a:schemeClr val="accent1"/>
                </a:solidFill>
                <a:latin typeface="MS PGothic" panose="020B0600070205080204" pitchFamily="34" charset="-128"/>
                <a:ea typeface="MS PGothic" panose="020B0600070205080204" pitchFamily="34" charset="-128"/>
              </a:rPr>
              <a:t>受入れテスト</a:t>
            </a:r>
            <a:r>
              <a:rPr lang="ja-JP" altLang="en-US">
                <a:solidFill>
                  <a:schemeClr val="tx1"/>
                </a:solidFill>
                <a:latin typeface="MS PGothic" panose="020B0600070205080204" pitchFamily="34" charset="-128"/>
                <a:ea typeface="MS PGothic" panose="020B0600070205080204" pitchFamily="34" charset="-128"/>
              </a:rPr>
              <a:t>：顧客の立ち合い。顧客と一緒にテスト</a:t>
            </a:r>
          </a:p>
        </p:txBody>
      </p:sp>
      <p:pic>
        <p:nvPicPr>
          <p:cNvPr id="3" name="Picture 2" descr="A diagram of a company&#10;&#10;Description automatically generated">
            <a:extLst>
              <a:ext uri="{FF2B5EF4-FFF2-40B4-BE49-F238E27FC236}">
                <a16:creationId xmlns:a16="http://schemas.microsoft.com/office/drawing/2014/main" id="{30AAF1E6-329C-76F5-C4ED-75FE251B9E83}"/>
              </a:ext>
            </a:extLst>
          </p:cNvPr>
          <p:cNvPicPr>
            <a:picLocks noChangeAspect="1"/>
          </p:cNvPicPr>
          <p:nvPr/>
        </p:nvPicPr>
        <p:blipFill>
          <a:blip r:embed="rId3"/>
          <a:stretch>
            <a:fillRect/>
          </a:stretch>
        </p:blipFill>
        <p:spPr>
          <a:xfrm>
            <a:off x="6265686" y="2571750"/>
            <a:ext cx="2737270" cy="1907535"/>
          </a:xfrm>
          <a:prstGeom prst="rect">
            <a:avLst/>
          </a:prstGeom>
        </p:spPr>
      </p:pic>
    </p:spTree>
    <p:extLst>
      <p:ext uri="{BB962C8B-B14F-4D97-AF65-F5344CB8AC3E}">
        <p14:creationId xmlns:p14="http://schemas.microsoft.com/office/powerpoint/2010/main" val="34823915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4" name="TextBox 13">
            <a:extLst>
              <a:ext uri="{FF2B5EF4-FFF2-40B4-BE49-F238E27FC236}">
                <a16:creationId xmlns:a16="http://schemas.microsoft.com/office/drawing/2014/main" id="{E8C7C3A5-2F8F-0A02-64FB-D4753FCC9129}"/>
              </a:ext>
            </a:extLst>
          </p:cNvPr>
          <p:cNvSpPr txBox="1"/>
          <p:nvPr/>
        </p:nvSpPr>
        <p:spPr>
          <a:xfrm>
            <a:off x="914503" y="445283"/>
            <a:ext cx="7704000" cy="489534"/>
          </a:xfrm>
          <a:prstGeom prst="rect">
            <a:avLst/>
          </a:prstGeom>
          <a:noFill/>
        </p:spPr>
        <p:txBody>
          <a:bodyPr wrap="square" tIns="90000" bIns="90000">
            <a:spAutoFit/>
          </a:bodyPr>
          <a:lstStyle/>
          <a:p>
            <a:pPr>
              <a:spcAft>
                <a:spcPts val="1200"/>
              </a:spcAft>
            </a:pPr>
            <a:r>
              <a:rPr lang="en-US" altLang="ja-JP" sz="2000" dirty="0">
                <a:solidFill>
                  <a:schemeClr val="tx1"/>
                </a:solidFill>
                <a:latin typeface="MS PGothic" panose="020B0600070205080204" pitchFamily="34" charset="-128"/>
                <a:ea typeface="MS PGothic" panose="020B0600070205080204" pitchFamily="34" charset="-128"/>
              </a:rPr>
              <a:t>10.4 </a:t>
            </a:r>
            <a:r>
              <a:rPr lang="ja-JP" altLang="en-US" sz="2000">
                <a:solidFill>
                  <a:schemeClr val="tx1"/>
                </a:solidFill>
                <a:latin typeface="MS PGothic" panose="020B0600070205080204" pitchFamily="34" charset="-128"/>
                <a:ea typeface="MS PGothic" panose="020B0600070205080204" pitchFamily="34" charset="-128"/>
              </a:rPr>
              <a:t>ソフトウェアテスト</a:t>
            </a:r>
            <a:endParaRPr lang="ja-JP" altLang="en-US" sz="2000" dirty="0">
              <a:solidFill>
                <a:schemeClr val="tx1"/>
              </a:solidFill>
              <a:latin typeface="MS PGothic" panose="020B0600070205080204" pitchFamily="34" charset="-128"/>
              <a:ea typeface="MS PGothic" panose="020B0600070205080204" pitchFamily="34" charset="-128"/>
            </a:endParaRPr>
          </a:p>
        </p:txBody>
      </p:sp>
      <p:sp>
        <p:nvSpPr>
          <p:cNvPr id="6" name="TextBox 5">
            <a:extLst>
              <a:ext uri="{FF2B5EF4-FFF2-40B4-BE49-F238E27FC236}">
                <a16:creationId xmlns:a16="http://schemas.microsoft.com/office/drawing/2014/main" id="{738C9C83-D4C4-C52C-1080-68B1E1F595C9}"/>
              </a:ext>
            </a:extLst>
          </p:cNvPr>
          <p:cNvSpPr txBox="1"/>
          <p:nvPr/>
        </p:nvSpPr>
        <p:spPr>
          <a:xfrm>
            <a:off x="1331106" y="1001054"/>
            <a:ext cx="6870793" cy="2215991"/>
          </a:xfrm>
          <a:prstGeom prst="rect">
            <a:avLst/>
          </a:prstGeom>
          <a:noFill/>
        </p:spPr>
        <p:txBody>
          <a:bodyPr wrap="square">
            <a:spAutoFit/>
          </a:bodyPr>
          <a:lstStyle/>
          <a:p>
            <a:pPr marL="352425" indent="-342900">
              <a:spcBef>
                <a:spcPts val="600"/>
              </a:spcBef>
              <a:spcAft>
                <a:spcPts val="600"/>
              </a:spcAft>
              <a:buClr>
                <a:schemeClr val="tx1"/>
              </a:buClr>
              <a:buFont typeface="+mj-lt"/>
              <a:buAutoNum type="arabicPeriod" startAt="2"/>
            </a:pPr>
            <a:r>
              <a:rPr lang="ja-JP" altLang="en-US">
                <a:solidFill>
                  <a:schemeClr val="tx1"/>
                </a:solidFill>
                <a:latin typeface="MS PGothic" panose="020B0600070205080204" pitchFamily="34" charset="-128"/>
                <a:ea typeface="MS PGothic" panose="020B0600070205080204" pitchFamily="34" charset="-128"/>
              </a:rPr>
              <a:t>テストの種類と方法</a:t>
            </a:r>
            <a:endParaRPr lang="en-US" altLang="ja-JP" dirty="0">
              <a:solidFill>
                <a:schemeClr val="tx1"/>
              </a:solidFill>
              <a:latin typeface="MS PGothic" panose="020B0600070205080204" pitchFamily="34" charset="-128"/>
              <a:ea typeface="MS PGothic" panose="020B0600070205080204" pitchFamily="34" charset="-128"/>
            </a:endParaRPr>
          </a:p>
          <a:p>
            <a:pPr marL="704850" lvl="1" indent="-342900">
              <a:spcBef>
                <a:spcPts val="600"/>
              </a:spcBef>
              <a:spcAft>
                <a:spcPts val="600"/>
              </a:spcAft>
              <a:buClr>
                <a:schemeClr val="tx1"/>
              </a:buClr>
              <a:buFont typeface="+mj-lt"/>
              <a:buAutoNum type="alphaLcParenR" startAt="2"/>
            </a:pPr>
            <a:r>
              <a:rPr lang="ja-JP" altLang="en-US">
                <a:solidFill>
                  <a:schemeClr val="tx1"/>
                </a:solidFill>
                <a:latin typeface="MS PGothic" panose="020B0600070205080204" pitchFamily="34" charset="-128"/>
                <a:ea typeface="MS PGothic" panose="020B0600070205080204" pitchFamily="34" charset="-128"/>
              </a:rPr>
              <a:t>テスト方法による区分</a:t>
            </a:r>
            <a:endParaRPr lang="en-US" altLang="ja-JP" dirty="0">
              <a:solidFill>
                <a:schemeClr val="tx1"/>
              </a:solidFill>
              <a:latin typeface="MS PGothic" panose="020B0600070205080204" pitchFamily="34" charset="-128"/>
              <a:ea typeface="MS PGothic" panose="020B0600070205080204" pitchFamily="34" charset="-128"/>
            </a:endParaRPr>
          </a:p>
          <a:p>
            <a:pPr marL="852488" lvl="1" indent="-266700">
              <a:spcBef>
                <a:spcPts val="600"/>
              </a:spcBef>
              <a:spcAft>
                <a:spcPts val="600"/>
              </a:spcAft>
              <a:buClr>
                <a:schemeClr val="tx1"/>
              </a:buClr>
              <a:buFont typeface="+mj-lt"/>
              <a:buAutoNum type="arabicParenR"/>
            </a:pPr>
            <a:r>
              <a:rPr lang="ja-JP" altLang="en-US">
                <a:solidFill>
                  <a:schemeClr val="accent1"/>
                </a:solidFill>
                <a:latin typeface="MS PGothic" panose="020B0600070205080204" pitchFamily="34" charset="-128"/>
                <a:ea typeface="MS PGothic" panose="020B0600070205080204" pitchFamily="34" charset="-128"/>
              </a:rPr>
              <a:t>ホワイトボックステスト</a:t>
            </a:r>
            <a:r>
              <a:rPr lang="ja-JP" altLang="en-US">
                <a:solidFill>
                  <a:schemeClr val="tx1"/>
                </a:solidFill>
                <a:latin typeface="MS PGothic" panose="020B0600070205080204" pitchFamily="34" charset="-128"/>
                <a:ea typeface="MS PGothic" panose="020B0600070205080204" pitchFamily="34" charset="-128"/>
              </a:rPr>
              <a:t>；内部構造やロジックの正しさを確認。単体テスト等。</a:t>
            </a:r>
            <a:endParaRPr lang="en-US" altLang="ja-JP" dirty="0">
              <a:solidFill>
                <a:schemeClr val="tx1"/>
              </a:solidFill>
              <a:latin typeface="MS PGothic" panose="020B0600070205080204" pitchFamily="34" charset="-128"/>
              <a:ea typeface="MS PGothic" panose="020B0600070205080204" pitchFamily="34" charset="-128"/>
            </a:endParaRPr>
          </a:p>
          <a:p>
            <a:pPr marL="852488" lvl="1" indent="-266700">
              <a:spcBef>
                <a:spcPts val="600"/>
              </a:spcBef>
              <a:spcAft>
                <a:spcPts val="600"/>
              </a:spcAft>
              <a:buClr>
                <a:schemeClr val="tx1"/>
              </a:buClr>
              <a:buFont typeface="+mj-lt"/>
              <a:buAutoNum type="arabicParenR"/>
            </a:pPr>
            <a:r>
              <a:rPr lang="ja-JP" altLang="en-US">
                <a:solidFill>
                  <a:schemeClr val="accent1"/>
                </a:solidFill>
                <a:latin typeface="MS PGothic" panose="020B0600070205080204" pitchFamily="34" charset="-128"/>
                <a:ea typeface="MS PGothic" panose="020B0600070205080204" pitchFamily="34" charset="-128"/>
              </a:rPr>
              <a:t>ブラックボックステスト</a:t>
            </a:r>
            <a:r>
              <a:rPr lang="ja-JP" altLang="en-US">
                <a:solidFill>
                  <a:schemeClr val="tx1"/>
                </a:solidFill>
                <a:latin typeface="MS PGothic" panose="020B0600070205080204" pitchFamily="34" charset="-128"/>
                <a:ea typeface="MS PGothic" panose="020B0600070205080204" pitchFamily="34" charset="-128"/>
              </a:rPr>
              <a:t>：内部構造はテスト対象とせず、入力に対して正しい結果が出力されるかを確認。結合テスト。</a:t>
            </a:r>
          </a:p>
          <a:p>
            <a:pPr marL="852488" lvl="1" indent="-266700">
              <a:spcBef>
                <a:spcPts val="600"/>
              </a:spcBef>
              <a:spcAft>
                <a:spcPts val="600"/>
              </a:spcAft>
              <a:buClr>
                <a:schemeClr val="tx1"/>
              </a:buClr>
              <a:buFont typeface="+mj-lt"/>
              <a:buAutoNum type="arabicParenR"/>
            </a:pPr>
            <a:r>
              <a:rPr lang="ja-JP" altLang="en-US">
                <a:solidFill>
                  <a:schemeClr val="accent1"/>
                </a:solidFill>
                <a:latin typeface="MS PGothic" panose="020B0600070205080204" pitchFamily="34" charset="-128"/>
                <a:ea typeface="MS PGothic" panose="020B0600070205080204" pitchFamily="34" charset="-128"/>
              </a:rPr>
              <a:t>状態遷移テスト</a:t>
            </a:r>
            <a:r>
              <a:rPr lang="ja-JP" altLang="en-US">
                <a:solidFill>
                  <a:schemeClr val="tx1"/>
                </a:solidFill>
                <a:latin typeface="MS PGothic" panose="020B0600070205080204" pitchFamily="34" charset="-128"/>
                <a:ea typeface="MS PGothic" panose="020B0600070205080204" pitchFamily="34" charset="-128"/>
              </a:rPr>
              <a:t>：イベントを発生させて、状態が適切に遷移するかを確認。状態遷移が無限ループやデッドロックにならないことを確認。</a:t>
            </a:r>
          </a:p>
        </p:txBody>
      </p:sp>
    </p:spTree>
    <p:extLst>
      <p:ext uri="{BB962C8B-B14F-4D97-AF65-F5344CB8AC3E}">
        <p14:creationId xmlns:p14="http://schemas.microsoft.com/office/powerpoint/2010/main" val="4147973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4" name="TextBox 13">
            <a:extLst>
              <a:ext uri="{FF2B5EF4-FFF2-40B4-BE49-F238E27FC236}">
                <a16:creationId xmlns:a16="http://schemas.microsoft.com/office/drawing/2014/main" id="{E8C7C3A5-2F8F-0A02-64FB-D4753FCC9129}"/>
              </a:ext>
            </a:extLst>
          </p:cNvPr>
          <p:cNvSpPr txBox="1"/>
          <p:nvPr/>
        </p:nvSpPr>
        <p:spPr>
          <a:xfrm>
            <a:off x="914503" y="445283"/>
            <a:ext cx="7704000" cy="489534"/>
          </a:xfrm>
          <a:prstGeom prst="rect">
            <a:avLst/>
          </a:prstGeom>
          <a:noFill/>
        </p:spPr>
        <p:txBody>
          <a:bodyPr wrap="square" tIns="90000" bIns="90000">
            <a:spAutoFit/>
          </a:bodyPr>
          <a:lstStyle/>
          <a:p>
            <a:pPr>
              <a:spcAft>
                <a:spcPts val="1200"/>
              </a:spcAft>
            </a:pPr>
            <a:r>
              <a:rPr lang="en-US" altLang="ja-JP" sz="2000" dirty="0">
                <a:solidFill>
                  <a:schemeClr val="tx1"/>
                </a:solidFill>
                <a:latin typeface="MS PGothic" panose="020B0600070205080204" pitchFamily="34" charset="-128"/>
                <a:ea typeface="MS PGothic" panose="020B0600070205080204" pitchFamily="34" charset="-128"/>
              </a:rPr>
              <a:t>10.4 </a:t>
            </a:r>
            <a:r>
              <a:rPr lang="ja-JP" altLang="en-US" sz="2000">
                <a:solidFill>
                  <a:schemeClr val="tx1"/>
                </a:solidFill>
                <a:latin typeface="MS PGothic" panose="020B0600070205080204" pitchFamily="34" charset="-128"/>
                <a:ea typeface="MS PGothic" panose="020B0600070205080204" pitchFamily="34" charset="-128"/>
              </a:rPr>
              <a:t>ソフトウェアテスト</a:t>
            </a:r>
            <a:endParaRPr lang="ja-JP" altLang="en-US" sz="2000" dirty="0">
              <a:solidFill>
                <a:schemeClr val="tx1"/>
              </a:solidFill>
              <a:latin typeface="MS PGothic" panose="020B0600070205080204" pitchFamily="34" charset="-128"/>
              <a:ea typeface="MS PGothic" panose="020B0600070205080204" pitchFamily="34" charset="-128"/>
            </a:endParaRPr>
          </a:p>
        </p:txBody>
      </p:sp>
      <p:sp>
        <p:nvSpPr>
          <p:cNvPr id="6" name="TextBox 5">
            <a:extLst>
              <a:ext uri="{FF2B5EF4-FFF2-40B4-BE49-F238E27FC236}">
                <a16:creationId xmlns:a16="http://schemas.microsoft.com/office/drawing/2014/main" id="{738C9C83-D4C4-C52C-1080-68B1E1F595C9}"/>
              </a:ext>
            </a:extLst>
          </p:cNvPr>
          <p:cNvSpPr txBox="1"/>
          <p:nvPr/>
        </p:nvSpPr>
        <p:spPr>
          <a:xfrm>
            <a:off x="1331106" y="1001054"/>
            <a:ext cx="6870793" cy="2369880"/>
          </a:xfrm>
          <a:prstGeom prst="rect">
            <a:avLst/>
          </a:prstGeom>
          <a:noFill/>
        </p:spPr>
        <p:txBody>
          <a:bodyPr wrap="square">
            <a:spAutoFit/>
          </a:bodyPr>
          <a:lstStyle/>
          <a:p>
            <a:pPr marL="352425" indent="-342900">
              <a:spcBef>
                <a:spcPts val="600"/>
              </a:spcBef>
              <a:spcAft>
                <a:spcPts val="600"/>
              </a:spcAft>
              <a:buClr>
                <a:schemeClr val="tx1"/>
              </a:buClr>
              <a:buFont typeface="+mj-lt"/>
              <a:buAutoNum type="arabicPeriod" startAt="3"/>
            </a:pPr>
            <a:r>
              <a:rPr lang="ja-JP" altLang="en-US">
                <a:solidFill>
                  <a:schemeClr val="tx1"/>
                </a:solidFill>
                <a:latin typeface="MS PGothic" panose="020B0600070205080204" pitchFamily="34" charset="-128"/>
                <a:ea typeface="MS PGothic" panose="020B0600070205080204" pitchFamily="34" charset="-128"/>
              </a:rPr>
              <a:t>テストの手順</a:t>
            </a:r>
            <a:endParaRPr lang="en-US" altLang="ja-JP" dirty="0">
              <a:solidFill>
                <a:schemeClr val="tx1"/>
              </a:solidFill>
              <a:latin typeface="MS PGothic" panose="020B0600070205080204" pitchFamily="34" charset="-128"/>
              <a:ea typeface="MS PGothic" panose="020B0600070205080204" pitchFamily="34" charset="-128"/>
            </a:endParaRPr>
          </a:p>
          <a:p>
            <a:pPr marL="661987" lvl="1" indent="-342900">
              <a:spcBef>
                <a:spcPts val="600"/>
              </a:spcBef>
              <a:spcAft>
                <a:spcPts val="600"/>
              </a:spcAft>
              <a:buClr>
                <a:schemeClr val="tx1"/>
              </a:buClr>
              <a:buFont typeface="+mj-lt"/>
              <a:buAutoNum type="alphaLcParenR"/>
            </a:pPr>
            <a:r>
              <a:rPr lang="ja-JP" altLang="en-US">
                <a:solidFill>
                  <a:schemeClr val="tx1"/>
                </a:solidFill>
                <a:latin typeface="MS PGothic" panose="020B0600070205080204" pitchFamily="34" charset="-128"/>
                <a:ea typeface="MS PGothic" panose="020B0600070205080204" pitchFamily="34" charset="-128"/>
              </a:rPr>
              <a:t>テスト項目作成</a:t>
            </a:r>
            <a:endParaRPr lang="en-US" altLang="ja-JP" dirty="0">
              <a:solidFill>
                <a:schemeClr val="tx1"/>
              </a:solidFill>
              <a:latin typeface="MS PGothic" panose="020B0600070205080204" pitchFamily="34" charset="-128"/>
              <a:ea typeface="MS PGothic" panose="020B0600070205080204" pitchFamily="34" charset="-128"/>
            </a:endParaRPr>
          </a:p>
          <a:p>
            <a:pPr marL="661987" lvl="1" indent="-342900">
              <a:spcBef>
                <a:spcPts val="600"/>
              </a:spcBef>
              <a:spcAft>
                <a:spcPts val="600"/>
              </a:spcAft>
              <a:buClr>
                <a:schemeClr val="tx1"/>
              </a:buClr>
              <a:buFont typeface="+mj-lt"/>
              <a:buAutoNum type="alphaLcParenR"/>
            </a:pPr>
            <a:r>
              <a:rPr lang="ja-JP" altLang="en-US">
                <a:solidFill>
                  <a:schemeClr val="tx1"/>
                </a:solidFill>
                <a:latin typeface="MS PGothic" panose="020B0600070205080204" pitchFamily="34" charset="-128"/>
                <a:ea typeface="MS PGothic" panose="020B0600070205080204" pitchFamily="34" charset="-128"/>
              </a:rPr>
              <a:t>テスト仕様書作成</a:t>
            </a:r>
            <a:endParaRPr lang="en-US" altLang="ja-JP" dirty="0">
              <a:solidFill>
                <a:schemeClr val="tx1"/>
              </a:solidFill>
              <a:latin typeface="MS PGothic" panose="020B0600070205080204" pitchFamily="34" charset="-128"/>
              <a:ea typeface="MS PGothic" panose="020B0600070205080204" pitchFamily="34" charset="-128"/>
            </a:endParaRPr>
          </a:p>
          <a:p>
            <a:pPr marL="661987" lvl="1" indent="-342900">
              <a:spcBef>
                <a:spcPts val="600"/>
              </a:spcBef>
              <a:spcAft>
                <a:spcPts val="600"/>
              </a:spcAft>
              <a:buClr>
                <a:schemeClr val="tx1"/>
              </a:buClr>
              <a:buFont typeface="+mj-lt"/>
              <a:buAutoNum type="alphaLcParenR"/>
            </a:pPr>
            <a:r>
              <a:rPr lang="ja-JP" altLang="en-US">
                <a:solidFill>
                  <a:schemeClr val="tx1"/>
                </a:solidFill>
                <a:latin typeface="MS PGothic" panose="020B0600070205080204" pitchFamily="34" charset="-128"/>
                <a:ea typeface="MS PGothic" panose="020B0600070205080204" pitchFamily="34" charset="-128"/>
              </a:rPr>
              <a:t>テスト環境準備</a:t>
            </a:r>
            <a:endParaRPr lang="en-US" altLang="ja-JP" dirty="0">
              <a:solidFill>
                <a:schemeClr val="tx1"/>
              </a:solidFill>
              <a:latin typeface="MS PGothic" panose="020B0600070205080204" pitchFamily="34" charset="-128"/>
              <a:ea typeface="MS PGothic" panose="020B0600070205080204" pitchFamily="34" charset="-128"/>
            </a:endParaRPr>
          </a:p>
          <a:p>
            <a:pPr marL="661987" lvl="1" indent="-342900">
              <a:spcBef>
                <a:spcPts val="600"/>
              </a:spcBef>
              <a:spcAft>
                <a:spcPts val="600"/>
              </a:spcAft>
              <a:buClr>
                <a:schemeClr val="tx1"/>
              </a:buClr>
              <a:buFont typeface="+mj-lt"/>
              <a:buAutoNum type="alphaLcParenR"/>
            </a:pPr>
            <a:r>
              <a:rPr lang="ja-JP" altLang="en-US">
                <a:solidFill>
                  <a:schemeClr val="tx1"/>
                </a:solidFill>
                <a:latin typeface="MS PGothic" panose="020B0600070205080204" pitchFamily="34" charset="-128"/>
                <a:ea typeface="MS PGothic" panose="020B0600070205080204" pitchFamily="34" charset="-128"/>
              </a:rPr>
              <a:t>テスト結果の分析</a:t>
            </a:r>
            <a:endParaRPr lang="en-US" altLang="ja-JP" dirty="0">
              <a:solidFill>
                <a:schemeClr val="tx1"/>
              </a:solidFill>
              <a:latin typeface="MS PGothic" panose="020B0600070205080204" pitchFamily="34" charset="-128"/>
              <a:ea typeface="MS PGothic" panose="020B0600070205080204" pitchFamily="34" charset="-128"/>
            </a:endParaRPr>
          </a:p>
          <a:p>
            <a:pPr marL="661987" lvl="1" indent="-342900">
              <a:spcBef>
                <a:spcPts val="600"/>
              </a:spcBef>
              <a:spcAft>
                <a:spcPts val="600"/>
              </a:spcAft>
              <a:buClr>
                <a:schemeClr val="tx1"/>
              </a:buClr>
              <a:buFont typeface="+mj-lt"/>
              <a:buAutoNum type="alphaLcParenR"/>
            </a:pPr>
            <a:r>
              <a:rPr lang="ja-JP" altLang="en-US">
                <a:solidFill>
                  <a:schemeClr val="tx1"/>
                </a:solidFill>
                <a:latin typeface="MS PGothic" panose="020B0600070205080204" pitchFamily="34" charset="-128"/>
                <a:ea typeface="MS PGothic" panose="020B0600070205080204" pitchFamily="34" charset="-128"/>
              </a:rPr>
              <a:t>リグレッションテスト（回帰テスト）：　テストで不具合が見つかった後、プログラムを修正した後、プログラムの他の部分に影響がないかを確認する。</a:t>
            </a:r>
          </a:p>
        </p:txBody>
      </p:sp>
    </p:spTree>
    <p:extLst>
      <p:ext uri="{BB962C8B-B14F-4D97-AF65-F5344CB8AC3E}">
        <p14:creationId xmlns:p14="http://schemas.microsoft.com/office/powerpoint/2010/main" val="1022130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4" name="TextBox 13">
            <a:extLst>
              <a:ext uri="{FF2B5EF4-FFF2-40B4-BE49-F238E27FC236}">
                <a16:creationId xmlns:a16="http://schemas.microsoft.com/office/drawing/2014/main" id="{E8C7C3A5-2F8F-0A02-64FB-D4753FCC9129}"/>
              </a:ext>
            </a:extLst>
          </p:cNvPr>
          <p:cNvSpPr txBox="1"/>
          <p:nvPr/>
        </p:nvSpPr>
        <p:spPr>
          <a:xfrm>
            <a:off x="914503" y="445283"/>
            <a:ext cx="7704000" cy="489534"/>
          </a:xfrm>
          <a:prstGeom prst="rect">
            <a:avLst/>
          </a:prstGeom>
          <a:noFill/>
        </p:spPr>
        <p:txBody>
          <a:bodyPr wrap="square" tIns="90000" bIns="90000">
            <a:spAutoFit/>
          </a:bodyPr>
          <a:lstStyle/>
          <a:p>
            <a:pPr>
              <a:spcAft>
                <a:spcPts val="1200"/>
              </a:spcAft>
            </a:pPr>
            <a:r>
              <a:rPr lang="en-US" altLang="ja-JP" sz="2000" dirty="0">
                <a:solidFill>
                  <a:schemeClr val="tx1"/>
                </a:solidFill>
                <a:latin typeface="MS PGothic" panose="020B0600070205080204" pitchFamily="34" charset="-128"/>
                <a:ea typeface="MS PGothic" panose="020B0600070205080204" pitchFamily="34" charset="-128"/>
              </a:rPr>
              <a:t>10.4 </a:t>
            </a:r>
            <a:r>
              <a:rPr lang="ja-JP" altLang="en-US" sz="2000">
                <a:solidFill>
                  <a:schemeClr val="tx1"/>
                </a:solidFill>
                <a:latin typeface="MS PGothic" panose="020B0600070205080204" pitchFamily="34" charset="-128"/>
                <a:ea typeface="MS PGothic" panose="020B0600070205080204" pitchFamily="34" charset="-128"/>
              </a:rPr>
              <a:t>ソフトウェアテスト</a:t>
            </a:r>
            <a:endParaRPr lang="ja-JP" altLang="en-US" sz="2000" dirty="0">
              <a:solidFill>
                <a:schemeClr val="tx1"/>
              </a:solidFill>
              <a:latin typeface="MS PGothic" panose="020B0600070205080204" pitchFamily="34" charset="-128"/>
              <a:ea typeface="MS PGothic" panose="020B0600070205080204" pitchFamily="34" charset="-128"/>
            </a:endParaRPr>
          </a:p>
        </p:txBody>
      </p:sp>
      <p:sp>
        <p:nvSpPr>
          <p:cNvPr id="6" name="TextBox 5">
            <a:extLst>
              <a:ext uri="{FF2B5EF4-FFF2-40B4-BE49-F238E27FC236}">
                <a16:creationId xmlns:a16="http://schemas.microsoft.com/office/drawing/2014/main" id="{738C9C83-D4C4-C52C-1080-68B1E1F595C9}"/>
              </a:ext>
            </a:extLst>
          </p:cNvPr>
          <p:cNvSpPr txBox="1"/>
          <p:nvPr/>
        </p:nvSpPr>
        <p:spPr>
          <a:xfrm>
            <a:off x="1331106" y="1001054"/>
            <a:ext cx="6870793" cy="2154436"/>
          </a:xfrm>
          <a:prstGeom prst="rect">
            <a:avLst/>
          </a:prstGeom>
          <a:noFill/>
        </p:spPr>
        <p:txBody>
          <a:bodyPr wrap="square">
            <a:spAutoFit/>
          </a:bodyPr>
          <a:lstStyle/>
          <a:p>
            <a:pPr marL="352425" indent="-342900">
              <a:spcBef>
                <a:spcPts val="600"/>
              </a:spcBef>
              <a:spcAft>
                <a:spcPts val="600"/>
              </a:spcAft>
              <a:buClr>
                <a:schemeClr val="tx1"/>
              </a:buClr>
              <a:buFont typeface="+mj-lt"/>
              <a:buAutoNum type="arabicPeriod" startAt="4"/>
            </a:pPr>
            <a:r>
              <a:rPr lang="ja-JP" altLang="en-US">
                <a:solidFill>
                  <a:schemeClr val="tx1"/>
                </a:solidFill>
                <a:latin typeface="MS PGothic" panose="020B0600070205080204" pitchFamily="34" charset="-128"/>
                <a:ea typeface="MS PGothic" panose="020B0600070205080204" pitchFamily="34" charset="-128"/>
              </a:rPr>
              <a:t>テスト項目の作成</a:t>
            </a:r>
            <a:endParaRPr lang="en-US" altLang="ja-JP" dirty="0">
              <a:solidFill>
                <a:schemeClr val="tx1"/>
              </a:solidFill>
              <a:latin typeface="MS PGothic" panose="020B0600070205080204" pitchFamily="34" charset="-128"/>
              <a:ea typeface="MS PGothic" panose="020B0600070205080204" pitchFamily="34" charset="-128"/>
            </a:endParaRPr>
          </a:p>
          <a:p>
            <a:pPr marL="661987" lvl="1" indent="-342900">
              <a:spcBef>
                <a:spcPts val="600"/>
              </a:spcBef>
              <a:spcAft>
                <a:spcPts val="600"/>
              </a:spcAft>
              <a:buClr>
                <a:schemeClr val="tx1"/>
              </a:buClr>
              <a:buFont typeface="+mj-lt"/>
              <a:buAutoNum type="alphaLcParenR"/>
            </a:pPr>
            <a:r>
              <a:rPr lang="ja-JP" altLang="en-US">
                <a:solidFill>
                  <a:schemeClr val="tx1"/>
                </a:solidFill>
                <a:latin typeface="MS PGothic" panose="020B0600070205080204" pitchFamily="34" charset="-128"/>
                <a:ea typeface="MS PGothic" panose="020B0600070205080204" pitchFamily="34" charset="-128"/>
              </a:rPr>
              <a:t>ブラックボックステストのテスト項目作成</a:t>
            </a:r>
            <a:endParaRPr lang="en-US" altLang="ja-JP" dirty="0">
              <a:solidFill>
                <a:schemeClr val="tx1"/>
              </a:solidFill>
              <a:latin typeface="MS PGothic" panose="020B0600070205080204" pitchFamily="34" charset="-128"/>
              <a:ea typeface="MS PGothic" panose="020B0600070205080204" pitchFamily="34" charset="-128"/>
            </a:endParaRPr>
          </a:p>
          <a:p>
            <a:pPr marL="895350" lvl="2" indent="-223838">
              <a:spcBef>
                <a:spcPts val="600"/>
              </a:spcBef>
              <a:spcAft>
                <a:spcPts val="600"/>
              </a:spcAft>
              <a:buClr>
                <a:schemeClr val="tx1"/>
              </a:buClr>
              <a:buFont typeface="+mj-lt"/>
              <a:buAutoNum type="arabicParenR"/>
            </a:pPr>
            <a:r>
              <a:rPr lang="ja-JP" altLang="en-US">
                <a:solidFill>
                  <a:schemeClr val="tx1"/>
                </a:solidFill>
                <a:latin typeface="MS PGothic" panose="020B0600070205080204" pitchFamily="34" charset="-128"/>
                <a:ea typeface="MS PGothic" panose="020B0600070205080204" pitchFamily="34" charset="-128"/>
              </a:rPr>
              <a:t>同値分割法：　有効値、無効値の代表値をテスト。</a:t>
            </a:r>
            <a:endParaRPr lang="en-US" altLang="ja-JP" dirty="0">
              <a:solidFill>
                <a:schemeClr val="tx1"/>
              </a:solidFill>
              <a:latin typeface="MS PGothic" panose="020B0600070205080204" pitchFamily="34" charset="-128"/>
              <a:ea typeface="MS PGothic" panose="020B0600070205080204" pitchFamily="34" charset="-128"/>
            </a:endParaRPr>
          </a:p>
          <a:p>
            <a:pPr marL="895350" lvl="2" indent="-223838">
              <a:spcBef>
                <a:spcPts val="600"/>
              </a:spcBef>
              <a:spcAft>
                <a:spcPts val="600"/>
              </a:spcAft>
              <a:buClr>
                <a:schemeClr val="tx1"/>
              </a:buClr>
              <a:buFont typeface="+mj-lt"/>
              <a:buAutoNum type="arabicParenR"/>
            </a:pPr>
            <a:r>
              <a:rPr lang="ja-JP" altLang="en-US">
                <a:solidFill>
                  <a:schemeClr val="tx1"/>
                </a:solidFill>
                <a:latin typeface="MS PGothic" panose="020B0600070205080204" pitchFamily="34" charset="-128"/>
                <a:ea typeface="MS PGothic" panose="020B0600070205080204" pitchFamily="34" charset="-128"/>
              </a:rPr>
              <a:t>限界値、境界値分析：</a:t>
            </a:r>
            <a:r>
              <a:rPr lang="en-US" altLang="ja-JP" dirty="0">
                <a:solidFill>
                  <a:schemeClr val="tx1"/>
                </a:solidFill>
                <a:latin typeface="MS PGothic" panose="020B0600070205080204" pitchFamily="34" charset="-128"/>
                <a:ea typeface="MS PGothic" panose="020B0600070205080204" pitchFamily="34" charset="-128"/>
              </a:rPr>
              <a:t>0, 1, 256, 257</a:t>
            </a:r>
            <a:r>
              <a:rPr lang="ja-JP" altLang="en-US">
                <a:solidFill>
                  <a:schemeClr val="tx1"/>
                </a:solidFill>
                <a:latin typeface="MS PGothic" panose="020B0600070205080204" pitchFamily="34" charset="-128"/>
                <a:ea typeface="MS PGothic" panose="020B0600070205080204" pitchFamily="34" charset="-128"/>
              </a:rPr>
              <a:t>といった境界値をテスト。</a:t>
            </a:r>
            <a:endParaRPr lang="en-US" altLang="ja-JP" dirty="0">
              <a:solidFill>
                <a:schemeClr val="tx1"/>
              </a:solidFill>
              <a:latin typeface="MS PGothic" panose="020B0600070205080204" pitchFamily="34" charset="-128"/>
              <a:ea typeface="MS PGothic" panose="020B0600070205080204" pitchFamily="34" charset="-128"/>
            </a:endParaRPr>
          </a:p>
          <a:p>
            <a:pPr marL="895350" lvl="2" indent="-223838">
              <a:spcBef>
                <a:spcPts val="600"/>
              </a:spcBef>
              <a:spcAft>
                <a:spcPts val="600"/>
              </a:spcAft>
              <a:buClr>
                <a:schemeClr val="tx1"/>
              </a:buClr>
              <a:buFont typeface="+mj-lt"/>
              <a:buAutoNum type="arabicParenR"/>
            </a:pPr>
            <a:r>
              <a:rPr lang="ja-JP" altLang="en-US">
                <a:solidFill>
                  <a:schemeClr val="tx1"/>
                </a:solidFill>
                <a:latin typeface="MS PGothic" panose="020B0600070205080204" pitchFamily="34" charset="-128"/>
                <a:ea typeface="MS PGothic" panose="020B0600070205080204" pitchFamily="34" charset="-128"/>
              </a:rPr>
              <a:t>デシジョンテーブル：表を作って入力値の組み合わせをテスト</a:t>
            </a:r>
            <a:endParaRPr lang="en-US" altLang="ja-JP" dirty="0">
              <a:solidFill>
                <a:schemeClr val="tx1"/>
              </a:solidFill>
              <a:latin typeface="MS PGothic" panose="020B0600070205080204" pitchFamily="34" charset="-128"/>
              <a:ea typeface="MS PGothic" panose="020B0600070205080204" pitchFamily="34" charset="-128"/>
            </a:endParaRPr>
          </a:p>
          <a:p>
            <a:pPr marL="319087" lvl="1">
              <a:spcBef>
                <a:spcPts val="600"/>
              </a:spcBef>
              <a:spcAft>
                <a:spcPts val="600"/>
              </a:spcAft>
              <a:buClr>
                <a:schemeClr val="tx1"/>
              </a:buClr>
            </a:pPr>
            <a:endParaRPr lang="en-US" altLang="ja-JP" dirty="0">
              <a:solidFill>
                <a:schemeClr val="tx1"/>
              </a:solidFill>
              <a:latin typeface="MS PGothic" panose="020B0600070205080204" pitchFamily="34" charset="-128"/>
              <a:ea typeface="MS PGothic" panose="020B0600070205080204" pitchFamily="34" charset="-128"/>
            </a:endParaRPr>
          </a:p>
        </p:txBody>
      </p:sp>
      <p:pic>
        <p:nvPicPr>
          <p:cNvPr id="3" name="Picture 2" descr="A diagram of a number of numbers&#10;&#10;Description automatically generated with medium confidence">
            <a:extLst>
              <a:ext uri="{FF2B5EF4-FFF2-40B4-BE49-F238E27FC236}">
                <a16:creationId xmlns:a16="http://schemas.microsoft.com/office/drawing/2014/main" id="{6FBAFC20-570C-1516-DCC0-68FFC29EC17F}"/>
              </a:ext>
            </a:extLst>
          </p:cNvPr>
          <p:cNvPicPr>
            <a:picLocks noChangeAspect="1"/>
          </p:cNvPicPr>
          <p:nvPr/>
        </p:nvPicPr>
        <p:blipFill>
          <a:blip r:embed="rId3"/>
          <a:stretch>
            <a:fillRect/>
          </a:stretch>
        </p:blipFill>
        <p:spPr>
          <a:xfrm>
            <a:off x="1639914" y="2873278"/>
            <a:ext cx="1813291" cy="2147319"/>
          </a:xfrm>
          <a:prstGeom prst="rect">
            <a:avLst/>
          </a:prstGeom>
        </p:spPr>
      </p:pic>
      <p:pic>
        <p:nvPicPr>
          <p:cNvPr id="10" name="Picture 9" descr="A table with a number on it&#10;&#10;Description automatically generated">
            <a:extLst>
              <a:ext uri="{FF2B5EF4-FFF2-40B4-BE49-F238E27FC236}">
                <a16:creationId xmlns:a16="http://schemas.microsoft.com/office/drawing/2014/main" id="{21433CB6-0964-8949-B6B5-B75C37FB7421}"/>
              </a:ext>
            </a:extLst>
          </p:cNvPr>
          <p:cNvPicPr>
            <a:picLocks noChangeAspect="1"/>
          </p:cNvPicPr>
          <p:nvPr/>
        </p:nvPicPr>
        <p:blipFill>
          <a:blip r:embed="rId4"/>
          <a:stretch>
            <a:fillRect/>
          </a:stretch>
        </p:blipFill>
        <p:spPr>
          <a:xfrm>
            <a:off x="3840479" y="2873278"/>
            <a:ext cx="4485062" cy="1623165"/>
          </a:xfrm>
          <a:prstGeom prst="rect">
            <a:avLst/>
          </a:prstGeom>
        </p:spPr>
      </p:pic>
    </p:spTree>
    <p:extLst>
      <p:ext uri="{BB962C8B-B14F-4D97-AF65-F5344CB8AC3E}">
        <p14:creationId xmlns:p14="http://schemas.microsoft.com/office/powerpoint/2010/main" val="1961744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4" name="TextBox 13">
            <a:extLst>
              <a:ext uri="{FF2B5EF4-FFF2-40B4-BE49-F238E27FC236}">
                <a16:creationId xmlns:a16="http://schemas.microsoft.com/office/drawing/2014/main" id="{E8C7C3A5-2F8F-0A02-64FB-D4753FCC9129}"/>
              </a:ext>
            </a:extLst>
          </p:cNvPr>
          <p:cNvSpPr txBox="1"/>
          <p:nvPr/>
        </p:nvSpPr>
        <p:spPr>
          <a:xfrm>
            <a:off x="914503" y="445283"/>
            <a:ext cx="7704000" cy="489534"/>
          </a:xfrm>
          <a:prstGeom prst="rect">
            <a:avLst/>
          </a:prstGeom>
          <a:noFill/>
        </p:spPr>
        <p:txBody>
          <a:bodyPr wrap="square" tIns="90000" bIns="90000">
            <a:spAutoFit/>
          </a:bodyPr>
          <a:lstStyle/>
          <a:p>
            <a:pPr>
              <a:spcAft>
                <a:spcPts val="1200"/>
              </a:spcAft>
            </a:pPr>
            <a:r>
              <a:rPr lang="en-US" altLang="ja-JP" sz="2000" dirty="0">
                <a:solidFill>
                  <a:schemeClr val="tx1"/>
                </a:solidFill>
                <a:latin typeface="MS PGothic" panose="020B0600070205080204" pitchFamily="34" charset="-128"/>
                <a:ea typeface="MS PGothic" panose="020B0600070205080204" pitchFamily="34" charset="-128"/>
              </a:rPr>
              <a:t>10.4 </a:t>
            </a:r>
            <a:r>
              <a:rPr lang="ja-JP" altLang="en-US" sz="2000">
                <a:solidFill>
                  <a:schemeClr val="tx1"/>
                </a:solidFill>
                <a:latin typeface="MS PGothic" panose="020B0600070205080204" pitchFamily="34" charset="-128"/>
                <a:ea typeface="MS PGothic" panose="020B0600070205080204" pitchFamily="34" charset="-128"/>
              </a:rPr>
              <a:t>ソフトウェアテスト</a:t>
            </a:r>
            <a:endParaRPr lang="ja-JP" altLang="en-US" sz="2000" dirty="0">
              <a:solidFill>
                <a:schemeClr val="tx1"/>
              </a:solidFill>
              <a:latin typeface="MS PGothic" panose="020B0600070205080204" pitchFamily="34" charset="-128"/>
              <a:ea typeface="MS PGothic" panose="020B0600070205080204" pitchFamily="34" charset="-128"/>
            </a:endParaRPr>
          </a:p>
        </p:txBody>
      </p:sp>
      <p:sp>
        <p:nvSpPr>
          <p:cNvPr id="6" name="TextBox 5">
            <a:extLst>
              <a:ext uri="{FF2B5EF4-FFF2-40B4-BE49-F238E27FC236}">
                <a16:creationId xmlns:a16="http://schemas.microsoft.com/office/drawing/2014/main" id="{738C9C83-D4C4-C52C-1080-68B1E1F595C9}"/>
              </a:ext>
            </a:extLst>
          </p:cNvPr>
          <p:cNvSpPr txBox="1"/>
          <p:nvPr/>
        </p:nvSpPr>
        <p:spPr>
          <a:xfrm>
            <a:off x="1331106" y="1001054"/>
            <a:ext cx="6870793" cy="1785104"/>
          </a:xfrm>
          <a:prstGeom prst="rect">
            <a:avLst/>
          </a:prstGeom>
          <a:noFill/>
        </p:spPr>
        <p:txBody>
          <a:bodyPr wrap="square">
            <a:spAutoFit/>
          </a:bodyPr>
          <a:lstStyle/>
          <a:p>
            <a:pPr marL="352425" indent="-342900">
              <a:spcBef>
                <a:spcPts val="600"/>
              </a:spcBef>
              <a:spcAft>
                <a:spcPts val="600"/>
              </a:spcAft>
              <a:buClr>
                <a:schemeClr val="tx1"/>
              </a:buClr>
              <a:buFont typeface="+mj-lt"/>
              <a:buAutoNum type="arabicPeriod" startAt="4"/>
            </a:pPr>
            <a:r>
              <a:rPr lang="ja-JP" altLang="en-US">
                <a:solidFill>
                  <a:schemeClr val="tx1"/>
                </a:solidFill>
                <a:latin typeface="MS PGothic" panose="020B0600070205080204" pitchFamily="34" charset="-128"/>
                <a:ea typeface="MS PGothic" panose="020B0600070205080204" pitchFamily="34" charset="-128"/>
              </a:rPr>
              <a:t>テスト項目の作成</a:t>
            </a:r>
            <a:endParaRPr lang="en-US" altLang="ja-JP" dirty="0">
              <a:solidFill>
                <a:schemeClr val="tx1"/>
              </a:solidFill>
              <a:latin typeface="MS PGothic" panose="020B0600070205080204" pitchFamily="34" charset="-128"/>
              <a:ea typeface="MS PGothic" panose="020B0600070205080204" pitchFamily="34" charset="-128"/>
            </a:endParaRPr>
          </a:p>
          <a:p>
            <a:pPr marL="661987" lvl="1" indent="-342900">
              <a:spcBef>
                <a:spcPts val="600"/>
              </a:spcBef>
              <a:spcAft>
                <a:spcPts val="600"/>
              </a:spcAft>
              <a:buClr>
                <a:schemeClr val="tx1"/>
              </a:buClr>
              <a:buFont typeface="+mj-lt"/>
              <a:buAutoNum type="alphaLcParenR" startAt="2"/>
            </a:pPr>
            <a:r>
              <a:rPr lang="ja-JP" altLang="en-US">
                <a:solidFill>
                  <a:schemeClr val="tx1"/>
                </a:solidFill>
                <a:latin typeface="MS PGothic" panose="020B0600070205080204" pitchFamily="34" charset="-128"/>
                <a:ea typeface="MS PGothic" panose="020B0600070205080204" pitchFamily="34" charset="-128"/>
              </a:rPr>
              <a:t>ホワイトボックステストのテスト項目作成</a:t>
            </a:r>
            <a:endParaRPr lang="en-US" altLang="ja-JP" dirty="0">
              <a:solidFill>
                <a:schemeClr val="tx1"/>
              </a:solidFill>
              <a:latin typeface="MS PGothic" panose="020B0600070205080204" pitchFamily="34" charset="-128"/>
              <a:ea typeface="MS PGothic" panose="020B0600070205080204" pitchFamily="34" charset="-128"/>
            </a:endParaRPr>
          </a:p>
          <a:p>
            <a:pPr marL="876300" lvl="2" indent="-342900">
              <a:spcBef>
                <a:spcPts val="600"/>
              </a:spcBef>
              <a:spcAft>
                <a:spcPts val="600"/>
              </a:spcAft>
              <a:buClr>
                <a:schemeClr val="tx1"/>
              </a:buClr>
              <a:buFont typeface="+mj-lt"/>
              <a:buAutoNum type="arabicParenR"/>
            </a:pPr>
            <a:r>
              <a:rPr lang="ja-JP" altLang="en-US">
                <a:solidFill>
                  <a:schemeClr val="tx1"/>
                </a:solidFill>
                <a:latin typeface="MS PGothic" panose="020B0600070205080204" pitchFamily="34" charset="-128"/>
                <a:ea typeface="MS PGothic" panose="020B0600070205080204" pitchFamily="34" charset="-128"/>
              </a:rPr>
              <a:t>命令テスト</a:t>
            </a:r>
            <a:endParaRPr lang="en-US" altLang="ja-JP" dirty="0">
              <a:solidFill>
                <a:schemeClr val="tx1"/>
              </a:solidFill>
              <a:latin typeface="MS PGothic" panose="020B0600070205080204" pitchFamily="34" charset="-128"/>
              <a:ea typeface="MS PGothic" panose="020B0600070205080204" pitchFamily="34" charset="-128"/>
            </a:endParaRPr>
          </a:p>
          <a:p>
            <a:pPr marL="876300" lvl="2" indent="-342900">
              <a:spcBef>
                <a:spcPts val="600"/>
              </a:spcBef>
              <a:spcAft>
                <a:spcPts val="600"/>
              </a:spcAft>
              <a:buClr>
                <a:schemeClr val="tx1"/>
              </a:buClr>
              <a:buFont typeface="+mj-lt"/>
              <a:buAutoNum type="arabicParenR"/>
            </a:pPr>
            <a:r>
              <a:rPr lang="ja-JP" altLang="en-US">
                <a:solidFill>
                  <a:schemeClr val="tx1"/>
                </a:solidFill>
                <a:latin typeface="MS PGothic" panose="020B0600070205080204" pitchFamily="34" charset="-128"/>
                <a:ea typeface="MS PGothic" panose="020B0600070205080204" pitchFamily="34" charset="-128"/>
              </a:rPr>
              <a:t>分岐テスト</a:t>
            </a:r>
            <a:endParaRPr lang="en-US" altLang="ja-JP" dirty="0">
              <a:solidFill>
                <a:schemeClr val="tx1"/>
              </a:solidFill>
              <a:latin typeface="MS PGothic" panose="020B0600070205080204" pitchFamily="34" charset="-128"/>
              <a:ea typeface="MS PGothic" panose="020B0600070205080204" pitchFamily="34" charset="-128"/>
            </a:endParaRPr>
          </a:p>
          <a:p>
            <a:pPr marL="876300" lvl="2" indent="-342900">
              <a:spcBef>
                <a:spcPts val="600"/>
              </a:spcBef>
              <a:spcAft>
                <a:spcPts val="600"/>
              </a:spcAft>
              <a:buClr>
                <a:schemeClr val="tx1"/>
              </a:buClr>
              <a:buFont typeface="+mj-lt"/>
              <a:buAutoNum type="arabicParenR"/>
            </a:pPr>
            <a:r>
              <a:rPr lang="ja-JP" altLang="en-US">
                <a:solidFill>
                  <a:schemeClr val="tx1"/>
                </a:solidFill>
                <a:latin typeface="MS PGothic" panose="020B0600070205080204" pitchFamily="34" charset="-128"/>
                <a:ea typeface="MS PGothic" panose="020B0600070205080204" pitchFamily="34" charset="-128"/>
              </a:rPr>
              <a:t>条件テスト</a:t>
            </a:r>
            <a:endParaRPr lang="en-US" altLang="ja-JP" dirty="0">
              <a:solidFill>
                <a:schemeClr val="tx1"/>
              </a:solidFill>
              <a:latin typeface="MS PGothic" panose="020B0600070205080204" pitchFamily="34" charset="-128"/>
              <a:ea typeface="MS PGothic" panose="020B0600070205080204" pitchFamily="34" charset="-128"/>
            </a:endParaRPr>
          </a:p>
        </p:txBody>
      </p:sp>
      <p:pic>
        <p:nvPicPr>
          <p:cNvPr id="8" name="Picture 7" descr="A diagram of different types of chemical processes&#10;&#10;Description automatically generated with medium confidence">
            <a:extLst>
              <a:ext uri="{FF2B5EF4-FFF2-40B4-BE49-F238E27FC236}">
                <a16:creationId xmlns:a16="http://schemas.microsoft.com/office/drawing/2014/main" id="{1D618FBF-78D3-032A-2CBD-7D00CF1D85EC}"/>
              </a:ext>
            </a:extLst>
          </p:cNvPr>
          <p:cNvPicPr>
            <a:picLocks noChangeAspect="1"/>
          </p:cNvPicPr>
          <p:nvPr/>
        </p:nvPicPr>
        <p:blipFill>
          <a:blip r:embed="rId3"/>
          <a:stretch>
            <a:fillRect/>
          </a:stretch>
        </p:blipFill>
        <p:spPr>
          <a:xfrm>
            <a:off x="4572000" y="2311019"/>
            <a:ext cx="4011121" cy="2257806"/>
          </a:xfrm>
          <a:prstGeom prst="rect">
            <a:avLst/>
          </a:prstGeom>
        </p:spPr>
      </p:pic>
    </p:spTree>
    <p:extLst>
      <p:ext uri="{BB962C8B-B14F-4D97-AF65-F5344CB8AC3E}">
        <p14:creationId xmlns:p14="http://schemas.microsoft.com/office/powerpoint/2010/main" val="2175023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8" name="Google Shape;968;p43"/>
          <p:cNvSpPr txBox="1">
            <a:spLocks noGrp="1"/>
          </p:cNvSpPr>
          <p:nvPr>
            <p:ph type="title"/>
          </p:nvPr>
        </p:nvSpPr>
        <p:spPr>
          <a:xfrm>
            <a:off x="1854479" y="1340850"/>
            <a:ext cx="5435042" cy="205856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8000" dirty="0" err="1">
                <a:solidFill>
                  <a:schemeClr val="accent1"/>
                </a:solidFill>
                <a:latin typeface="MS PGothic" panose="020B0600070205080204" pitchFamily="34" charset="-128"/>
                <a:ea typeface="MS PGothic" panose="020B0600070205080204" pitchFamily="34" charset="-128"/>
              </a:rPr>
              <a:t>Q</a:t>
            </a:r>
            <a:r>
              <a:rPr lang="en-US" sz="8000" dirty="0" err="1">
                <a:solidFill>
                  <a:schemeClr val="accent2"/>
                </a:solidFill>
                <a:latin typeface="MS PGothic" panose="020B0600070205080204" pitchFamily="34" charset="-128"/>
                <a:ea typeface="MS PGothic" panose="020B0600070205080204" pitchFamily="34" charset="-128"/>
              </a:rPr>
              <a:t>U</a:t>
            </a:r>
            <a:r>
              <a:rPr lang="en-US" sz="8000" dirty="0" err="1">
                <a:solidFill>
                  <a:schemeClr val="accent3"/>
                </a:solidFill>
                <a:latin typeface="MS PGothic" panose="020B0600070205080204" pitchFamily="34" charset="-128"/>
                <a:ea typeface="MS PGothic" panose="020B0600070205080204" pitchFamily="34" charset="-128"/>
              </a:rPr>
              <a:t>I</a:t>
            </a:r>
            <a:r>
              <a:rPr lang="en-US" sz="8000" dirty="0" err="1">
                <a:solidFill>
                  <a:schemeClr val="accent4"/>
                </a:solidFill>
                <a:latin typeface="MS PGothic" panose="020B0600070205080204" pitchFamily="34" charset="-128"/>
                <a:ea typeface="MS PGothic" panose="020B0600070205080204" pitchFamily="34" charset="-128"/>
              </a:rPr>
              <a:t>Z</a:t>
            </a:r>
            <a:r>
              <a:rPr lang="en-US" sz="6600" dirty="0" err="1">
                <a:solidFill>
                  <a:schemeClr val="accent1"/>
                </a:solidFill>
                <a:latin typeface="MS PGothic" panose="020B0600070205080204" pitchFamily="34" charset="-128"/>
                <a:ea typeface="MS PGothic" panose="020B0600070205080204" pitchFamily="34" charset="-128"/>
              </a:rPr>
              <a:t>で</a:t>
            </a:r>
            <a:r>
              <a:rPr lang="en-US" sz="6600" dirty="0" err="1">
                <a:solidFill>
                  <a:schemeClr val="accent2"/>
                </a:solidFill>
                <a:latin typeface="MS PGothic" panose="020B0600070205080204" pitchFamily="34" charset="-128"/>
                <a:ea typeface="MS PGothic" panose="020B0600070205080204" pitchFamily="34" charset="-128"/>
              </a:rPr>
              <a:t>確</a:t>
            </a:r>
            <a:r>
              <a:rPr lang="en-US" sz="6600" dirty="0" err="1">
                <a:solidFill>
                  <a:schemeClr val="accent3"/>
                </a:solidFill>
                <a:latin typeface="MS PGothic" panose="020B0600070205080204" pitchFamily="34" charset="-128"/>
                <a:ea typeface="MS PGothic" panose="020B0600070205080204" pitchFamily="34" charset="-128"/>
              </a:rPr>
              <a:t>認</a:t>
            </a:r>
            <a:endParaRPr sz="6600" dirty="0">
              <a:solidFill>
                <a:schemeClr val="accent6"/>
              </a:solidFill>
              <a:latin typeface="MS PGothic" panose="020B0600070205080204" pitchFamily="34" charset="-128"/>
              <a:ea typeface="MS PGothic" panose="020B0600070205080204" pitchFamily="34" charset="-128"/>
            </a:endParaRPr>
          </a:p>
        </p:txBody>
      </p:sp>
      <p:sp>
        <p:nvSpPr>
          <p:cNvPr id="2" name="Google Shape;924;p40">
            <a:extLst>
              <a:ext uri="{FF2B5EF4-FFF2-40B4-BE49-F238E27FC236}">
                <a16:creationId xmlns:a16="http://schemas.microsoft.com/office/drawing/2014/main" id="{1A82E895-E474-5617-4DF4-F34257A245A6}"/>
              </a:ext>
            </a:extLst>
          </p:cNvPr>
          <p:cNvSpPr txBox="1">
            <a:spLocks/>
          </p:cNvSpPr>
          <p:nvPr/>
        </p:nvSpPr>
        <p:spPr>
          <a:xfrm>
            <a:off x="2222803" y="3296767"/>
            <a:ext cx="5066718" cy="60649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r>
              <a:rPr lang="en-US" sz="2000" dirty="0">
                <a:solidFill>
                  <a:schemeClr val="tx1"/>
                </a:solidFill>
                <a:latin typeface="MS PGothic" panose="020B0600070205080204" pitchFamily="34" charset="-128"/>
                <a:ea typeface="MS PGothic" panose="020B0600070205080204" pitchFamily="34" charset="-128"/>
                <a:hlinkClick r:id="rId3"/>
              </a:rPr>
              <a:t>https://forms.gle/6KhMeyQqtauSHbxu7</a:t>
            </a:r>
            <a:endParaRPr lang="en-US" sz="2000" dirty="0">
              <a:solidFill>
                <a:schemeClr val="tx1"/>
              </a:solidFill>
              <a:latin typeface="MS PGothic" panose="020B0600070205080204" pitchFamily="34" charset="-128"/>
              <a:ea typeface="MS PGothic" panose="020B0600070205080204" pitchFamily="34" charset="-128"/>
            </a:endParaRPr>
          </a:p>
          <a:p>
            <a:pPr marL="139700"/>
            <a:endParaRPr lang="en-US" sz="2000" dirty="0">
              <a:solidFill>
                <a:schemeClr val="tx1"/>
              </a:solidFill>
              <a:latin typeface="MS PGothic" panose="020B0600070205080204" pitchFamily="34" charset="-128"/>
              <a:ea typeface="MS PGothic" panose="020B0600070205080204" pitchFamily="34" charset="-128"/>
            </a:endParaRPr>
          </a:p>
        </p:txBody>
      </p:sp>
      <p:sp>
        <p:nvSpPr>
          <p:cNvPr id="3" name="TextBox 2">
            <a:extLst>
              <a:ext uri="{FF2B5EF4-FFF2-40B4-BE49-F238E27FC236}">
                <a16:creationId xmlns:a16="http://schemas.microsoft.com/office/drawing/2014/main" id="{1079F168-BD3B-C930-E11B-78E7E72FA47B}"/>
              </a:ext>
            </a:extLst>
          </p:cNvPr>
          <p:cNvSpPr txBox="1"/>
          <p:nvPr/>
        </p:nvSpPr>
        <p:spPr>
          <a:xfrm>
            <a:off x="720725" y="641444"/>
            <a:ext cx="1308569" cy="307777"/>
          </a:xfrm>
          <a:prstGeom prst="rect">
            <a:avLst/>
          </a:prstGeom>
          <a:noFill/>
        </p:spPr>
        <p:txBody>
          <a:bodyPr wrap="square" rtlCol="0">
            <a:spAutoFit/>
          </a:bodyPr>
          <a:lstStyle/>
          <a:p>
            <a:r>
              <a:rPr lang="en-US" dirty="0">
                <a:solidFill>
                  <a:schemeClr val="tx1"/>
                </a:solidFill>
                <a:latin typeface="MS PGothic" panose="020B0600070205080204" pitchFamily="34" charset="-128"/>
                <a:ea typeface="MS PGothic" panose="020B0600070205080204" pitchFamily="34" charset="-128"/>
              </a:rPr>
              <a:t>Quiz 10-2</a:t>
            </a:r>
          </a:p>
        </p:txBody>
      </p:sp>
    </p:spTree>
    <p:extLst>
      <p:ext uri="{BB962C8B-B14F-4D97-AF65-F5344CB8AC3E}">
        <p14:creationId xmlns:p14="http://schemas.microsoft.com/office/powerpoint/2010/main" val="268576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3" name="Google Shape;963;p42">
            <a:extLst>
              <a:ext uri="{FF2B5EF4-FFF2-40B4-BE49-F238E27FC236}">
                <a16:creationId xmlns:a16="http://schemas.microsoft.com/office/drawing/2014/main" id="{50375ACB-6D68-9B8A-7947-221908BFF771}"/>
              </a:ext>
            </a:extLst>
          </p:cNvPr>
          <p:cNvSpPr txBox="1">
            <a:spLocks/>
          </p:cNvSpPr>
          <p:nvPr/>
        </p:nvSpPr>
        <p:spPr>
          <a:xfrm>
            <a:off x="720000" y="1349582"/>
            <a:ext cx="8134705" cy="267997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spcAft>
                <a:spcPts val="600"/>
              </a:spcAft>
              <a:buClr>
                <a:schemeClr val="bg1"/>
              </a:buClr>
            </a:pPr>
            <a:r>
              <a:rPr lang="ja-JP" altLang="en-US" sz="2000">
                <a:solidFill>
                  <a:schemeClr val="tx1"/>
                </a:solidFill>
                <a:latin typeface="MS PGothic" panose="020B0600070205080204" pitchFamily="34" charset="-128"/>
                <a:ea typeface="MS PGothic" panose="020B0600070205080204" pitchFamily="34" charset="-128"/>
              </a:rPr>
              <a:t>今日の授業についての質問や各自の意見など</a:t>
            </a:r>
            <a:endParaRPr lang="en-US" altLang="ja-JP" sz="2000" dirty="0">
              <a:solidFill>
                <a:schemeClr val="tx1"/>
              </a:solidFill>
              <a:latin typeface="MS PGothic" panose="020B0600070205080204" pitchFamily="34" charset="-128"/>
              <a:ea typeface="MS PGothic" panose="020B0600070205080204" pitchFamily="34" charset="-128"/>
            </a:endParaRPr>
          </a:p>
        </p:txBody>
      </p:sp>
      <p:sp>
        <p:nvSpPr>
          <p:cNvPr id="2" name="Title 1">
            <a:extLst>
              <a:ext uri="{FF2B5EF4-FFF2-40B4-BE49-F238E27FC236}">
                <a16:creationId xmlns:a16="http://schemas.microsoft.com/office/drawing/2014/main" id="{1AFEE913-6563-670C-A79E-299C5ED502EE}"/>
              </a:ext>
            </a:extLst>
          </p:cNvPr>
          <p:cNvSpPr>
            <a:spLocks noGrp="1"/>
          </p:cNvSpPr>
          <p:nvPr>
            <p:ph type="title"/>
          </p:nvPr>
        </p:nvSpPr>
        <p:spPr/>
        <p:txBody>
          <a:bodyPr/>
          <a:lstStyle/>
          <a:p>
            <a:r>
              <a:rPr lang="en-US" dirty="0">
                <a:solidFill>
                  <a:schemeClr val="tx1"/>
                </a:solidFill>
                <a:latin typeface="MS PGothic" panose="020B0600070205080204" pitchFamily="34" charset="-128"/>
                <a:ea typeface="MS PGothic" panose="020B0600070205080204" pitchFamily="34" charset="-128"/>
              </a:rPr>
              <a:t>5. </a:t>
            </a:r>
            <a:r>
              <a:rPr lang="en-JP" dirty="0">
                <a:solidFill>
                  <a:schemeClr val="tx1"/>
                </a:solidFill>
                <a:latin typeface="MS PGothic" panose="020B0600070205080204" pitchFamily="34" charset="-128"/>
                <a:ea typeface="MS PGothic" panose="020B0600070205080204" pitchFamily="34" charset="-128"/>
              </a:rPr>
              <a:t>質問やディスカッション</a:t>
            </a:r>
            <a:br>
              <a:rPr lang="en-JP" dirty="0">
                <a:solidFill>
                  <a:schemeClr val="tx1"/>
                </a:solidFill>
                <a:latin typeface="MS PGothic" panose="020B0600070205080204" pitchFamily="34" charset="-128"/>
                <a:ea typeface="MS PGothic" panose="020B0600070205080204" pitchFamily="34" charset="-128"/>
              </a:rPr>
            </a:br>
            <a:endParaRPr lang="en-US" dirty="0">
              <a:solidFill>
                <a:schemeClr val="tx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663835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2" name="Title 1">
            <a:extLst>
              <a:ext uri="{FF2B5EF4-FFF2-40B4-BE49-F238E27FC236}">
                <a16:creationId xmlns:a16="http://schemas.microsoft.com/office/drawing/2014/main" id="{1AFEE913-6563-670C-A79E-299C5ED502EE}"/>
              </a:ext>
            </a:extLst>
          </p:cNvPr>
          <p:cNvSpPr>
            <a:spLocks noGrp="1"/>
          </p:cNvSpPr>
          <p:nvPr>
            <p:ph type="title"/>
          </p:nvPr>
        </p:nvSpPr>
        <p:spPr>
          <a:xfrm>
            <a:off x="680329" y="95626"/>
            <a:ext cx="7704000" cy="1123574"/>
          </a:xfrm>
        </p:spPr>
        <p:txBody>
          <a:bodyPr/>
          <a:lstStyle/>
          <a:p>
            <a:r>
              <a:rPr lang="en-US" dirty="0">
                <a:latin typeface="MS PGothic" panose="020B0600070205080204" pitchFamily="34" charset="-128"/>
                <a:ea typeface="MS PGothic" panose="020B0600070205080204" pitchFamily="34" charset="-128"/>
              </a:rPr>
              <a:t>6.</a:t>
            </a:r>
            <a:r>
              <a:rPr lang="ja-JP" altLang="en-US">
                <a:latin typeface="MS PGothic" panose="020B0600070205080204" pitchFamily="34" charset="-128"/>
                <a:ea typeface="MS PGothic" panose="020B0600070205080204" pitchFamily="34" charset="-128"/>
              </a:rPr>
              <a:t> </a:t>
            </a:r>
            <a:r>
              <a:rPr lang="en-US" dirty="0" err="1">
                <a:latin typeface="MS PGothic" panose="020B0600070205080204" pitchFamily="34" charset="-128"/>
                <a:ea typeface="MS PGothic" panose="020B0600070205080204" pitchFamily="34" charset="-128"/>
              </a:rPr>
              <a:t>確認テスト</a:t>
            </a:r>
            <a:br>
              <a:rPr lang="en-US" dirty="0">
                <a:latin typeface="MS PGothic" panose="020B0600070205080204" pitchFamily="34" charset="-128"/>
                <a:ea typeface="MS PGothic" panose="020B0600070205080204" pitchFamily="34" charset="-128"/>
              </a:rPr>
            </a:br>
            <a:endParaRPr lang="en-US" sz="1400" dirty="0">
              <a:latin typeface="MS PGothic" panose="020B0600070205080204" pitchFamily="34" charset="-128"/>
              <a:ea typeface="MS PGothic" panose="020B0600070205080204" pitchFamily="34" charset="-128"/>
            </a:endParaRPr>
          </a:p>
        </p:txBody>
      </p:sp>
      <p:sp>
        <p:nvSpPr>
          <p:cNvPr id="4" name="TextBox 3">
            <a:extLst>
              <a:ext uri="{FF2B5EF4-FFF2-40B4-BE49-F238E27FC236}">
                <a16:creationId xmlns:a16="http://schemas.microsoft.com/office/drawing/2014/main" id="{FE014225-C675-4385-0DB4-2B066828DF3A}"/>
              </a:ext>
            </a:extLst>
          </p:cNvPr>
          <p:cNvSpPr txBox="1"/>
          <p:nvPr/>
        </p:nvSpPr>
        <p:spPr>
          <a:xfrm>
            <a:off x="759671" y="957815"/>
            <a:ext cx="6719916" cy="3239348"/>
          </a:xfrm>
          <a:prstGeom prst="rect">
            <a:avLst/>
          </a:prstGeom>
          <a:noFill/>
        </p:spPr>
        <p:txBody>
          <a:bodyPr wrap="square" rtlCol="0">
            <a:spAutoFit/>
          </a:bodyPr>
          <a:lstStyle/>
          <a:p>
            <a:r>
              <a:rPr lang="en-US" altLang="ja-JP" sz="1800" dirty="0">
                <a:solidFill>
                  <a:schemeClr val="tx1"/>
                </a:solidFill>
                <a:latin typeface="MS PGothic" panose="020B0600070205080204" pitchFamily="34" charset="-128"/>
                <a:ea typeface="MS PGothic" panose="020B0600070205080204" pitchFamily="34" charset="-128"/>
                <a:hlinkClick r:id="rId3"/>
              </a:rPr>
              <a:t>https://forms.gle/n4uQuJ3WFGdRddvi7</a:t>
            </a:r>
            <a:endParaRPr lang="en-US" altLang="ja-JP" sz="1800" dirty="0">
              <a:solidFill>
                <a:schemeClr val="tx1"/>
              </a:solidFill>
              <a:latin typeface="MS PGothic" panose="020B0600070205080204" pitchFamily="34" charset="-128"/>
              <a:ea typeface="MS PGothic" panose="020B0600070205080204" pitchFamily="34" charset="-128"/>
            </a:endParaRPr>
          </a:p>
          <a:p>
            <a:endParaRPr lang="en-US" altLang="ja-JP" sz="1800" b="0" i="0" dirty="0">
              <a:solidFill>
                <a:schemeClr val="tx1"/>
              </a:solidFill>
              <a:effectLst/>
              <a:latin typeface="MS PGothic" panose="020B0600070205080204" pitchFamily="34" charset="-128"/>
              <a:ea typeface="MS PGothic" panose="020B0600070205080204" pitchFamily="34" charset="-128"/>
            </a:endParaRPr>
          </a:p>
          <a:p>
            <a:endParaRPr lang="en-US" altLang="ja-JP" sz="1800" b="0" i="0" dirty="0">
              <a:solidFill>
                <a:schemeClr val="tx1"/>
              </a:solidFill>
              <a:effectLst/>
              <a:latin typeface="MS PGothic" panose="020B0600070205080204" pitchFamily="34" charset="-128"/>
              <a:ea typeface="MS PGothic" panose="020B0600070205080204" pitchFamily="34" charset="-128"/>
            </a:endParaRPr>
          </a:p>
          <a:p>
            <a:r>
              <a:rPr lang="ja-JP" altLang="en-US" b="0" i="0">
                <a:solidFill>
                  <a:schemeClr val="tx1"/>
                </a:solidFill>
                <a:effectLst/>
                <a:latin typeface="MS PGothic" panose="020B0600070205080204" pitchFamily="34" charset="-128"/>
                <a:ea typeface="MS PGothic" panose="020B0600070205080204" pitchFamily="34" charset="-128"/>
              </a:rPr>
              <a:t>乗車運賃計算システムの仕様は以下です。</a:t>
            </a:r>
            <a:endParaRPr lang="en-US" altLang="ja-JP" b="0" i="0" dirty="0">
              <a:solidFill>
                <a:schemeClr val="tx1"/>
              </a:solidFill>
              <a:effectLst/>
              <a:latin typeface="MS PGothic" panose="020B0600070205080204" pitchFamily="34" charset="-128"/>
              <a:ea typeface="MS PGothic" panose="020B0600070205080204" pitchFamily="34" charset="-128"/>
            </a:endParaRPr>
          </a:p>
          <a:p>
            <a:r>
              <a:rPr lang="ja-JP" altLang="en-US">
                <a:solidFill>
                  <a:schemeClr val="tx1"/>
                </a:solidFill>
                <a:latin typeface="MS PGothic" panose="020B0600070205080204" pitchFamily="34" charset="-128"/>
                <a:ea typeface="MS PGothic" panose="020B0600070205080204" pitchFamily="34" charset="-128"/>
              </a:rPr>
              <a:t>テスト項目を作成してください。</a:t>
            </a:r>
            <a:endParaRPr lang="en-US" altLang="ja-JP" b="0" i="0" dirty="0">
              <a:solidFill>
                <a:schemeClr val="tx1"/>
              </a:solidFill>
              <a:effectLst/>
              <a:latin typeface="MS PGothic" panose="020B0600070205080204" pitchFamily="34" charset="-128"/>
              <a:ea typeface="MS PGothic" panose="020B0600070205080204" pitchFamily="34" charset="-128"/>
            </a:endParaRPr>
          </a:p>
          <a:p>
            <a:endParaRPr lang="en-US" altLang="ja-JP" b="0" i="0" dirty="0">
              <a:solidFill>
                <a:schemeClr val="tx1"/>
              </a:solidFill>
              <a:effectLst/>
              <a:latin typeface="MS PGothic" panose="020B0600070205080204" pitchFamily="34" charset="-128"/>
              <a:ea typeface="MS PGothic" panose="020B0600070205080204" pitchFamily="34" charset="-128"/>
            </a:endParaRPr>
          </a:p>
          <a:p>
            <a:pPr marL="180975" indent="-180975" algn="l">
              <a:buClr>
                <a:schemeClr val="tx1"/>
              </a:buClr>
              <a:buFont typeface="+mj-lt"/>
              <a:buAutoNum type="arabicPeriod"/>
            </a:pPr>
            <a:r>
              <a:rPr lang="ja-JP" altLang="en-US" b="0" i="0">
                <a:solidFill>
                  <a:schemeClr val="tx1"/>
                </a:solidFill>
                <a:effectLst/>
                <a:latin typeface="MS PGothic" panose="020B0600070205080204" pitchFamily="34" charset="-128"/>
                <a:ea typeface="MS PGothic" panose="020B0600070205080204" pitchFamily="34" charset="-128"/>
              </a:rPr>
              <a:t>「乗客の年齢」、「乗車年月日」を入力</a:t>
            </a:r>
          </a:p>
          <a:p>
            <a:pPr marL="180975" indent="-180975" algn="l">
              <a:buClr>
                <a:schemeClr val="tx1"/>
              </a:buClr>
              <a:buFont typeface="+mj-lt"/>
              <a:buAutoNum type="arabicPeriod"/>
            </a:pPr>
            <a:r>
              <a:rPr lang="ja-JP" altLang="en-US" b="0" i="0">
                <a:solidFill>
                  <a:schemeClr val="tx1"/>
                </a:solidFill>
                <a:effectLst/>
                <a:latin typeface="MS PGothic" panose="020B0600070205080204" pitchFamily="34" charset="-128"/>
                <a:ea typeface="MS PGothic" panose="020B0600070205080204" pitchFamily="34" charset="-128"/>
              </a:rPr>
              <a:t>「乗車区間」入力</a:t>
            </a:r>
          </a:p>
          <a:p>
            <a:pPr marL="180975" indent="-180975" algn="l">
              <a:buClr>
                <a:schemeClr val="tx1"/>
              </a:buClr>
              <a:buFont typeface="+mj-lt"/>
              <a:buAutoNum type="arabicPeriod"/>
            </a:pPr>
            <a:r>
              <a:rPr lang="ja-JP" altLang="en-US" b="0" i="0">
                <a:solidFill>
                  <a:schemeClr val="tx1"/>
                </a:solidFill>
                <a:effectLst/>
                <a:latin typeface="MS PGothic" panose="020B0600070205080204" pitchFamily="34" charset="-128"/>
                <a:ea typeface="MS PGothic" panose="020B0600070205080204" pitchFamily="34" charset="-128"/>
              </a:rPr>
              <a:t>指定された区間の乗車料金を計算する。</a:t>
            </a:r>
          </a:p>
          <a:p>
            <a:pPr marL="180975" indent="-180975" algn="l">
              <a:buClr>
                <a:schemeClr val="tx1"/>
              </a:buClr>
              <a:buFont typeface="+mj-lt"/>
              <a:buAutoNum type="arabicPeriod"/>
            </a:pPr>
            <a:r>
              <a:rPr lang="en-US" altLang="ja-JP" b="0" i="0" dirty="0">
                <a:solidFill>
                  <a:schemeClr val="tx1"/>
                </a:solidFill>
                <a:effectLst/>
                <a:latin typeface="MS PGothic" panose="020B0600070205080204" pitchFamily="34" charset="-128"/>
                <a:ea typeface="MS PGothic" panose="020B0600070205080204" pitchFamily="34" charset="-128"/>
              </a:rPr>
              <a:t>60</a:t>
            </a:r>
            <a:r>
              <a:rPr lang="ja-JP" altLang="en-US" b="0" i="0">
                <a:solidFill>
                  <a:schemeClr val="tx1"/>
                </a:solidFill>
                <a:effectLst/>
                <a:latin typeface="MS PGothic" panose="020B0600070205080204" pitchFamily="34" charset="-128"/>
                <a:ea typeface="MS PGothic" panose="020B0600070205080204" pitchFamily="34" charset="-128"/>
              </a:rPr>
              <a:t>歳以上の乗客はシニア割引を計算する。上記乗車料金に</a:t>
            </a:r>
            <a:r>
              <a:rPr lang="en-US" altLang="ja-JP" b="0" i="0" dirty="0">
                <a:solidFill>
                  <a:schemeClr val="tx1"/>
                </a:solidFill>
                <a:effectLst/>
                <a:latin typeface="MS PGothic" panose="020B0600070205080204" pitchFamily="34" charset="-128"/>
                <a:ea typeface="MS PGothic" panose="020B0600070205080204" pitchFamily="34" charset="-128"/>
              </a:rPr>
              <a:t>0.9</a:t>
            </a:r>
            <a:r>
              <a:rPr lang="ja-JP" altLang="en-US" b="0" i="0">
                <a:solidFill>
                  <a:schemeClr val="tx1"/>
                </a:solidFill>
                <a:effectLst/>
                <a:latin typeface="MS PGothic" panose="020B0600070205080204" pitchFamily="34" charset="-128"/>
                <a:ea typeface="MS PGothic" panose="020B0600070205080204" pitchFamily="34" charset="-128"/>
              </a:rPr>
              <a:t>をかける。</a:t>
            </a:r>
          </a:p>
          <a:p>
            <a:pPr marL="180975" indent="-180975" algn="l">
              <a:buClr>
                <a:schemeClr val="tx1"/>
              </a:buClr>
              <a:buFont typeface="+mj-lt"/>
              <a:buAutoNum type="arabicPeriod"/>
            </a:pPr>
            <a:r>
              <a:rPr lang="en-US" altLang="ja-JP" b="0" i="0" dirty="0">
                <a:solidFill>
                  <a:schemeClr val="tx1"/>
                </a:solidFill>
                <a:effectLst/>
                <a:latin typeface="MS PGothic" panose="020B0600070205080204" pitchFamily="34" charset="-128"/>
                <a:ea typeface="MS PGothic" panose="020B0600070205080204" pitchFamily="34" charset="-128"/>
              </a:rPr>
              <a:t>12</a:t>
            </a:r>
            <a:r>
              <a:rPr lang="ja-JP" altLang="en-US" b="0" i="0">
                <a:solidFill>
                  <a:schemeClr val="tx1"/>
                </a:solidFill>
                <a:effectLst/>
                <a:latin typeface="MS PGothic" panose="020B0600070205080204" pitchFamily="34" charset="-128"/>
                <a:ea typeface="MS PGothic" panose="020B0600070205080204" pitchFamily="34" charset="-128"/>
              </a:rPr>
              <a:t>歳未満は子供利割引を計算する。上記乗車料金に</a:t>
            </a:r>
            <a:r>
              <a:rPr lang="en-US" altLang="ja-JP" b="0" i="0" dirty="0">
                <a:solidFill>
                  <a:schemeClr val="tx1"/>
                </a:solidFill>
                <a:effectLst/>
                <a:latin typeface="MS PGothic" panose="020B0600070205080204" pitchFamily="34" charset="-128"/>
                <a:ea typeface="MS PGothic" panose="020B0600070205080204" pitchFamily="34" charset="-128"/>
              </a:rPr>
              <a:t>0.7</a:t>
            </a:r>
            <a:r>
              <a:rPr lang="ja-JP" altLang="en-US" b="0" i="0">
                <a:solidFill>
                  <a:schemeClr val="tx1"/>
                </a:solidFill>
                <a:effectLst/>
                <a:latin typeface="MS PGothic" panose="020B0600070205080204" pitchFamily="34" charset="-128"/>
                <a:ea typeface="MS PGothic" panose="020B0600070205080204" pitchFamily="34" charset="-128"/>
              </a:rPr>
              <a:t>をかける。</a:t>
            </a:r>
            <a:endParaRPr lang="en-US" altLang="ja-JP" b="0" i="0" dirty="0">
              <a:solidFill>
                <a:schemeClr val="tx1"/>
              </a:solidFill>
              <a:effectLst/>
              <a:latin typeface="MS PGothic" panose="020B0600070205080204" pitchFamily="34" charset="-128"/>
              <a:ea typeface="MS PGothic" panose="020B0600070205080204" pitchFamily="34" charset="-128"/>
            </a:endParaRPr>
          </a:p>
          <a:p>
            <a:pPr marL="180975" indent="-180975" algn="l">
              <a:buClr>
                <a:schemeClr val="tx1"/>
              </a:buClr>
              <a:buFont typeface="+mj-lt"/>
              <a:buAutoNum type="arabicPeriod"/>
            </a:pPr>
            <a:r>
              <a:rPr lang="ja-JP" altLang="en-US" b="0" i="0">
                <a:solidFill>
                  <a:schemeClr val="tx1"/>
                </a:solidFill>
                <a:effectLst/>
                <a:latin typeface="MS PGothic" panose="020B0600070205080204" pitchFamily="34" charset="-128"/>
                <a:ea typeface="MS PGothic" panose="020B0600070205080204" pitchFamily="34" charset="-128"/>
              </a:rPr>
              <a:t>毎月</a:t>
            </a:r>
            <a:r>
              <a:rPr lang="ja-JP" altLang="en-JP" b="0" i="0">
                <a:solidFill>
                  <a:schemeClr val="tx1"/>
                </a:solidFill>
                <a:effectLst/>
                <a:latin typeface="MS PGothic" panose="020B0600070205080204" pitchFamily="34" charset="-128"/>
                <a:ea typeface="MS PGothic" panose="020B0600070205080204" pitchFamily="34" charset="-128"/>
              </a:rPr>
              <a:t>５、１５、</a:t>
            </a:r>
            <a:r>
              <a:rPr lang="en-JP" altLang="ja-JP" b="0" i="0" dirty="0">
                <a:solidFill>
                  <a:schemeClr val="tx1"/>
                </a:solidFill>
                <a:effectLst/>
                <a:latin typeface="MS PGothic" panose="020B0600070205080204" pitchFamily="34" charset="-128"/>
                <a:ea typeface="MS PGothic" panose="020B0600070205080204" pitchFamily="34" charset="-128"/>
              </a:rPr>
              <a:t>25</a:t>
            </a:r>
            <a:r>
              <a:rPr lang="ja-JP" altLang="en-JP" b="0" i="0">
                <a:solidFill>
                  <a:schemeClr val="tx1"/>
                </a:solidFill>
                <a:effectLst/>
                <a:latin typeface="MS PGothic" panose="020B0600070205080204" pitchFamily="34" charset="-128"/>
                <a:ea typeface="MS PGothic" panose="020B0600070205080204" pitchFamily="34" charset="-128"/>
              </a:rPr>
              <a:t>日</a:t>
            </a:r>
            <a:r>
              <a:rPr lang="ja-JP" altLang="en-US" b="0" i="0">
                <a:solidFill>
                  <a:schemeClr val="tx1"/>
                </a:solidFill>
                <a:effectLst/>
                <a:latin typeface="MS PGothic" panose="020B0600070205080204" pitchFamily="34" charset="-128"/>
                <a:ea typeface="MS PGothic" panose="020B0600070205080204" pitchFamily="34" charset="-128"/>
              </a:rPr>
              <a:t>は感謝デーとして乗車料金を半額にする。</a:t>
            </a:r>
          </a:p>
          <a:p>
            <a:pPr marL="180975" indent="-180975" algn="l">
              <a:buClr>
                <a:schemeClr val="tx1"/>
              </a:buClr>
              <a:buFont typeface="+mj-lt"/>
              <a:buAutoNum type="arabicPeriod"/>
            </a:pPr>
            <a:r>
              <a:rPr lang="ja-JP" altLang="en-US" b="0" i="0">
                <a:solidFill>
                  <a:schemeClr val="tx1"/>
                </a:solidFill>
                <a:effectLst/>
                <a:latin typeface="MS PGothic" panose="020B0600070205080204" pitchFamily="34" charset="-128"/>
                <a:ea typeface="MS PGothic" panose="020B0600070205080204" pitchFamily="34" charset="-128"/>
              </a:rPr>
              <a:t>最終料金を表示する。　</a:t>
            </a:r>
          </a:p>
          <a:p>
            <a:pPr marL="228600" indent="-228600">
              <a:buFont typeface="+mj-lt"/>
              <a:buAutoNum type="arabicPeriod"/>
            </a:pPr>
            <a:endParaRPr lang="en-US" sz="1050" dirty="0">
              <a:solidFill>
                <a:schemeClr val="tx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6406782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5CBFA-2506-A1BE-E45E-4E59A3BFFADA}"/>
              </a:ext>
            </a:extLst>
          </p:cNvPr>
          <p:cNvSpPr>
            <a:spLocks noGrp="1"/>
          </p:cNvSpPr>
          <p:nvPr>
            <p:ph type="title"/>
          </p:nvPr>
        </p:nvSpPr>
        <p:spPr/>
        <p:txBody>
          <a:bodyPr/>
          <a:lstStyle/>
          <a:p>
            <a:r>
              <a:rPr lang="en-US" dirty="0" err="1">
                <a:solidFill>
                  <a:schemeClr val="tx1"/>
                </a:solidFill>
                <a:latin typeface="MS PGothic" panose="020B0600070205080204" pitchFamily="34" charset="-128"/>
                <a:ea typeface="MS PGothic" panose="020B0600070205080204" pitchFamily="34" charset="-128"/>
              </a:rPr>
              <a:t>今日の授業の参考</a:t>
            </a:r>
            <a:endParaRPr lang="en-US" dirty="0">
              <a:solidFill>
                <a:schemeClr val="tx1"/>
              </a:solidFill>
              <a:latin typeface="MS PGothic" panose="020B0600070205080204" pitchFamily="34" charset="-128"/>
              <a:ea typeface="MS PGothic" panose="020B0600070205080204" pitchFamily="34" charset="-128"/>
            </a:endParaRPr>
          </a:p>
        </p:txBody>
      </p:sp>
      <p:sp>
        <p:nvSpPr>
          <p:cNvPr id="4" name="TextBox 3">
            <a:extLst>
              <a:ext uri="{FF2B5EF4-FFF2-40B4-BE49-F238E27FC236}">
                <a16:creationId xmlns:a16="http://schemas.microsoft.com/office/drawing/2014/main" id="{93C84A80-3E86-B5D3-F80A-2DB5F1F14050}"/>
              </a:ext>
            </a:extLst>
          </p:cNvPr>
          <p:cNvSpPr txBox="1"/>
          <p:nvPr/>
        </p:nvSpPr>
        <p:spPr>
          <a:xfrm>
            <a:off x="719999" y="1459467"/>
            <a:ext cx="7703275" cy="1169551"/>
          </a:xfrm>
          <a:prstGeom prst="rect">
            <a:avLst/>
          </a:prstGeom>
          <a:noFill/>
        </p:spPr>
        <p:txBody>
          <a:bodyPr wrap="square">
            <a:spAutoFit/>
          </a:bodyPr>
          <a:lstStyle/>
          <a:p>
            <a:r>
              <a:rPr lang="en-US" dirty="0" err="1">
                <a:solidFill>
                  <a:srgbClr val="CEF3F5"/>
                </a:solidFill>
                <a:latin typeface="MS PGothic" panose="020B0600070205080204" pitchFamily="34" charset="-128"/>
                <a:ea typeface="MS PGothic" panose="020B0600070205080204" pitchFamily="34" charset="-128"/>
              </a:rPr>
              <a:t>大分工業高専、西村先生の授業ノート</a:t>
            </a:r>
            <a:endParaRPr lang="en-US" dirty="0">
              <a:solidFill>
                <a:srgbClr val="CEF3F5"/>
              </a:solidFill>
              <a:latin typeface="MS PGothic" panose="020B0600070205080204" pitchFamily="34" charset="-128"/>
              <a:ea typeface="MS PGothic" panose="020B0600070205080204" pitchFamily="34" charset="-128"/>
            </a:endParaRPr>
          </a:p>
          <a:p>
            <a:r>
              <a:rPr lang="en-US" dirty="0">
                <a:solidFill>
                  <a:schemeClr val="tx1"/>
                </a:solidFill>
                <a:latin typeface="MS PGothic" panose="020B0600070205080204" pitchFamily="34" charset="-128"/>
                <a:ea typeface="MS PGothic" panose="020B0600070205080204" pitchFamily="34" charset="-128"/>
                <a:hlinkClick r:id="rId3">
                  <a:extLst>
                    <a:ext uri="{A12FA001-AC4F-418D-AE19-62706E023703}">
                      <ahyp:hlinkClr xmlns:ahyp="http://schemas.microsoft.com/office/drawing/2018/hyperlinkcolor" val="tx"/>
                    </a:ext>
                  </a:extLst>
                </a:hlinkClick>
              </a:rPr>
              <a:t>https://onct.oita-ct.ac.jp/seigyo/nishimura_hp/coursework/2019/SystemEngineering/12/Note.html</a:t>
            </a:r>
            <a:endParaRPr lang="en-US" dirty="0">
              <a:solidFill>
                <a:schemeClr val="tx1"/>
              </a:solidFill>
              <a:latin typeface="MS PGothic" panose="020B0600070205080204" pitchFamily="34" charset="-128"/>
              <a:ea typeface="MS PGothic" panose="020B0600070205080204" pitchFamily="34" charset="-128"/>
              <a:hlinkClick r:id="rId4">
                <a:extLst>
                  <a:ext uri="{A12FA001-AC4F-418D-AE19-62706E023703}">
                    <ahyp:hlinkClr xmlns:ahyp="http://schemas.microsoft.com/office/drawing/2018/hyperlinkcolor" val="tx"/>
                  </a:ext>
                </a:extLst>
              </a:hlinkClick>
            </a:endParaRPr>
          </a:p>
          <a:p>
            <a:endParaRPr lang="en-US" altLang="ja-JP" dirty="0">
              <a:solidFill>
                <a:schemeClr val="tx1"/>
              </a:solidFill>
              <a:latin typeface="MS PGothic" panose="020B0600070205080204" pitchFamily="34" charset="-128"/>
              <a:ea typeface="MS PGothic" panose="020B0600070205080204" pitchFamily="34" charset="-128"/>
            </a:endParaRPr>
          </a:p>
          <a:p>
            <a:r>
              <a:rPr lang="ja-JP" altLang="en-US">
                <a:solidFill>
                  <a:schemeClr val="tx1"/>
                </a:solidFill>
                <a:latin typeface="MS PGothic" panose="020B0600070205080204" pitchFamily="34" charset="-128"/>
                <a:ea typeface="MS PGothic" panose="020B0600070205080204" pitchFamily="34" charset="-128"/>
              </a:rPr>
              <a:t>教科書（図はすべてこちらより引用）：</a:t>
            </a:r>
          </a:p>
          <a:p>
            <a:r>
              <a:rPr lang="ja-JP" altLang="en-US">
                <a:solidFill>
                  <a:schemeClr val="tx1"/>
                </a:solidFill>
                <a:latin typeface="MS PGothic" panose="020B0600070205080204" pitchFamily="34" charset="-128"/>
                <a:ea typeface="MS PGothic" panose="020B0600070205080204" pitchFamily="34" charset="-128"/>
              </a:rPr>
              <a:t>　平山雅之 他</a:t>
            </a:r>
            <a:r>
              <a:rPr lang="en-US" altLang="ja-JP" dirty="0">
                <a:solidFill>
                  <a:schemeClr val="tx1"/>
                </a:solidFill>
                <a:latin typeface="MS PGothic" panose="020B0600070205080204" pitchFamily="34" charset="-128"/>
                <a:ea typeface="MS PGothic" panose="020B0600070205080204" pitchFamily="34" charset="-128"/>
              </a:rPr>
              <a:t>,</a:t>
            </a:r>
            <a:r>
              <a:rPr lang="ja-JP" altLang="en-US">
                <a:solidFill>
                  <a:schemeClr val="tx1"/>
                </a:solidFill>
                <a:latin typeface="MS PGothic" panose="020B0600070205080204" pitchFamily="34" charset="-128"/>
                <a:ea typeface="MS PGothic" panose="020B0600070205080204" pitchFamily="34" charset="-128"/>
              </a:rPr>
              <a:t>「ソフトウェア工学」</a:t>
            </a:r>
            <a:r>
              <a:rPr lang="en-US" altLang="ja-JP" dirty="0">
                <a:solidFill>
                  <a:schemeClr val="tx1"/>
                </a:solidFill>
                <a:latin typeface="MS PGothic" panose="020B0600070205080204" pitchFamily="34" charset="-128"/>
                <a:ea typeface="MS PGothic" panose="020B0600070205080204" pitchFamily="34" charset="-128"/>
              </a:rPr>
              <a:t>, </a:t>
            </a:r>
            <a:r>
              <a:rPr lang="ja-JP" altLang="en-US">
                <a:solidFill>
                  <a:schemeClr val="tx1"/>
                </a:solidFill>
                <a:latin typeface="MS PGothic" panose="020B0600070205080204" pitchFamily="34" charset="-128"/>
                <a:ea typeface="MS PGothic" panose="020B0600070205080204" pitchFamily="34" charset="-128"/>
              </a:rPr>
              <a:t>オーム社</a:t>
            </a:r>
            <a:endParaRPr lang="en-US" dirty="0">
              <a:solidFill>
                <a:schemeClr val="tx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706267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4" name="Google Shape;674;p29"/>
          <p:cNvSpPr txBox="1">
            <a:spLocks noGrp="1"/>
          </p:cNvSpPr>
          <p:nvPr>
            <p:ph type="subTitle" idx="1"/>
          </p:nvPr>
        </p:nvSpPr>
        <p:spPr>
          <a:xfrm>
            <a:off x="579066" y="1865830"/>
            <a:ext cx="1427583" cy="572700"/>
          </a:xfrm>
          <a:prstGeom prst="rect">
            <a:avLst/>
          </a:prstGeom>
        </p:spPr>
        <p:txBody>
          <a:bodyPr spcFirstLastPara="1" wrap="square" lIns="91425" tIns="91425" rIns="91425" bIns="91425" anchor="b" anchorCtr="0">
            <a:noAutofit/>
          </a:bodyPr>
          <a:lstStyle/>
          <a:p>
            <a:pPr marL="139700" indent="0"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1</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ソフトウェアシステム</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75" name="Google Shape;675;p29"/>
          <p:cNvSpPr txBox="1">
            <a:spLocks noGrp="1"/>
          </p:cNvSpPr>
          <p:nvPr>
            <p:ph type="title" idx="2"/>
          </p:nvPr>
        </p:nvSpPr>
        <p:spPr>
          <a:xfrm>
            <a:off x="74385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01</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77" name="Google Shape;677;p29"/>
          <p:cNvSpPr txBox="1">
            <a:spLocks noGrp="1"/>
          </p:cNvSpPr>
          <p:nvPr>
            <p:ph type="subTitle" idx="4"/>
          </p:nvPr>
        </p:nvSpPr>
        <p:spPr>
          <a:xfrm>
            <a:off x="1983601" y="1865830"/>
            <a:ext cx="1427583" cy="550226"/>
          </a:xfrm>
          <a:prstGeom prst="rect">
            <a:avLst/>
          </a:prstGeom>
        </p:spPr>
        <p:txBody>
          <a:bodyPr spcFirstLastPara="1" wrap="square" lIns="91425" tIns="91425" rIns="91425" bIns="91425" anchor="b"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2</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ソフトウェア開発の流れ</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78" name="Google Shape;678;p29"/>
          <p:cNvSpPr txBox="1">
            <a:spLocks noGrp="1"/>
          </p:cNvSpPr>
          <p:nvPr>
            <p:ph type="title" idx="5"/>
          </p:nvPr>
        </p:nvSpPr>
        <p:spPr>
          <a:xfrm>
            <a:off x="2193069"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02</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0" name="Google Shape;680;p29"/>
          <p:cNvSpPr txBox="1">
            <a:spLocks noGrp="1"/>
          </p:cNvSpPr>
          <p:nvPr>
            <p:ph type="subTitle" idx="7"/>
          </p:nvPr>
        </p:nvSpPr>
        <p:spPr>
          <a:xfrm>
            <a:off x="3388136" y="1865830"/>
            <a:ext cx="1538506" cy="557059"/>
          </a:xfrm>
          <a:prstGeom prst="rect">
            <a:avLst/>
          </a:prstGeom>
        </p:spPr>
        <p:txBody>
          <a:bodyPr spcFirstLastPara="1" wrap="square" lIns="91425" tIns="91425" rIns="91425" bIns="91425" anchor="b"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3</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ソフトウェアシステムの構成</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42280"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03</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4" name="Google Shape;684;p29"/>
          <p:cNvSpPr txBox="1">
            <a:spLocks noGrp="1"/>
          </p:cNvSpPr>
          <p:nvPr>
            <p:ph type="title" idx="14"/>
          </p:nvPr>
        </p:nvSpPr>
        <p:spPr>
          <a:xfrm>
            <a:off x="5091491"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04</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7" name="Google Shape;687;p29"/>
          <p:cNvSpPr txBox="1">
            <a:spLocks noGrp="1"/>
          </p:cNvSpPr>
          <p:nvPr>
            <p:ph type="title" idx="17"/>
          </p:nvPr>
        </p:nvSpPr>
        <p:spPr>
          <a:xfrm>
            <a:off x="6540703"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05</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9" name="Google Shape;689;p29"/>
          <p:cNvSpPr txBox="1">
            <a:spLocks noGrp="1"/>
          </p:cNvSpPr>
          <p:nvPr>
            <p:ph type="subTitle" idx="19"/>
          </p:nvPr>
        </p:nvSpPr>
        <p:spPr>
          <a:xfrm>
            <a:off x="6611731" y="1895088"/>
            <a:ext cx="955944" cy="520676"/>
          </a:xfrm>
          <a:prstGeom prst="rect">
            <a:avLst/>
          </a:prstGeom>
        </p:spPr>
        <p:txBody>
          <a:bodyPr spcFirstLastPara="1" wrap="square" lIns="91425" tIns="91425" rIns="91425" bIns="91425" anchor="t"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演習</a:t>
            </a:r>
            <a:endPar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720000"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06</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903594" y="1865830"/>
            <a:ext cx="1617092" cy="550226"/>
          </a:xfrm>
        </p:spPr>
        <p:txBody>
          <a:bodyPr/>
          <a:lstStyle/>
          <a:p>
            <a:pPr marL="136525" indent="3175" algn="l"/>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4</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要求の獲得・分析と</a:t>
            </a:r>
            <a:r>
              <a:rPr lang="ja-JP" altLang="en-US" sz="1200">
                <a:solidFill>
                  <a:schemeClr val="bg1"/>
                </a:solidFill>
                <a:highlight>
                  <a:srgbClr val="C0C0C0"/>
                </a:highlight>
                <a:latin typeface="MS PGothic" panose="020B0600070205080204" pitchFamily="34" charset="-128"/>
                <a:ea typeface="MS PGothic" panose="020B0600070205080204" pitchFamily="34" charset="-128"/>
              </a:rPr>
              <a:t>要件</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定義</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14" name="Google Shape;689;p29">
            <a:extLst>
              <a:ext uri="{FF2B5EF4-FFF2-40B4-BE49-F238E27FC236}">
                <a16:creationId xmlns:a16="http://schemas.microsoft.com/office/drawing/2014/main" id="{91E4DB07-025B-D26D-9425-62709194C71F}"/>
              </a:ext>
            </a:extLst>
          </p:cNvPr>
          <p:cNvSpPr txBox="1">
            <a:spLocks/>
          </p:cNvSpPr>
          <p:nvPr/>
        </p:nvSpPr>
        <p:spPr>
          <a:xfrm>
            <a:off x="2165481" y="3298339"/>
            <a:ext cx="1588031" cy="55022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6</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ソフトウェア設計 </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 </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設計の概念</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177164"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latin typeface="MS PGothic" panose="020B0600070205080204" pitchFamily="34" charset="-128"/>
                <a:ea typeface="MS PGothic" panose="020B0600070205080204" pitchFamily="34" charset="-128"/>
              </a:rPr>
              <a:t>07</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3432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latin typeface="MS PGothic" panose="020B0600070205080204" pitchFamily="34" charset="-128"/>
                <a:ea typeface="MS PGothic" panose="020B0600070205080204" pitchFamily="34" charset="-128"/>
              </a:rPr>
              <a:t>08</a:t>
            </a:r>
          </a:p>
        </p:txBody>
      </p:sp>
      <p:sp>
        <p:nvSpPr>
          <p:cNvPr id="2" name="Google Shape;675;p29">
            <a:extLst>
              <a:ext uri="{FF2B5EF4-FFF2-40B4-BE49-F238E27FC236}">
                <a16:creationId xmlns:a16="http://schemas.microsoft.com/office/drawing/2014/main" id="{D891D603-87EA-5634-BC49-A32DBC0539A0}"/>
              </a:ext>
            </a:extLst>
          </p:cNvPr>
          <p:cNvSpPr txBox="1">
            <a:spLocks/>
          </p:cNvSpPr>
          <p:nvPr/>
        </p:nvSpPr>
        <p:spPr>
          <a:xfrm>
            <a:off x="5091491"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a:solidFill>
                  <a:schemeClr val="bg1"/>
                </a:solidFill>
                <a:highlight>
                  <a:srgbClr val="C0C0C0"/>
                </a:highlight>
                <a:latin typeface="MS PGothic" panose="020B0600070205080204" pitchFamily="34" charset="-128"/>
                <a:ea typeface="MS PGothic" panose="020B0600070205080204" pitchFamily="34" charset="-128"/>
              </a:rPr>
              <a:t>09</a:t>
            </a:r>
            <a:endParaRPr lang="en"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3" name="Google Shape;689;p29">
            <a:extLst>
              <a:ext uri="{FF2B5EF4-FFF2-40B4-BE49-F238E27FC236}">
                <a16:creationId xmlns:a16="http://schemas.microsoft.com/office/drawing/2014/main" id="{8EB6CD7C-48F3-AC45-57B2-DA1F1615163F}"/>
              </a:ext>
            </a:extLst>
          </p:cNvPr>
          <p:cNvSpPr txBox="1">
            <a:spLocks/>
          </p:cNvSpPr>
          <p:nvPr/>
        </p:nvSpPr>
        <p:spPr>
          <a:xfrm>
            <a:off x="4851899" y="3298339"/>
            <a:ext cx="1323940" cy="389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中間試験</a:t>
            </a: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691952" y="3298339"/>
            <a:ext cx="1402308" cy="5206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第</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5</a:t>
            </a:r>
            <a:r>
              <a:rPr lang="ja-JP" altLang="en-US" sz="1200">
                <a:solidFill>
                  <a:schemeClr val="bg1"/>
                </a:solidFill>
                <a:highlight>
                  <a:srgbClr val="C0C0C0"/>
                </a:highlight>
                <a:latin typeface="MS PGothic" panose="020B0600070205080204" pitchFamily="34" charset="-128"/>
                <a:ea typeface="MS PGothic" panose="020B0600070205080204" pitchFamily="34" charset="-128"/>
              </a:rPr>
              <a:t>章 システム設計</a:t>
            </a:r>
          </a:p>
        </p:txBody>
      </p:sp>
      <p:sp>
        <p:nvSpPr>
          <p:cNvPr id="6" name="Google Shape;689;p29">
            <a:extLst>
              <a:ext uri="{FF2B5EF4-FFF2-40B4-BE49-F238E27FC236}">
                <a16:creationId xmlns:a16="http://schemas.microsoft.com/office/drawing/2014/main" id="{A69D39C1-69DF-8D13-8E6E-31A97CCF7894}"/>
              </a:ext>
            </a:extLst>
          </p:cNvPr>
          <p:cNvSpPr txBox="1">
            <a:spLocks/>
          </p:cNvSpPr>
          <p:nvPr/>
        </p:nvSpPr>
        <p:spPr>
          <a:xfrm>
            <a:off x="3824733" y="3298339"/>
            <a:ext cx="955944"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演習</a:t>
            </a:r>
            <a:endParaRPr lang="en-US" altLang="ja-JP" sz="1200"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9" name="Title 8">
            <a:extLst>
              <a:ext uri="{FF2B5EF4-FFF2-40B4-BE49-F238E27FC236}">
                <a16:creationId xmlns:a16="http://schemas.microsoft.com/office/drawing/2014/main" id="{F0528F9E-30BE-A68E-A7DF-C77006ED3B95}"/>
              </a:ext>
            </a:extLst>
          </p:cNvPr>
          <p:cNvSpPr>
            <a:spLocks noGrp="1"/>
          </p:cNvSpPr>
          <p:nvPr>
            <p:ph type="title"/>
          </p:nvPr>
        </p:nvSpPr>
        <p:spPr/>
        <p:txBody>
          <a:bodyPr/>
          <a:lstStyle/>
          <a:p>
            <a:r>
              <a:rPr lang="en-US" dirty="0" err="1">
                <a:latin typeface="MS PGothic" panose="020B0600070205080204" pitchFamily="34" charset="-128"/>
                <a:ea typeface="MS PGothic" panose="020B0600070205080204" pitchFamily="34" charset="-128"/>
              </a:rPr>
              <a:t>今日の授業</a:t>
            </a:r>
            <a:br>
              <a:rPr lang="en-US" dirty="0">
                <a:latin typeface="MS PGothic" panose="020B0600070205080204" pitchFamily="34" charset="-128"/>
                <a:ea typeface="MS PGothic" panose="020B0600070205080204" pitchFamily="34" charset="-128"/>
              </a:rPr>
            </a:br>
            <a:endParaRPr lang="en-US" dirty="0"/>
          </a:p>
        </p:txBody>
      </p:sp>
    </p:spTree>
    <p:extLst>
      <p:ext uri="{BB962C8B-B14F-4D97-AF65-F5344CB8AC3E}">
        <p14:creationId xmlns:p14="http://schemas.microsoft.com/office/powerpoint/2010/main" val="2143002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4" name="Google Shape;674;p29"/>
          <p:cNvSpPr txBox="1">
            <a:spLocks noGrp="1"/>
          </p:cNvSpPr>
          <p:nvPr>
            <p:ph type="subTitle" idx="1"/>
          </p:nvPr>
        </p:nvSpPr>
        <p:spPr>
          <a:xfrm>
            <a:off x="275468" y="1865830"/>
            <a:ext cx="1731182" cy="572700"/>
          </a:xfrm>
          <a:prstGeom prst="rect">
            <a:avLst/>
          </a:prstGeom>
        </p:spPr>
        <p:txBody>
          <a:bodyPr spcFirstLastPara="1" wrap="square" lIns="91425" tIns="91425" rIns="91425" bIns="91425" anchor="b"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7</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ソフトウェア設計 </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 </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全体構造の設計</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75" name="Google Shape;675;p29"/>
          <p:cNvSpPr txBox="1">
            <a:spLocks noGrp="1"/>
          </p:cNvSpPr>
          <p:nvPr>
            <p:ph type="title" idx="2"/>
          </p:nvPr>
        </p:nvSpPr>
        <p:spPr>
          <a:xfrm>
            <a:off x="743858" y="1335432"/>
            <a:ext cx="1098000" cy="389700"/>
          </a:xfrm>
          <a:prstGeom prst="rect">
            <a:avLst/>
          </a:prstGeom>
        </p:spPr>
        <p:txBody>
          <a:bodyPr spcFirstLastPara="1" wrap="square" lIns="91425" tIns="91425" rIns="91425" bIns="91425" anchor="ctr" anchorCtr="0">
            <a:noAutofit/>
          </a:bodyPr>
          <a:lstStyle/>
          <a:p>
            <a:r>
              <a:rPr lang="en-US" dirty="0">
                <a:solidFill>
                  <a:schemeClr val="bg1"/>
                </a:solidFill>
                <a:highlight>
                  <a:srgbClr val="C0C0C0"/>
                </a:highlight>
                <a:latin typeface="MS PGothic" panose="020B0600070205080204" pitchFamily="34" charset="-128"/>
                <a:ea typeface="MS PGothic" panose="020B0600070205080204" pitchFamily="34" charset="-128"/>
              </a:rPr>
              <a:t>10</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77" name="Google Shape;677;p29"/>
          <p:cNvSpPr txBox="1">
            <a:spLocks noGrp="1"/>
          </p:cNvSpPr>
          <p:nvPr>
            <p:ph type="subTitle" idx="4"/>
          </p:nvPr>
        </p:nvSpPr>
        <p:spPr>
          <a:xfrm>
            <a:off x="2024885" y="1865830"/>
            <a:ext cx="1731183" cy="550226"/>
          </a:xfrm>
          <a:prstGeom prst="rect">
            <a:avLst/>
          </a:prstGeom>
        </p:spPr>
        <p:txBody>
          <a:bodyPr spcFirstLastPara="1" wrap="square" lIns="91425" tIns="91425" rIns="91425" bIns="91425" anchor="b" anchorCtr="0">
            <a:noAutofit/>
          </a:body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第</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8</a:t>
            </a:r>
            <a:r>
              <a:rPr lang="ja-JP" altLang="en-US" sz="1200">
                <a:solidFill>
                  <a:schemeClr val="bg1"/>
                </a:solidFill>
                <a:highlight>
                  <a:srgbClr val="C0C0C0"/>
                </a:highlight>
                <a:latin typeface="MS PGothic" panose="020B0600070205080204" pitchFamily="34" charset="-128"/>
                <a:ea typeface="MS PGothic" panose="020B0600070205080204" pitchFamily="34" charset="-128"/>
              </a:rPr>
              <a:t>章 ソフトウェア設計 </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 </a:t>
            </a:r>
            <a:r>
              <a:rPr lang="ja-JP" altLang="en-US" sz="1200">
                <a:solidFill>
                  <a:schemeClr val="bg1"/>
                </a:solidFill>
                <a:highlight>
                  <a:srgbClr val="C0C0C0"/>
                </a:highlight>
                <a:latin typeface="MS PGothic" panose="020B0600070205080204" pitchFamily="34" charset="-128"/>
                <a:ea typeface="MS PGothic" panose="020B0600070205080204" pitchFamily="34" charset="-128"/>
              </a:rPr>
              <a:t>構成要素の設計</a:t>
            </a:r>
          </a:p>
        </p:txBody>
      </p:sp>
      <p:sp>
        <p:nvSpPr>
          <p:cNvPr id="678" name="Google Shape;678;p29"/>
          <p:cNvSpPr txBox="1">
            <a:spLocks noGrp="1"/>
          </p:cNvSpPr>
          <p:nvPr>
            <p:ph type="title" idx="5"/>
          </p:nvPr>
        </p:nvSpPr>
        <p:spPr>
          <a:xfrm>
            <a:off x="2193069"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11</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0" name="Google Shape;680;p29"/>
          <p:cNvSpPr txBox="1">
            <a:spLocks noGrp="1"/>
          </p:cNvSpPr>
          <p:nvPr>
            <p:ph type="subTitle" idx="7"/>
          </p:nvPr>
        </p:nvSpPr>
        <p:spPr>
          <a:xfrm>
            <a:off x="3774303" y="1865830"/>
            <a:ext cx="1183864" cy="389701"/>
          </a:xfrm>
          <a:prstGeom prst="rect">
            <a:avLst/>
          </a:prstGeom>
        </p:spPr>
        <p:txBody>
          <a:bodyPr spcFirstLastPara="1" wrap="square" lIns="91425" tIns="91425" rIns="91425" bIns="91425" anchor="b"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演習</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42280"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12</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4" name="Google Shape;684;p29"/>
          <p:cNvSpPr txBox="1">
            <a:spLocks noGrp="1"/>
          </p:cNvSpPr>
          <p:nvPr>
            <p:ph type="title" idx="14"/>
          </p:nvPr>
        </p:nvSpPr>
        <p:spPr>
          <a:xfrm>
            <a:off x="5091491"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13</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7" name="Google Shape;687;p29"/>
          <p:cNvSpPr txBox="1">
            <a:spLocks noGrp="1"/>
          </p:cNvSpPr>
          <p:nvPr>
            <p:ph type="title" idx="17"/>
          </p:nvPr>
        </p:nvSpPr>
        <p:spPr>
          <a:xfrm>
            <a:off x="6540703"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2"/>
                </a:solidFill>
                <a:latin typeface="MS PGothic" panose="020B0600070205080204" pitchFamily="34" charset="-128"/>
                <a:ea typeface="MS PGothic" panose="020B0600070205080204" pitchFamily="34" charset="-128"/>
              </a:rPr>
              <a:t>14</a:t>
            </a:r>
            <a:endParaRPr dirty="0">
              <a:solidFill>
                <a:schemeClr val="accent2"/>
              </a:solidFill>
              <a:latin typeface="MS PGothic" panose="020B0600070205080204" pitchFamily="34" charset="-128"/>
              <a:ea typeface="MS PGothic" panose="020B0600070205080204" pitchFamily="34" charset="-128"/>
            </a:endParaRPr>
          </a:p>
        </p:txBody>
      </p:sp>
      <p:sp>
        <p:nvSpPr>
          <p:cNvPr id="689" name="Google Shape;689;p29"/>
          <p:cNvSpPr txBox="1">
            <a:spLocks noGrp="1"/>
          </p:cNvSpPr>
          <p:nvPr>
            <p:ph type="subTitle" idx="19"/>
          </p:nvPr>
        </p:nvSpPr>
        <p:spPr>
          <a:xfrm>
            <a:off x="6611730" y="1865830"/>
            <a:ext cx="2138731" cy="940710"/>
          </a:xfrm>
          <a:prstGeom prst="rect">
            <a:avLst/>
          </a:prstGeom>
        </p:spPr>
        <p:txBody>
          <a:bodyPr spcFirstLastPara="1" wrap="square" lIns="91425" tIns="91425" rIns="91425" bIns="91425" anchor="t" anchorCtr="0">
            <a:noAutofit/>
          </a:bodyPr>
          <a:lstStyle/>
          <a:p>
            <a:pPr marL="136525" indent="3175" algn="l" fontAlgn="ctr"/>
            <a:r>
              <a:rPr lang="ja-JP" altLang="en-US" sz="1200" b="0" u="none" strike="noStrike">
                <a:solidFill>
                  <a:schemeClr val="accent2"/>
                </a:solidFill>
                <a:effectLst/>
                <a:latin typeface="MS PGothic" panose="020B0600070205080204" pitchFamily="34" charset="-128"/>
                <a:ea typeface="MS PGothic" panose="020B0600070205080204" pitchFamily="34" charset="-128"/>
              </a:rPr>
              <a:t>第</a:t>
            </a:r>
            <a:r>
              <a:rPr lang="en-US" altLang="ja-JP" sz="1200" b="0" u="none" strike="noStrike" dirty="0">
                <a:solidFill>
                  <a:schemeClr val="accent2"/>
                </a:solidFill>
                <a:effectLst/>
                <a:latin typeface="MS PGothic" panose="020B0600070205080204" pitchFamily="34" charset="-128"/>
                <a:ea typeface="MS PGothic" panose="020B0600070205080204" pitchFamily="34" charset="-128"/>
              </a:rPr>
              <a:t>10</a:t>
            </a:r>
            <a:r>
              <a:rPr lang="ja-JP" altLang="en-US" sz="1200" b="0" u="none" strike="noStrike">
                <a:solidFill>
                  <a:schemeClr val="accent2"/>
                </a:solidFill>
                <a:effectLst/>
                <a:latin typeface="MS PGothic" panose="020B0600070205080204" pitchFamily="34" charset="-128"/>
                <a:ea typeface="MS PGothic" panose="020B0600070205080204" pitchFamily="34" charset="-128"/>
              </a:rPr>
              <a:t>章 ソフトウェアシステムの検証と動作確認</a:t>
            </a:r>
            <a:endParaRPr lang="en-US" altLang="ja-JP" sz="1200" b="0" u="none" strike="noStrike" dirty="0">
              <a:solidFill>
                <a:schemeClr val="accent2"/>
              </a:solidFill>
              <a:effectLst/>
              <a:latin typeface="MS PGothic" panose="020B0600070205080204" pitchFamily="34" charset="-128"/>
              <a:ea typeface="MS PGothic" panose="020B0600070205080204" pitchFamily="34" charset="-128"/>
            </a:endParaRPr>
          </a:p>
          <a:p>
            <a:pPr marL="136525" indent="3175" algn="l" fontAlgn="ctr"/>
            <a:r>
              <a:rPr lang="ja-JP" altLang="en-US" sz="1200" b="0" u="none" strike="noStrike">
                <a:solidFill>
                  <a:schemeClr val="accent2"/>
                </a:solidFill>
                <a:effectLst/>
                <a:latin typeface="MS PGothic" panose="020B0600070205080204" pitchFamily="34" charset="-128"/>
                <a:ea typeface="MS PGothic" panose="020B0600070205080204" pitchFamily="34" charset="-128"/>
              </a:rPr>
              <a:t>第</a:t>
            </a:r>
            <a:r>
              <a:rPr lang="en-US" altLang="ja-JP" sz="1200" b="0" u="none" strike="noStrike" dirty="0">
                <a:solidFill>
                  <a:schemeClr val="accent2"/>
                </a:solidFill>
                <a:effectLst/>
                <a:latin typeface="MS PGothic" panose="020B0600070205080204" pitchFamily="34" charset="-128"/>
                <a:ea typeface="MS PGothic" panose="020B0600070205080204" pitchFamily="34" charset="-128"/>
              </a:rPr>
              <a:t>11</a:t>
            </a:r>
            <a:r>
              <a:rPr lang="ja-JP" altLang="en-US" sz="1200" b="0" u="none" strike="noStrike">
                <a:solidFill>
                  <a:schemeClr val="accent2"/>
                </a:solidFill>
                <a:effectLst/>
                <a:latin typeface="MS PGothic" panose="020B0600070205080204" pitchFamily="34" charset="-128"/>
                <a:ea typeface="MS PGothic" panose="020B0600070205080204" pitchFamily="34" charset="-128"/>
              </a:rPr>
              <a:t>章 開発管理と開発環境</a:t>
            </a:r>
            <a:endParaRPr lang="ja-JP" altLang="en-US" sz="1200" b="0" i="0" u="none" strike="noStrike">
              <a:solidFill>
                <a:schemeClr val="accent2"/>
              </a:solidFill>
              <a:effectLs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720000"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15</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976402" y="1865830"/>
            <a:ext cx="1617092" cy="550226"/>
          </a:xfrm>
        </p:spPr>
        <p:txBody>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9</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プログラムの設計と実装</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177164"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latin typeface="MS PGothic" panose="020B0600070205080204" pitchFamily="34" charset="-128"/>
                <a:ea typeface="MS PGothic" panose="020B0600070205080204" pitchFamily="34" charset="-128"/>
              </a:rPr>
              <a:t>16</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3432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latin typeface="MS PGothic" panose="020B0600070205080204" pitchFamily="34" charset="-128"/>
                <a:ea typeface="MS PGothic" panose="020B0600070205080204" pitchFamily="34" charset="-128"/>
              </a:rPr>
              <a:t>17</a:t>
            </a:r>
          </a:p>
        </p:txBody>
      </p:sp>
      <p:sp>
        <p:nvSpPr>
          <p:cNvPr id="2" name="Google Shape;675;p29">
            <a:extLst>
              <a:ext uri="{FF2B5EF4-FFF2-40B4-BE49-F238E27FC236}">
                <a16:creationId xmlns:a16="http://schemas.microsoft.com/office/drawing/2014/main" id="{D891D603-87EA-5634-BC49-A32DBC0539A0}"/>
              </a:ext>
            </a:extLst>
          </p:cNvPr>
          <p:cNvSpPr txBox="1">
            <a:spLocks/>
          </p:cNvSpPr>
          <p:nvPr/>
        </p:nvSpPr>
        <p:spPr>
          <a:xfrm>
            <a:off x="5091491"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latin typeface="MS PGothic" panose="020B0600070205080204" pitchFamily="34" charset="-128"/>
                <a:ea typeface="MS PGothic" panose="020B0600070205080204" pitchFamily="34" charset="-128"/>
              </a:rPr>
              <a:t>18</a:t>
            </a:r>
          </a:p>
        </p:txBody>
      </p:sp>
      <p:sp>
        <p:nvSpPr>
          <p:cNvPr id="3" name="Google Shape;689;p29">
            <a:extLst>
              <a:ext uri="{FF2B5EF4-FFF2-40B4-BE49-F238E27FC236}">
                <a16:creationId xmlns:a16="http://schemas.microsoft.com/office/drawing/2014/main" id="{8EB6CD7C-48F3-AC45-57B2-DA1F1615163F}"/>
              </a:ext>
            </a:extLst>
          </p:cNvPr>
          <p:cNvSpPr txBox="1">
            <a:spLocks/>
          </p:cNvSpPr>
          <p:nvPr/>
        </p:nvSpPr>
        <p:spPr>
          <a:xfrm>
            <a:off x="4851899" y="3274744"/>
            <a:ext cx="1323940" cy="389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期末試験</a:t>
            </a: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555209" y="3274744"/>
            <a:ext cx="1427582" cy="5206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ソースコードのバージョン管理</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 1</a:t>
            </a:r>
            <a:endParaRPr lang="ja-JP" altLang="en-US" sz="120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4" name="Google Shape;689;p29">
            <a:extLst>
              <a:ext uri="{FF2B5EF4-FFF2-40B4-BE49-F238E27FC236}">
                <a16:creationId xmlns:a16="http://schemas.microsoft.com/office/drawing/2014/main" id="{C0F8A4CE-41BB-11B8-32B0-25D5A99590AF}"/>
              </a:ext>
            </a:extLst>
          </p:cNvPr>
          <p:cNvSpPr txBox="1">
            <a:spLocks/>
          </p:cNvSpPr>
          <p:nvPr/>
        </p:nvSpPr>
        <p:spPr>
          <a:xfrm>
            <a:off x="1987439" y="3274744"/>
            <a:ext cx="1427582" cy="5206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ソースコードのバージョン管理</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 2</a:t>
            </a:r>
            <a:endParaRPr lang="ja-JP" altLang="en-US" sz="120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8" name="Google Shape;689;p29">
            <a:extLst>
              <a:ext uri="{FF2B5EF4-FFF2-40B4-BE49-F238E27FC236}">
                <a16:creationId xmlns:a16="http://schemas.microsoft.com/office/drawing/2014/main" id="{6FA91A88-BDB5-D014-B263-AF602018768F}"/>
              </a:ext>
            </a:extLst>
          </p:cNvPr>
          <p:cNvSpPr txBox="1">
            <a:spLocks/>
          </p:cNvSpPr>
          <p:nvPr/>
        </p:nvSpPr>
        <p:spPr>
          <a:xfrm>
            <a:off x="3419669" y="3274744"/>
            <a:ext cx="1427582" cy="5206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ソースコードのバージョン管理</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 3</a:t>
            </a:r>
            <a:endParaRPr lang="ja-JP" altLang="en-US" sz="120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9" name="Title 8">
            <a:extLst>
              <a:ext uri="{FF2B5EF4-FFF2-40B4-BE49-F238E27FC236}">
                <a16:creationId xmlns:a16="http://schemas.microsoft.com/office/drawing/2014/main" id="{FA4E6F32-6896-CF31-203C-CF31BEEF4A64}"/>
              </a:ext>
            </a:extLst>
          </p:cNvPr>
          <p:cNvSpPr>
            <a:spLocks noGrp="1"/>
          </p:cNvSpPr>
          <p:nvPr>
            <p:ph type="title"/>
          </p:nvPr>
        </p:nvSpPr>
        <p:spPr/>
        <p:txBody>
          <a:bodyPr/>
          <a:lstStyle/>
          <a:p>
            <a:r>
              <a:rPr lang="en-US" dirty="0" err="1">
                <a:latin typeface="MS PGothic" panose="020B0600070205080204" pitchFamily="34" charset="-128"/>
                <a:ea typeface="MS PGothic" panose="020B0600070205080204" pitchFamily="34" charset="-128"/>
              </a:rPr>
              <a:t>今日の授業</a:t>
            </a:r>
            <a:endParaRPr lang="en-US" dirty="0"/>
          </a:p>
        </p:txBody>
      </p:sp>
    </p:spTree>
    <p:extLst>
      <p:ext uri="{BB962C8B-B14F-4D97-AF65-F5344CB8AC3E}">
        <p14:creationId xmlns:p14="http://schemas.microsoft.com/office/powerpoint/2010/main" val="1492828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r>
              <a:rPr lang="en-US" sz="2800" b="1" i="0" dirty="0">
                <a:solidFill>
                  <a:schemeClr val="tx1"/>
                </a:solidFill>
                <a:effectLst/>
                <a:latin typeface="MS PGothic" panose="020B0600070205080204" pitchFamily="34" charset="-128"/>
                <a:ea typeface="MS PGothic" panose="020B0600070205080204" pitchFamily="34" charset="-128"/>
              </a:rPr>
              <a:t>1. </a:t>
            </a:r>
            <a:r>
              <a:rPr lang="en-US" sz="2800" b="1" i="0" dirty="0" err="1">
                <a:solidFill>
                  <a:schemeClr val="tx1"/>
                </a:solidFill>
                <a:effectLst/>
                <a:latin typeface="MS PGothic" panose="020B0600070205080204" pitchFamily="34" charset="-128"/>
                <a:ea typeface="MS PGothic" panose="020B0600070205080204" pitchFamily="34" charset="-128"/>
              </a:rPr>
              <a:t>今日の授業について</a:t>
            </a:r>
            <a:br>
              <a:rPr lang="en-US" sz="2800" b="1" i="0" dirty="0">
                <a:solidFill>
                  <a:schemeClr val="bg1"/>
                </a:solidFill>
                <a:effectLst/>
                <a:latin typeface="MS PGothic" panose="020B0600070205080204" pitchFamily="34" charset="-128"/>
                <a:ea typeface="MS PGothic" panose="020B0600070205080204" pitchFamily="34" charset="-128"/>
              </a:rPr>
            </a:br>
            <a:br>
              <a:rPr lang="en-JP" dirty="0">
                <a:solidFill>
                  <a:schemeClr val="tx1"/>
                </a:solidFill>
                <a:latin typeface="MS PGothic" panose="020B0600070205080204" pitchFamily="34" charset="-128"/>
                <a:ea typeface="MS PGothic" panose="020B0600070205080204" pitchFamily="34" charset="-128"/>
              </a:rPr>
            </a:br>
            <a:endParaRPr dirty="0">
              <a:latin typeface="MS PGothic" panose="020B0600070205080204" pitchFamily="34" charset="-128"/>
              <a:ea typeface="MS PGothic" panose="020B0600070205080204" pitchFamily="34" charset="-128"/>
            </a:endParaRPr>
          </a:p>
        </p:txBody>
      </p:sp>
      <p:pic>
        <p:nvPicPr>
          <p:cNvPr id="4" name="Picture 3" descr="A close-up of a document&#10;&#10;Description automatically generated">
            <a:extLst>
              <a:ext uri="{FF2B5EF4-FFF2-40B4-BE49-F238E27FC236}">
                <a16:creationId xmlns:a16="http://schemas.microsoft.com/office/drawing/2014/main" id="{66DE34CC-A640-EBCF-3E02-62EA31D60517}"/>
              </a:ext>
            </a:extLst>
          </p:cNvPr>
          <p:cNvPicPr>
            <a:picLocks noChangeAspect="1"/>
          </p:cNvPicPr>
          <p:nvPr/>
        </p:nvPicPr>
        <p:blipFill>
          <a:blip r:embed="rId3"/>
          <a:stretch>
            <a:fillRect/>
          </a:stretch>
        </p:blipFill>
        <p:spPr>
          <a:xfrm>
            <a:off x="965648" y="1258944"/>
            <a:ext cx="5524778" cy="2570778"/>
          </a:xfrm>
          <a:prstGeom prst="rect">
            <a:avLst/>
          </a:prstGeom>
        </p:spPr>
      </p:pic>
    </p:spTree>
    <p:extLst>
      <p:ext uri="{BB962C8B-B14F-4D97-AF65-F5344CB8AC3E}">
        <p14:creationId xmlns:p14="http://schemas.microsoft.com/office/powerpoint/2010/main" val="4194758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r>
              <a:rPr lang="ja-JP" altLang="en-US" sz="2800" b="0" u="none" strike="noStrike">
                <a:solidFill>
                  <a:schemeClr val="tx1"/>
                </a:solidFill>
                <a:effectLst/>
                <a:latin typeface="MS PGothic" panose="020B0600070205080204" pitchFamily="34" charset="-128"/>
                <a:ea typeface="MS PGothic" panose="020B0600070205080204" pitchFamily="34" charset="-128"/>
              </a:rPr>
              <a:t>第</a:t>
            </a:r>
            <a:r>
              <a:rPr lang="en-US" altLang="ja-JP" sz="2800" b="0" u="none" strike="noStrike" dirty="0">
                <a:solidFill>
                  <a:schemeClr val="tx1"/>
                </a:solidFill>
                <a:effectLst/>
                <a:latin typeface="MS PGothic" panose="020B0600070205080204" pitchFamily="34" charset="-128"/>
                <a:ea typeface="MS PGothic" panose="020B0600070205080204" pitchFamily="34" charset="-128"/>
              </a:rPr>
              <a:t>10</a:t>
            </a:r>
            <a:r>
              <a:rPr lang="ja-JP" altLang="en-US" sz="2800" b="0" u="none" strike="noStrike">
                <a:solidFill>
                  <a:schemeClr val="tx1"/>
                </a:solidFill>
                <a:effectLst/>
                <a:latin typeface="MS PGothic" panose="020B0600070205080204" pitchFamily="34" charset="-128"/>
                <a:ea typeface="MS PGothic" panose="020B0600070205080204" pitchFamily="34" charset="-128"/>
              </a:rPr>
              <a:t>章 ソフトウェアシステムの検証と動作確認</a:t>
            </a:r>
            <a:endParaRPr dirty="0"/>
          </a:p>
        </p:txBody>
      </p:sp>
      <p:sp>
        <p:nvSpPr>
          <p:cNvPr id="3" name="Google Shape;963;p42">
            <a:extLst>
              <a:ext uri="{FF2B5EF4-FFF2-40B4-BE49-F238E27FC236}">
                <a16:creationId xmlns:a16="http://schemas.microsoft.com/office/drawing/2014/main" id="{50375ACB-6D68-9B8A-7947-221908BFF771}"/>
              </a:ext>
            </a:extLst>
          </p:cNvPr>
          <p:cNvSpPr txBox="1">
            <a:spLocks/>
          </p:cNvSpPr>
          <p:nvPr/>
        </p:nvSpPr>
        <p:spPr>
          <a:xfrm>
            <a:off x="720725" y="1350764"/>
            <a:ext cx="7702550" cy="321806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sz="2000" dirty="0">
                <a:solidFill>
                  <a:schemeClr val="tx1"/>
                </a:solidFill>
                <a:latin typeface="MS PGothic" panose="020B0600070205080204" pitchFamily="34" charset="-128"/>
                <a:ea typeface="MS PGothic" panose="020B0600070205080204" pitchFamily="34" charset="-128"/>
              </a:rPr>
              <a:t>ビジネスとして開発されるソフトウェアシステムは企業にとっては製品であり、利用者にとっては商品である。ソフトウェアシステムが製品あるいは商品である以上、その品質は確かなものでなければならない。システム開発の現場では、開発したシステムの品質を確認するためにシステムの検証や動作確認が行われる。</a:t>
            </a:r>
          </a:p>
          <a:p>
            <a:pPr>
              <a:buClr>
                <a:schemeClr val="dk1"/>
              </a:buClr>
              <a:buSzPts val="1100"/>
            </a:pPr>
            <a:r>
              <a:rPr lang="en-US" sz="2000" dirty="0">
                <a:solidFill>
                  <a:schemeClr val="tx1"/>
                </a:solidFill>
                <a:latin typeface="MS PGothic" panose="020B0600070205080204" pitchFamily="34" charset="-128"/>
                <a:ea typeface="MS PGothic" panose="020B0600070205080204" pitchFamily="34" charset="-128"/>
              </a:rPr>
              <a:t>第１０章ではソフトウェアシステムの静的側面ならびに動的側面からの検証方法を中心に説明する。</a:t>
            </a:r>
          </a:p>
        </p:txBody>
      </p:sp>
    </p:spTree>
    <p:extLst>
      <p:ext uri="{BB962C8B-B14F-4D97-AF65-F5344CB8AC3E}">
        <p14:creationId xmlns:p14="http://schemas.microsoft.com/office/powerpoint/2010/main" val="538912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r>
              <a:rPr lang="en-US" altLang="ja-JP" sz="2800" dirty="0">
                <a:solidFill>
                  <a:schemeClr val="tx1"/>
                </a:solidFill>
                <a:latin typeface="MS PGothic" panose="020B0600070205080204" pitchFamily="34" charset="-128"/>
                <a:ea typeface="MS PGothic" panose="020B0600070205080204" pitchFamily="34" charset="-128"/>
                <a:sym typeface="Oswald"/>
              </a:rPr>
              <a:t>2. </a:t>
            </a:r>
            <a:r>
              <a:rPr lang="ja-JP" altLang="en-US" sz="2800">
                <a:solidFill>
                  <a:schemeClr val="tx1"/>
                </a:solidFill>
                <a:latin typeface="MS PGothic" panose="020B0600070205080204" pitchFamily="34" charset="-128"/>
                <a:ea typeface="MS PGothic" panose="020B0600070205080204" pitchFamily="34" charset="-128"/>
                <a:sym typeface="Oswald"/>
              </a:rPr>
              <a:t>今日の学習目標</a:t>
            </a:r>
            <a:endParaRPr dirty="0">
              <a:latin typeface="MS PGothic" panose="020B0600070205080204" pitchFamily="34" charset="-128"/>
              <a:ea typeface="MS PGothic" panose="020B0600070205080204" pitchFamily="34" charset="-128"/>
            </a:endParaRPr>
          </a:p>
        </p:txBody>
      </p:sp>
      <p:sp>
        <p:nvSpPr>
          <p:cNvPr id="2" name="Google Shape;963;p42">
            <a:extLst>
              <a:ext uri="{FF2B5EF4-FFF2-40B4-BE49-F238E27FC236}">
                <a16:creationId xmlns:a16="http://schemas.microsoft.com/office/drawing/2014/main" id="{4921024E-621B-D5EF-5C43-4161BA6B2F16}"/>
              </a:ext>
            </a:extLst>
          </p:cNvPr>
          <p:cNvSpPr txBox="1">
            <a:spLocks/>
          </p:cNvSpPr>
          <p:nvPr/>
        </p:nvSpPr>
        <p:spPr>
          <a:xfrm>
            <a:off x="720001" y="1112700"/>
            <a:ext cx="7704000" cy="334925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7938">
              <a:spcBef>
                <a:spcPts val="600"/>
              </a:spcBef>
              <a:spcAft>
                <a:spcPts val="1200"/>
              </a:spcAft>
            </a:pPr>
            <a:r>
              <a:rPr lang="ja-JP" altLang="en-US" sz="1800">
                <a:solidFill>
                  <a:schemeClr val="tx1"/>
                </a:solidFill>
                <a:latin typeface="MS PGothic" panose="020B0600070205080204" pitchFamily="34" charset="-128"/>
                <a:ea typeface="MS PGothic" panose="020B0600070205080204" pitchFamily="34" charset="-128"/>
              </a:rPr>
              <a:t>今日の授業の後で、以下のことができるようになってください。</a:t>
            </a:r>
            <a:endParaRPr lang="en-US" sz="1800" dirty="0">
              <a:latin typeface="MS PGothic" panose="020B0600070205080204" pitchFamily="34" charset="-128"/>
              <a:ea typeface="MS PGothic" panose="020B0600070205080204" pitchFamily="34" charset="-128"/>
            </a:endParaRPr>
          </a:p>
          <a:p>
            <a:pPr marL="342900" indent="-342900">
              <a:spcBef>
                <a:spcPts val="600"/>
              </a:spcBef>
              <a:spcAft>
                <a:spcPts val="600"/>
              </a:spcAft>
              <a:buClr>
                <a:schemeClr val="tx1"/>
              </a:buClr>
              <a:buFont typeface="+mj-lt"/>
              <a:buAutoNum type="arabicPeriod"/>
            </a:pPr>
            <a:r>
              <a:rPr lang="ja-JP" altLang="en-US" sz="1600">
                <a:solidFill>
                  <a:schemeClr val="tx1"/>
                </a:solidFill>
                <a:latin typeface="MS PGothic" panose="020B0600070205080204" pitchFamily="34" charset="-128"/>
                <a:ea typeface="MS PGothic" panose="020B0600070205080204" pitchFamily="34" charset="-128"/>
              </a:rPr>
              <a:t>第９章で示した乗車運賃計算システムの仕様を参考にして、テスト項目を作成する。</a:t>
            </a:r>
            <a:endParaRPr lang="en-US" altLang="ja-JP" sz="1600" dirty="0">
              <a:solidFill>
                <a:schemeClr val="tx1"/>
              </a:solidFill>
              <a:latin typeface="MS PGothic" panose="020B0600070205080204" pitchFamily="34" charset="-128"/>
              <a:ea typeface="MS PGothic" panose="020B0600070205080204" pitchFamily="34" charset="-128"/>
            </a:endParaRPr>
          </a:p>
          <a:p>
            <a:pPr marL="342900" indent="-342900">
              <a:spcBef>
                <a:spcPts val="600"/>
              </a:spcBef>
              <a:spcAft>
                <a:spcPts val="600"/>
              </a:spcAft>
              <a:buClr>
                <a:schemeClr val="tx1"/>
              </a:buClr>
              <a:buFont typeface="+mj-lt"/>
              <a:buAutoNum type="arabicPeriod"/>
            </a:pPr>
            <a:r>
              <a:rPr lang="ja-JP" altLang="en-US" sz="1600">
                <a:solidFill>
                  <a:schemeClr val="tx1"/>
                </a:solidFill>
                <a:latin typeface="MS PGothic" panose="020B0600070205080204" pitchFamily="34" charset="-128"/>
                <a:ea typeface="MS PGothic" panose="020B0600070205080204" pitchFamily="34" charset="-128"/>
              </a:rPr>
              <a:t>この乗車運転計算システムの設計として、乗客の年齢をもとにして計算するモジュールの単体テストを計画、実施する。</a:t>
            </a:r>
            <a:endParaRPr lang="en-US" altLang="ja-JP" dirty="0">
              <a:solidFill>
                <a:schemeClr val="tx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994032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pPr algn="l"/>
            <a:r>
              <a:rPr lang="ja-JP" altLang="en-US" sz="2800" b="0" u="none" strike="noStrike">
                <a:solidFill>
                  <a:schemeClr val="tx1"/>
                </a:solidFill>
                <a:effectLst/>
                <a:latin typeface="MS PGothic" panose="020B0600070205080204" pitchFamily="34" charset="-128"/>
                <a:ea typeface="MS PGothic" panose="020B0600070205080204" pitchFamily="34" charset="-128"/>
              </a:rPr>
              <a:t>第</a:t>
            </a:r>
            <a:r>
              <a:rPr lang="en-US" altLang="ja-JP" sz="2800" b="0" u="none" strike="noStrike" dirty="0">
                <a:solidFill>
                  <a:schemeClr val="tx1"/>
                </a:solidFill>
                <a:effectLst/>
                <a:latin typeface="MS PGothic" panose="020B0600070205080204" pitchFamily="34" charset="-128"/>
                <a:ea typeface="MS PGothic" panose="020B0600070205080204" pitchFamily="34" charset="-128"/>
              </a:rPr>
              <a:t>10</a:t>
            </a:r>
            <a:r>
              <a:rPr lang="ja-JP" altLang="en-US" sz="2800" b="0" u="none" strike="noStrike">
                <a:solidFill>
                  <a:schemeClr val="tx1"/>
                </a:solidFill>
                <a:effectLst/>
                <a:latin typeface="MS PGothic" panose="020B0600070205080204" pitchFamily="34" charset="-128"/>
                <a:ea typeface="MS PGothic" panose="020B0600070205080204" pitchFamily="34" charset="-128"/>
              </a:rPr>
              <a:t>章 ソフトウェアシステムの検証と動作確認</a:t>
            </a:r>
          </a:p>
        </p:txBody>
      </p:sp>
      <p:sp>
        <p:nvSpPr>
          <p:cNvPr id="14" name="TextBox 13">
            <a:extLst>
              <a:ext uri="{FF2B5EF4-FFF2-40B4-BE49-F238E27FC236}">
                <a16:creationId xmlns:a16="http://schemas.microsoft.com/office/drawing/2014/main" id="{E8C7C3A5-2F8F-0A02-64FB-D4753FCC9129}"/>
              </a:ext>
            </a:extLst>
          </p:cNvPr>
          <p:cNvSpPr txBox="1"/>
          <p:nvPr/>
        </p:nvSpPr>
        <p:spPr>
          <a:xfrm>
            <a:off x="763896" y="1198325"/>
            <a:ext cx="7704000" cy="489534"/>
          </a:xfrm>
          <a:prstGeom prst="rect">
            <a:avLst/>
          </a:prstGeom>
          <a:noFill/>
        </p:spPr>
        <p:txBody>
          <a:bodyPr wrap="square" tIns="90000" bIns="90000">
            <a:spAutoFit/>
          </a:bodyPr>
          <a:lstStyle/>
          <a:p>
            <a:pPr>
              <a:spcAft>
                <a:spcPts val="1200"/>
              </a:spcAft>
            </a:pPr>
            <a:r>
              <a:rPr lang="en-US" altLang="ja-JP" sz="2000" dirty="0">
                <a:solidFill>
                  <a:schemeClr val="tx1"/>
                </a:solidFill>
                <a:latin typeface="MS PGothic" panose="020B0600070205080204" pitchFamily="34" charset="-128"/>
                <a:ea typeface="MS PGothic" panose="020B0600070205080204" pitchFamily="34" charset="-128"/>
              </a:rPr>
              <a:t>10.1 </a:t>
            </a:r>
            <a:r>
              <a:rPr lang="ja-JP" altLang="en-US" sz="2000">
                <a:solidFill>
                  <a:schemeClr val="tx1"/>
                </a:solidFill>
                <a:latin typeface="MS PGothic" panose="020B0600070205080204" pitchFamily="34" charset="-128"/>
                <a:ea typeface="MS PGothic" panose="020B0600070205080204" pitchFamily="34" charset="-128"/>
              </a:rPr>
              <a:t>ソフトウェアの検証・動作確認の基本的な考え方</a:t>
            </a:r>
            <a:endParaRPr lang="ja-JP" altLang="en-US" sz="2000" dirty="0">
              <a:solidFill>
                <a:schemeClr val="tx1"/>
              </a:solidFill>
              <a:latin typeface="MS PGothic" panose="020B0600070205080204" pitchFamily="34" charset="-128"/>
              <a:ea typeface="MS PGothic" panose="020B0600070205080204" pitchFamily="34" charset="-128"/>
            </a:endParaRPr>
          </a:p>
        </p:txBody>
      </p:sp>
      <p:sp>
        <p:nvSpPr>
          <p:cNvPr id="6" name="TextBox 5">
            <a:extLst>
              <a:ext uri="{FF2B5EF4-FFF2-40B4-BE49-F238E27FC236}">
                <a16:creationId xmlns:a16="http://schemas.microsoft.com/office/drawing/2014/main" id="{738C9C83-D4C4-C52C-1080-68B1E1F595C9}"/>
              </a:ext>
            </a:extLst>
          </p:cNvPr>
          <p:cNvSpPr txBox="1"/>
          <p:nvPr/>
        </p:nvSpPr>
        <p:spPr>
          <a:xfrm>
            <a:off x="1272746" y="1721195"/>
            <a:ext cx="5009720" cy="2893100"/>
          </a:xfrm>
          <a:prstGeom prst="rect">
            <a:avLst/>
          </a:prstGeom>
          <a:noFill/>
        </p:spPr>
        <p:txBody>
          <a:bodyPr wrap="square">
            <a:spAutoFit/>
          </a:bodyPr>
          <a:lstStyle/>
          <a:p>
            <a:pPr marL="342900" indent="-342900">
              <a:spcBef>
                <a:spcPts val="600"/>
              </a:spcBef>
              <a:spcAft>
                <a:spcPts val="600"/>
              </a:spcAft>
              <a:buClr>
                <a:schemeClr val="tx1"/>
              </a:buClr>
              <a:buAutoNum type="arabicPeriod"/>
            </a:pPr>
            <a:r>
              <a:rPr lang="ja-JP" altLang="en-US">
                <a:solidFill>
                  <a:schemeClr val="tx1"/>
                </a:solidFill>
                <a:latin typeface="MS PGothic" panose="020B0600070205080204" pitchFamily="34" charset="-128"/>
                <a:ea typeface="MS PGothic" panose="020B0600070205080204" pitchFamily="34" charset="-128"/>
              </a:rPr>
              <a:t>検証の考え方 </a:t>
            </a:r>
            <a:endParaRPr lang="en-US" altLang="ja-JP" dirty="0">
              <a:solidFill>
                <a:schemeClr val="tx1"/>
              </a:solidFill>
              <a:latin typeface="MS PGothic" panose="020B0600070205080204" pitchFamily="34" charset="-128"/>
              <a:ea typeface="MS PGothic" panose="020B0600070205080204" pitchFamily="34" charset="-128"/>
            </a:endParaRPr>
          </a:p>
          <a:p>
            <a:pPr marL="361950" lvl="1" indent="-42863">
              <a:spcBef>
                <a:spcPts val="600"/>
              </a:spcBef>
              <a:spcAft>
                <a:spcPts val="600"/>
              </a:spcAft>
              <a:buClr>
                <a:schemeClr val="tx1"/>
              </a:buClr>
            </a:pPr>
            <a:r>
              <a:rPr lang="ja-JP" altLang="en-US">
                <a:solidFill>
                  <a:schemeClr val="tx1"/>
                </a:solidFill>
                <a:latin typeface="MS PGothic" panose="020B0600070205080204" pitchFamily="34" charset="-128"/>
                <a:ea typeface="MS PGothic" panose="020B0600070205080204" pitchFamily="34" charset="-128"/>
              </a:rPr>
              <a:t>検証の対象：プログラム、仕様書／設計書／ドキュメント</a:t>
            </a:r>
            <a:endParaRPr lang="en-US" altLang="ja-JP" dirty="0">
              <a:solidFill>
                <a:schemeClr val="tx1"/>
              </a:solidFill>
              <a:latin typeface="MS PGothic" panose="020B0600070205080204" pitchFamily="34" charset="-128"/>
              <a:ea typeface="MS PGothic" panose="020B0600070205080204" pitchFamily="34" charset="-128"/>
            </a:endParaRPr>
          </a:p>
          <a:p>
            <a:pPr marL="585788" lvl="2" indent="-180975">
              <a:spcBef>
                <a:spcPts val="600"/>
              </a:spcBef>
              <a:spcAft>
                <a:spcPts val="600"/>
              </a:spcAft>
              <a:buClr>
                <a:schemeClr val="tx1"/>
              </a:buClr>
              <a:buFont typeface="+mj-lt"/>
              <a:buAutoNum type="arabicParenR"/>
            </a:pPr>
            <a:r>
              <a:rPr lang="ja-JP" altLang="en-US">
                <a:solidFill>
                  <a:schemeClr val="tx1"/>
                </a:solidFill>
                <a:latin typeface="MS PGothic" panose="020B0600070205080204" pitchFamily="34" charset="-128"/>
                <a:ea typeface="MS PGothic" panose="020B0600070205080204" pitchFamily="34" charset="-128"/>
              </a:rPr>
              <a:t>論理的に正しいか</a:t>
            </a:r>
            <a:endParaRPr lang="en-US" altLang="ja-JP" dirty="0">
              <a:solidFill>
                <a:schemeClr val="tx1"/>
              </a:solidFill>
              <a:latin typeface="MS PGothic" panose="020B0600070205080204" pitchFamily="34" charset="-128"/>
              <a:ea typeface="MS PGothic" panose="020B0600070205080204" pitchFamily="34" charset="-128"/>
            </a:endParaRPr>
          </a:p>
          <a:p>
            <a:pPr marL="585788" lvl="2" indent="-180975">
              <a:spcBef>
                <a:spcPts val="600"/>
              </a:spcBef>
              <a:spcAft>
                <a:spcPts val="600"/>
              </a:spcAft>
              <a:buClr>
                <a:schemeClr val="tx1"/>
              </a:buClr>
              <a:buFont typeface="+mj-lt"/>
              <a:buAutoNum type="arabicParenR"/>
            </a:pPr>
            <a:r>
              <a:rPr lang="ja-JP" altLang="en-US">
                <a:solidFill>
                  <a:schemeClr val="tx1"/>
                </a:solidFill>
                <a:latin typeface="MS PGothic" panose="020B0600070205080204" pitchFamily="34" charset="-128"/>
                <a:ea typeface="MS PGothic" panose="020B0600070205080204" pitchFamily="34" charset="-128"/>
              </a:rPr>
              <a:t>ユーザの要件に合っているか</a:t>
            </a:r>
          </a:p>
          <a:p>
            <a:pPr marL="404813" lvl="2">
              <a:spcBef>
                <a:spcPts val="600"/>
              </a:spcBef>
              <a:spcAft>
                <a:spcPts val="600"/>
              </a:spcAft>
              <a:buClr>
                <a:schemeClr val="tx1"/>
              </a:buClr>
            </a:pPr>
            <a:endParaRPr lang="en-US" altLang="ja-JP" dirty="0">
              <a:solidFill>
                <a:schemeClr val="tx1"/>
              </a:solidFill>
              <a:latin typeface="MS PGothic" panose="020B0600070205080204" pitchFamily="34" charset="-128"/>
              <a:ea typeface="MS PGothic" panose="020B0600070205080204" pitchFamily="34" charset="-128"/>
            </a:endParaRPr>
          </a:p>
          <a:p>
            <a:pPr marL="266700" indent="-257175">
              <a:spcBef>
                <a:spcPts val="600"/>
              </a:spcBef>
              <a:spcAft>
                <a:spcPts val="600"/>
              </a:spcAft>
              <a:buClr>
                <a:schemeClr val="tx1"/>
              </a:buClr>
              <a:buFont typeface="+mj-lt"/>
              <a:buAutoNum type="arabicPeriod"/>
            </a:pPr>
            <a:r>
              <a:rPr lang="ja-JP" altLang="en-US">
                <a:solidFill>
                  <a:schemeClr val="tx1"/>
                </a:solidFill>
                <a:latin typeface="MS PGothic" panose="020B0600070205080204" pitchFamily="34" charset="-128"/>
                <a:ea typeface="MS PGothic" panose="020B0600070205080204" pitchFamily="34" charset="-128"/>
              </a:rPr>
              <a:t>検証の方法</a:t>
            </a:r>
            <a:endParaRPr lang="en-US" altLang="ja-JP" dirty="0">
              <a:solidFill>
                <a:schemeClr val="tx1"/>
              </a:solidFill>
              <a:latin typeface="MS PGothic" panose="020B0600070205080204" pitchFamily="34" charset="-128"/>
              <a:ea typeface="MS PGothic" panose="020B0600070205080204" pitchFamily="34" charset="-128"/>
            </a:endParaRPr>
          </a:p>
          <a:p>
            <a:pPr marL="533400" lvl="1" indent="-171450">
              <a:spcBef>
                <a:spcPts val="600"/>
              </a:spcBef>
              <a:spcAft>
                <a:spcPts val="600"/>
              </a:spcAft>
              <a:buClr>
                <a:schemeClr val="tx1"/>
              </a:buClr>
              <a:buFont typeface="+mj-lt"/>
              <a:buAutoNum type="arabicParenR"/>
            </a:pPr>
            <a:r>
              <a:rPr lang="ja-JP" altLang="en-US">
                <a:solidFill>
                  <a:schemeClr val="tx1"/>
                </a:solidFill>
                <a:latin typeface="MS PGothic" panose="020B0600070205080204" pitchFamily="34" charset="-128"/>
                <a:ea typeface="MS PGothic" panose="020B0600070205080204" pitchFamily="34" charset="-128"/>
              </a:rPr>
              <a:t>動的検証： 対象を動かしてテスト</a:t>
            </a:r>
          </a:p>
          <a:p>
            <a:pPr marL="533400" lvl="1" indent="-171450">
              <a:spcBef>
                <a:spcPts val="600"/>
              </a:spcBef>
              <a:spcAft>
                <a:spcPts val="600"/>
              </a:spcAft>
              <a:buClr>
                <a:schemeClr val="tx1"/>
              </a:buClr>
              <a:buFont typeface="+mj-lt"/>
              <a:buAutoNum type="arabicParenR"/>
            </a:pPr>
            <a:r>
              <a:rPr lang="ja-JP" altLang="en-US">
                <a:solidFill>
                  <a:schemeClr val="tx1"/>
                </a:solidFill>
                <a:latin typeface="MS PGothic" panose="020B0600070205080204" pitchFamily="34" charset="-128"/>
                <a:ea typeface="MS PGothic" panose="020B0600070205080204" pitchFamily="34" charset="-128"/>
              </a:rPr>
              <a:t>静的検証： 対象をレビュー</a:t>
            </a:r>
            <a:endParaRPr lang="en-US" altLang="ja-JP" dirty="0">
              <a:solidFill>
                <a:schemeClr val="tx1"/>
              </a:solidFill>
              <a:latin typeface="MS PGothic" panose="020B0600070205080204" pitchFamily="34" charset="-128"/>
              <a:ea typeface="MS PGothic" panose="020B0600070205080204" pitchFamily="34" charset="-128"/>
            </a:endParaRPr>
          </a:p>
        </p:txBody>
      </p:sp>
      <p:pic>
        <p:nvPicPr>
          <p:cNvPr id="3" name="Picture 2" descr="A close-up of a diagram&#10;&#10;Description automatically generated">
            <a:extLst>
              <a:ext uri="{FF2B5EF4-FFF2-40B4-BE49-F238E27FC236}">
                <a16:creationId xmlns:a16="http://schemas.microsoft.com/office/drawing/2014/main" id="{A2670C52-93F7-B668-923A-79B6791B5FBE}"/>
              </a:ext>
            </a:extLst>
          </p:cNvPr>
          <p:cNvPicPr>
            <a:picLocks noChangeAspect="1"/>
          </p:cNvPicPr>
          <p:nvPr/>
        </p:nvPicPr>
        <p:blipFill>
          <a:blip r:embed="rId3"/>
          <a:stretch>
            <a:fillRect/>
          </a:stretch>
        </p:blipFill>
        <p:spPr>
          <a:xfrm>
            <a:off x="5325736" y="3327919"/>
            <a:ext cx="3151991" cy="1571923"/>
          </a:xfrm>
          <a:prstGeom prst="rect">
            <a:avLst/>
          </a:prstGeom>
        </p:spPr>
      </p:pic>
    </p:spTree>
    <p:extLst>
      <p:ext uri="{BB962C8B-B14F-4D97-AF65-F5344CB8AC3E}">
        <p14:creationId xmlns:p14="http://schemas.microsoft.com/office/powerpoint/2010/main" val="4110139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4" name="TextBox 13">
            <a:extLst>
              <a:ext uri="{FF2B5EF4-FFF2-40B4-BE49-F238E27FC236}">
                <a16:creationId xmlns:a16="http://schemas.microsoft.com/office/drawing/2014/main" id="{E8C7C3A5-2F8F-0A02-64FB-D4753FCC9129}"/>
              </a:ext>
            </a:extLst>
          </p:cNvPr>
          <p:cNvSpPr txBox="1"/>
          <p:nvPr/>
        </p:nvSpPr>
        <p:spPr>
          <a:xfrm>
            <a:off x="914503" y="456041"/>
            <a:ext cx="7704000" cy="489534"/>
          </a:xfrm>
          <a:prstGeom prst="rect">
            <a:avLst/>
          </a:prstGeom>
          <a:noFill/>
        </p:spPr>
        <p:txBody>
          <a:bodyPr wrap="square" tIns="90000" bIns="90000">
            <a:spAutoFit/>
          </a:bodyPr>
          <a:lstStyle/>
          <a:p>
            <a:pPr>
              <a:spcAft>
                <a:spcPts val="1200"/>
              </a:spcAft>
            </a:pPr>
            <a:r>
              <a:rPr lang="en-US" altLang="ja-JP" sz="2000" dirty="0">
                <a:solidFill>
                  <a:schemeClr val="tx1"/>
                </a:solidFill>
                <a:latin typeface="MS PGothic" panose="020B0600070205080204" pitchFamily="34" charset="-128"/>
                <a:ea typeface="MS PGothic" panose="020B0600070205080204" pitchFamily="34" charset="-128"/>
              </a:rPr>
              <a:t>10.2 </a:t>
            </a:r>
            <a:r>
              <a:rPr lang="ja-JP" altLang="en-US" sz="2000">
                <a:solidFill>
                  <a:schemeClr val="tx1"/>
                </a:solidFill>
                <a:latin typeface="MS PGothic" panose="020B0600070205080204" pitchFamily="34" charset="-128"/>
                <a:ea typeface="MS PGothic" panose="020B0600070205080204" pitchFamily="34" charset="-128"/>
              </a:rPr>
              <a:t>ソフトウェアレビュー</a:t>
            </a:r>
            <a:endParaRPr lang="ja-JP" altLang="en-US" sz="2000" dirty="0">
              <a:solidFill>
                <a:schemeClr val="tx1"/>
              </a:solidFill>
              <a:latin typeface="MS PGothic" panose="020B0600070205080204" pitchFamily="34" charset="-128"/>
              <a:ea typeface="MS PGothic" panose="020B0600070205080204" pitchFamily="34" charset="-128"/>
            </a:endParaRPr>
          </a:p>
        </p:txBody>
      </p:sp>
      <p:sp>
        <p:nvSpPr>
          <p:cNvPr id="6" name="TextBox 5">
            <a:extLst>
              <a:ext uri="{FF2B5EF4-FFF2-40B4-BE49-F238E27FC236}">
                <a16:creationId xmlns:a16="http://schemas.microsoft.com/office/drawing/2014/main" id="{738C9C83-D4C4-C52C-1080-68B1E1F595C9}"/>
              </a:ext>
            </a:extLst>
          </p:cNvPr>
          <p:cNvSpPr txBox="1"/>
          <p:nvPr/>
        </p:nvSpPr>
        <p:spPr>
          <a:xfrm>
            <a:off x="1331106" y="936506"/>
            <a:ext cx="6870793" cy="2508379"/>
          </a:xfrm>
          <a:prstGeom prst="rect">
            <a:avLst/>
          </a:prstGeom>
          <a:noFill/>
        </p:spPr>
        <p:txBody>
          <a:bodyPr wrap="square">
            <a:spAutoFit/>
          </a:bodyPr>
          <a:lstStyle/>
          <a:p>
            <a:pPr marL="352425" indent="-342900">
              <a:spcBef>
                <a:spcPts val="600"/>
              </a:spcBef>
              <a:spcAft>
                <a:spcPts val="600"/>
              </a:spcAft>
              <a:buClr>
                <a:schemeClr val="tx1"/>
              </a:buClr>
              <a:buFont typeface="+mj-lt"/>
              <a:buAutoNum type="arabicPeriod"/>
            </a:pPr>
            <a:r>
              <a:rPr lang="ja-JP" altLang="en-US">
                <a:solidFill>
                  <a:schemeClr val="tx1"/>
                </a:solidFill>
                <a:latin typeface="MS PGothic" panose="020B0600070205080204" pitchFamily="34" charset="-128"/>
                <a:ea typeface="MS PGothic" panose="020B0600070205080204" pitchFamily="34" charset="-128"/>
              </a:rPr>
              <a:t>静的検証の種類</a:t>
            </a:r>
            <a:endParaRPr lang="en-US" altLang="ja-JP" dirty="0">
              <a:solidFill>
                <a:schemeClr val="tx1"/>
              </a:solidFill>
              <a:latin typeface="MS PGothic" panose="020B0600070205080204" pitchFamily="34" charset="-128"/>
              <a:ea typeface="MS PGothic" panose="020B0600070205080204" pitchFamily="34" charset="-128"/>
            </a:endParaRPr>
          </a:p>
          <a:p>
            <a:pPr marL="533400" lvl="1" indent="-171450">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ソフトウェアレビュー</a:t>
            </a:r>
          </a:p>
          <a:p>
            <a:pPr marL="533400" lvl="1" indent="-171450">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プログラム解析</a:t>
            </a:r>
          </a:p>
          <a:p>
            <a:pPr marL="533400" lvl="1" indent="-171450">
              <a:spcAft>
                <a:spcPts val="12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仕様検証</a:t>
            </a:r>
            <a:endParaRPr lang="en-US" altLang="ja-JP" dirty="0">
              <a:solidFill>
                <a:schemeClr val="tx1"/>
              </a:solidFill>
              <a:latin typeface="MS PGothic" panose="020B0600070205080204" pitchFamily="34" charset="-128"/>
              <a:ea typeface="MS PGothic" panose="020B0600070205080204" pitchFamily="34" charset="-128"/>
            </a:endParaRPr>
          </a:p>
          <a:p>
            <a:pPr marL="361950" indent="-352425">
              <a:spcAft>
                <a:spcPts val="1200"/>
              </a:spcAft>
              <a:buClr>
                <a:schemeClr val="tx1"/>
              </a:buClr>
              <a:buFont typeface="+mj-lt"/>
              <a:buAutoNum type="arabicPeriod"/>
            </a:pPr>
            <a:r>
              <a:rPr lang="ja-JP" altLang="en-US">
                <a:solidFill>
                  <a:schemeClr val="tx1"/>
                </a:solidFill>
                <a:latin typeface="MS PGothic" panose="020B0600070205080204" pitchFamily="34" charset="-128"/>
                <a:ea typeface="MS PGothic" panose="020B0600070205080204" pitchFamily="34" charset="-128"/>
              </a:rPr>
              <a:t>ソフトウェアレビューの種類</a:t>
            </a:r>
            <a:endParaRPr lang="en-US" altLang="ja-JP" dirty="0">
              <a:solidFill>
                <a:schemeClr val="tx1"/>
              </a:solidFill>
              <a:latin typeface="MS PGothic" panose="020B0600070205080204" pitchFamily="34" charset="-128"/>
              <a:ea typeface="MS PGothic" panose="020B0600070205080204" pitchFamily="34" charset="-128"/>
            </a:endParaRPr>
          </a:p>
          <a:p>
            <a:pPr marL="585788" lvl="1" indent="-266700">
              <a:spcAft>
                <a:spcPts val="600"/>
              </a:spcAft>
              <a:buClr>
                <a:schemeClr val="tx1"/>
              </a:buClr>
              <a:buFont typeface="+mj-lt"/>
              <a:buAutoNum type="alphaLcParenR"/>
            </a:pPr>
            <a:r>
              <a:rPr lang="ja-JP" altLang="en-US">
                <a:solidFill>
                  <a:schemeClr val="tx1"/>
                </a:solidFill>
                <a:latin typeface="MS PGothic" panose="020B0600070205080204" pitchFamily="34" charset="-128"/>
                <a:ea typeface="MS PGothic" panose="020B0600070205080204" pitchFamily="34" charset="-128"/>
              </a:rPr>
              <a:t>目的による分類</a:t>
            </a:r>
          </a:p>
          <a:p>
            <a:pPr marL="585788" lvl="3" indent="-52388">
              <a:spcAft>
                <a:spcPts val="600"/>
              </a:spcAft>
              <a:buClr>
                <a:schemeClr val="tx1"/>
              </a:buClr>
            </a:pPr>
            <a:r>
              <a:rPr lang="ja-JP" altLang="en-US">
                <a:solidFill>
                  <a:schemeClr val="accent1"/>
                </a:solidFill>
                <a:latin typeface="MS PGothic" panose="020B0600070205080204" pitchFamily="34" charset="-128"/>
                <a:ea typeface="MS PGothic" panose="020B0600070205080204" pitchFamily="34" charset="-128"/>
              </a:rPr>
              <a:t>テクニカルレビュー</a:t>
            </a:r>
            <a:r>
              <a:rPr lang="ja-JP" altLang="en-US">
                <a:solidFill>
                  <a:schemeClr val="tx1"/>
                </a:solidFill>
                <a:latin typeface="MS PGothic" panose="020B0600070205080204" pitchFamily="34" charset="-128"/>
                <a:ea typeface="MS PGothic" panose="020B0600070205080204" pitchFamily="34" charset="-128"/>
              </a:rPr>
              <a:t>：エンジニアが中心になって技術的な面のレビュ</a:t>
            </a:r>
          </a:p>
          <a:p>
            <a:pPr marL="585788" lvl="3" indent="-52388">
              <a:spcAft>
                <a:spcPts val="600"/>
              </a:spcAft>
              <a:buClr>
                <a:schemeClr val="tx1"/>
              </a:buClr>
            </a:pPr>
            <a:r>
              <a:rPr lang="ja-JP" altLang="en-US">
                <a:solidFill>
                  <a:schemeClr val="accent1"/>
                </a:solidFill>
                <a:latin typeface="MS PGothic" panose="020B0600070205080204" pitchFamily="34" charset="-128"/>
                <a:ea typeface="MS PGothic" panose="020B0600070205080204" pitchFamily="34" charset="-128"/>
              </a:rPr>
              <a:t>マネジメントレビュー</a:t>
            </a:r>
            <a:r>
              <a:rPr lang="ja-JP" altLang="en-US">
                <a:solidFill>
                  <a:schemeClr val="tx1"/>
                </a:solidFill>
                <a:latin typeface="MS PGothic" panose="020B0600070205080204" pitchFamily="34" charset="-128"/>
                <a:ea typeface="MS PGothic" panose="020B0600070205080204" pitchFamily="34" charset="-128"/>
              </a:rPr>
              <a:t>：プロジェクトマネジャが中心になってレビュー</a:t>
            </a:r>
          </a:p>
        </p:txBody>
      </p:sp>
    </p:spTree>
    <p:extLst>
      <p:ext uri="{BB962C8B-B14F-4D97-AF65-F5344CB8AC3E}">
        <p14:creationId xmlns:p14="http://schemas.microsoft.com/office/powerpoint/2010/main" val="3808255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4" name="TextBox 13">
            <a:extLst>
              <a:ext uri="{FF2B5EF4-FFF2-40B4-BE49-F238E27FC236}">
                <a16:creationId xmlns:a16="http://schemas.microsoft.com/office/drawing/2014/main" id="{E8C7C3A5-2F8F-0A02-64FB-D4753FCC9129}"/>
              </a:ext>
            </a:extLst>
          </p:cNvPr>
          <p:cNvSpPr txBox="1"/>
          <p:nvPr/>
        </p:nvSpPr>
        <p:spPr>
          <a:xfrm>
            <a:off x="914503" y="445283"/>
            <a:ext cx="7704000" cy="489534"/>
          </a:xfrm>
          <a:prstGeom prst="rect">
            <a:avLst/>
          </a:prstGeom>
          <a:noFill/>
        </p:spPr>
        <p:txBody>
          <a:bodyPr wrap="square" tIns="90000" bIns="90000">
            <a:spAutoFit/>
          </a:bodyPr>
          <a:lstStyle/>
          <a:p>
            <a:pPr>
              <a:spcAft>
                <a:spcPts val="1200"/>
              </a:spcAft>
            </a:pPr>
            <a:r>
              <a:rPr lang="en-US" altLang="ja-JP" sz="2000" dirty="0">
                <a:solidFill>
                  <a:schemeClr val="tx1"/>
                </a:solidFill>
                <a:latin typeface="MS PGothic" panose="020B0600070205080204" pitchFamily="34" charset="-128"/>
                <a:ea typeface="MS PGothic" panose="020B0600070205080204" pitchFamily="34" charset="-128"/>
              </a:rPr>
              <a:t>10.2 </a:t>
            </a:r>
            <a:r>
              <a:rPr lang="ja-JP" altLang="en-US" sz="2000">
                <a:solidFill>
                  <a:schemeClr val="tx1"/>
                </a:solidFill>
                <a:latin typeface="MS PGothic" panose="020B0600070205080204" pitchFamily="34" charset="-128"/>
                <a:ea typeface="MS PGothic" panose="020B0600070205080204" pitchFamily="34" charset="-128"/>
              </a:rPr>
              <a:t>ソフトウェアレビュー</a:t>
            </a:r>
            <a:endParaRPr lang="ja-JP" altLang="en-US" sz="2000" dirty="0">
              <a:solidFill>
                <a:schemeClr val="tx1"/>
              </a:solidFill>
              <a:latin typeface="MS PGothic" panose="020B0600070205080204" pitchFamily="34" charset="-128"/>
              <a:ea typeface="MS PGothic" panose="020B0600070205080204" pitchFamily="34" charset="-128"/>
            </a:endParaRPr>
          </a:p>
        </p:txBody>
      </p:sp>
      <p:sp>
        <p:nvSpPr>
          <p:cNvPr id="6" name="TextBox 5">
            <a:extLst>
              <a:ext uri="{FF2B5EF4-FFF2-40B4-BE49-F238E27FC236}">
                <a16:creationId xmlns:a16="http://schemas.microsoft.com/office/drawing/2014/main" id="{738C9C83-D4C4-C52C-1080-68B1E1F595C9}"/>
              </a:ext>
            </a:extLst>
          </p:cNvPr>
          <p:cNvSpPr txBox="1"/>
          <p:nvPr/>
        </p:nvSpPr>
        <p:spPr>
          <a:xfrm>
            <a:off x="1331106" y="1001054"/>
            <a:ext cx="6870793" cy="3385542"/>
          </a:xfrm>
          <a:prstGeom prst="rect">
            <a:avLst/>
          </a:prstGeom>
          <a:noFill/>
        </p:spPr>
        <p:txBody>
          <a:bodyPr wrap="square">
            <a:spAutoFit/>
          </a:bodyPr>
          <a:lstStyle/>
          <a:p>
            <a:pPr marL="352425" indent="-342900">
              <a:spcBef>
                <a:spcPts val="600"/>
              </a:spcBef>
              <a:spcAft>
                <a:spcPts val="600"/>
              </a:spcAft>
              <a:buClr>
                <a:schemeClr val="tx1"/>
              </a:buClr>
              <a:buFont typeface="+mj-lt"/>
              <a:buAutoNum type="arabicPeriod" startAt="2"/>
            </a:pPr>
            <a:r>
              <a:rPr lang="ja-JP" altLang="en-US">
                <a:solidFill>
                  <a:schemeClr val="tx1"/>
                </a:solidFill>
                <a:latin typeface="MS PGothic" panose="020B0600070205080204" pitchFamily="34" charset="-128"/>
                <a:ea typeface="MS PGothic" panose="020B0600070205080204" pitchFamily="34" charset="-128"/>
              </a:rPr>
              <a:t>ソフトウェアレビューの種類</a:t>
            </a:r>
            <a:endParaRPr lang="en-US" altLang="ja-JP" dirty="0">
              <a:solidFill>
                <a:schemeClr val="tx1"/>
              </a:solidFill>
              <a:latin typeface="MS PGothic" panose="020B0600070205080204" pitchFamily="34" charset="-128"/>
              <a:ea typeface="MS PGothic" panose="020B0600070205080204" pitchFamily="34" charset="-128"/>
            </a:endParaRPr>
          </a:p>
          <a:p>
            <a:pPr marL="661988" lvl="1" indent="-342900">
              <a:spcAft>
                <a:spcPts val="600"/>
              </a:spcAft>
              <a:buClr>
                <a:schemeClr val="tx1"/>
              </a:buClr>
              <a:buFont typeface="+mj-lt"/>
              <a:buAutoNum type="alphaLcParenR" startAt="2"/>
            </a:pPr>
            <a:r>
              <a:rPr lang="ja-JP" altLang="en-US">
                <a:solidFill>
                  <a:schemeClr val="tx1"/>
                </a:solidFill>
                <a:latin typeface="MS PGothic" panose="020B0600070205080204" pitchFamily="34" charset="-128"/>
                <a:ea typeface="MS PGothic" panose="020B0600070205080204" pitchFamily="34" charset="-128"/>
              </a:rPr>
              <a:t>実施時期による分類</a:t>
            </a:r>
            <a:endParaRPr lang="en-US" altLang="ja-JP" dirty="0">
              <a:solidFill>
                <a:schemeClr val="tx1"/>
              </a:solidFill>
              <a:latin typeface="MS PGothic" panose="020B0600070205080204" pitchFamily="34" charset="-128"/>
              <a:ea typeface="MS PGothic" panose="020B0600070205080204" pitchFamily="34" charset="-128"/>
            </a:endParaRPr>
          </a:p>
          <a:p>
            <a:pPr marL="895350" lvl="2" indent="-309563">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要件レビュー</a:t>
            </a:r>
            <a:endParaRPr lang="en-US" altLang="ja-JP" dirty="0">
              <a:solidFill>
                <a:schemeClr val="tx1"/>
              </a:solidFill>
              <a:latin typeface="MS PGothic" panose="020B0600070205080204" pitchFamily="34" charset="-128"/>
              <a:ea typeface="MS PGothic" panose="020B0600070205080204" pitchFamily="34" charset="-128"/>
            </a:endParaRPr>
          </a:p>
          <a:p>
            <a:pPr marL="895350" lvl="2" indent="-309563">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設計レビュー</a:t>
            </a:r>
            <a:endParaRPr lang="en-US" altLang="ja-JP" dirty="0">
              <a:solidFill>
                <a:schemeClr val="tx1"/>
              </a:solidFill>
              <a:latin typeface="MS PGothic" panose="020B0600070205080204" pitchFamily="34" charset="-128"/>
              <a:ea typeface="MS PGothic" panose="020B0600070205080204" pitchFamily="34" charset="-128"/>
            </a:endParaRPr>
          </a:p>
          <a:p>
            <a:pPr marL="895350" lvl="2" indent="-309563">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コードレビュー</a:t>
            </a:r>
            <a:endParaRPr lang="en-US" altLang="ja-JP" dirty="0">
              <a:solidFill>
                <a:schemeClr val="tx1"/>
              </a:solidFill>
              <a:latin typeface="MS PGothic" panose="020B0600070205080204" pitchFamily="34" charset="-128"/>
              <a:ea typeface="MS PGothic" panose="020B0600070205080204" pitchFamily="34" charset="-128"/>
            </a:endParaRPr>
          </a:p>
          <a:p>
            <a:pPr marL="895350" lvl="2" indent="-309563">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テスト仕様</a:t>
            </a:r>
            <a:r>
              <a:rPr lang="ja-JP" altLang="en-JP">
                <a:solidFill>
                  <a:schemeClr val="tx1"/>
                </a:solidFill>
                <a:latin typeface="MS PGothic" panose="020B0600070205080204" pitchFamily="34" charset="-128"/>
                <a:ea typeface="MS PGothic" panose="020B0600070205080204" pitchFamily="34" charset="-128"/>
              </a:rPr>
              <a:t>ビュー</a:t>
            </a:r>
            <a:endParaRPr lang="en-US" altLang="ja-JP" dirty="0">
              <a:solidFill>
                <a:schemeClr val="tx1"/>
              </a:solidFill>
              <a:latin typeface="MS PGothic" panose="020B0600070205080204" pitchFamily="34" charset="-128"/>
              <a:ea typeface="MS PGothic" panose="020B0600070205080204" pitchFamily="34" charset="-128"/>
            </a:endParaRPr>
          </a:p>
          <a:p>
            <a:pPr marL="895350" lvl="2" indent="-309563">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テスト結果レビュー</a:t>
            </a:r>
            <a:endParaRPr lang="en-US" altLang="ja-JP" dirty="0">
              <a:solidFill>
                <a:schemeClr val="tx1"/>
              </a:solidFill>
              <a:latin typeface="MS PGothic" panose="020B0600070205080204" pitchFamily="34" charset="-128"/>
              <a:ea typeface="MS PGothic" panose="020B0600070205080204" pitchFamily="34" charset="-128"/>
            </a:endParaRPr>
          </a:p>
          <a:p>
            <a:pPr marL="352425" indent="-342900">
              <a:spcBef>
                <a:spcPts val="600"/>
              </a:spcBef>
              <a:spcAft>
                <a:spcPts val="600"/>
              </a:spcAft>
              <a:buClr>
                <a:schemeClr val="tx1"/>
              </a:buClr>
              <a:buFont typeface="+mj-lt"/>
              <a:buAutoNum type="arabicPeriod" startAt="2"/>
            </a:pPr>
            <a:r>
              <a:rPr lang="ja-JP" altLang="en-US">
                <a:solidFill>
                  <a:schemeClr val="tx1"/>
                </a:solidFill>
                <a:latin typeface="MS PGothic" panose="020B0600070205080204" pitchFamily="34" charset="-128"/>
                <a:ea typeface="MS PGothic" panose="020B0600070205080204" pitchFamily="34" charset="-128"/>
              </a:rPr>
              <a:t>レビューの技法</a:t>
            </a:r>
            <a:endParaRPr lang="en-US" altLang="ja-JP" dirty="0">
              <a:solidFill>
                <a:schemeClr val="tx1"/>
              </a:solidFill>
              <a:latin typeface="MS PGothic" panose="020B0600070205080204" pitchFamily="34" charset="-128"/>
              <a:ea typeface="MS PGothic" panose="020B0600070205080204" pitchFamily="34" charset="-128"/>
            </a:endParaRPr>
          </a:p>
          <a:p>
            <a:pPr marL="533400" lvl="1" indent="-171450">
              <a:spcBef>
                <a:spcPts val="600"/>
              </a:spcBef>
              <a:spcAft>
                <a:spcPts val="600"/>
              </a:spcAft>
              <a:buClr>
                <a:schemeClr val="tx1"/>
              </a:buClr>
              <a:buFont typeface="+mj-lt"/>
              <a:buAutoNum type="alphaLcParenR"/>
            </a:pPr>
            <a:r>
              <a:rPr lang="ja-JP" altLang="en-US">
                <a:solidFill>
                  <a:schemeClr val="tx1"/>
                </a:solidFill>
                <a:latin typeface="MS PGothic" panose="020B0600070205080204" pitchFamily="34" charset="-128"/>
                <a:ea typeface="MS PGothic" panose="020B0600070205080204" pitchFamily="34" charset="-128"/>
              </a:rPr>
              <a:t>ウォークスルー：　仕様書、設計書、ソースコードを机上でレビュー</a:t>
            </a:r>
            <a:endParaRPr lang="en-US" altLang="ja-JP" dirty="0">
              <a:solidFill>
                <a:schemeClr val="tx1"/>
              </a:solidFill>
              <a:latin typeface="MS PGothic" panose="020B0600070205080204" pitchFamily="34" charset="-128"/>
              <a:ea typeface="MS PGothic" panose="020B0600070205080204" pitchFamily="34" charset="-128"/>
            </a:endParaRPr>
          </a:p>
          <a:p>
            <a:pPr marL="533400" lvl="1" indent="-171450">
              <a:spcBef>
                <a:spcPts val="600"/>
              </a:spcBef>
              <a:spcAft>
                <a:spcPts val="1200"/>
              </a:spcAft>
              <a:buClr>
                <a:schemeClr val="tx1"/>
              </a:buClr>
              <a:buFont typeface="+mj-lt"/>
              <a:buAutoNum type="alphaLcParenR"/>
            </a:pPr>
            <a:r>
              <a:rPr lang="ja-JP" altLang="en-US">
                <a:solidFill>
                  <a:schemeClr val="tx1"/>
                </a:solidFill>
                <a:latin typeface="MS PGothic" panose="020B0600070205080204" pitchFamily="34" charset="-128"/>
                <a:ea typeface="MS PGothic" panose="020B0600070205080204" pitchFamily="34" charset="-128"/>
              </a:rPr>
              <a:t>フォーマルインスペクション：事前にチェックして問題点をリストアップし、その問題点について確認、修正方法を検討する方法</a:t>
            </a:r>
            <a:endParaRPr lang="en-US" altLang="ja-JP" dirty="0">
              <a:solidFill>
                <a:schemeClr val="tx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635596497"/>
      </p:ext>
    </p:extLst>
  </p:cSld>
  <p:clrMapOvr>
    <a:masterClrMapping/>
  </p:clrMapOvr>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2885</TotalTime>
  <Words>910</Words>
  <Application>Microsoft Macintosh PowerPoint</Application>
  <PresentationFormat>On-screen Show (16:9)</PresentationFormat>
  <Paragraphs>146</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Oswald</vt:lpstr>
      <vt:lpstr>MS PGothic</vt:lpstr>
      <vt:lpstr>Roboto</vt:lpstr>
      <vt:lpstr>Arial</vt:lpstr>
      <vt:lpstr>Software Development Bussines Plan by Slidesgo</vt:lpstr>
      <vt:lpstr>14 第10章 ソフトウェアシステムの検証と動作確認</vt:lpstr>
      <vt:lpstr>01</vt:lpstr>
      <vt:lpstr>10</vt:lpstr>
      <vt:lpstr>1. 今日の授業について  </vt:lpstr>
      <vt:lpstr>第10章 ソフトウェアシステムの検証と動作確認</vt:lpstr>
      <vt:lpstr>2. 今日の学習目標</vt:lpstr>
      <vt:lpstr>第10章 ソフトウェアシステムの検証と動作確認</vt:lpstr>
      <vt:lpstr>PowerPoint Presentation</vt:lpstr>
      <vt:lpstr>PowerPoint Presentation</vt:lpstr>
      <vt:lpstr>QUIZで確認</vt:lpstr>
      <vt:lpstr>PowerPoint Presentation</vt:lpstr>
      <vt:lpstr>PowerPoint Presentation</vt:lpstr>
      <vt:lpstr>PowerPoint Presentation</vt:lpstr>
      <vt:lpstr>PowerPoint Presentation</vt:lpstr>
      <vt:lpstr>PowerPoint Presentation</vt:lpstr>
      <vt:lpstr>QUIZで確認</vt:lpstr>
      <vt:lpstr>5. 質問やディスカッション </vt:lpstr>
      <vt:lpstr>6. 確認テスト </vt:lpstr>
      <vt:lpstr>今日の授業の参考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 and Design</dc:title>
  <cp:lastModifiedBy>MARIKO TAGAWA</cp:lastModifiedBy>
  <cp:revision>69</cp:revision>
  <cp:lastPrinted>2025-04-18T02:09:55Z</cp:lastPrinted>
  <dcterms:modified xsi:type="dcterms:W3CDTF">2025-07-24T08:11:58Z</dcterms:modified>
</cp:coreProperties>
</file>