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315" r:id="rId3"/>
    <p:sldId id="324" r:id="rId4"/>
    <p:sldId id="320" r:id="rId5"/>
    <p:sldId id="328" r:id="rId6"/>
    <p:sldId id="327" r:id="rId7"/>
    <p:sldId id="329" r:id="rId8"/>
    <p:sldId id="418" r:id="rId9"/>
    <p:sldId id="420" r:id="rId10"/>
    <p:sldId id="419" r:id="rId11"/>
    <p:sldId id="404" r:id="rId12"/>
    <p:sldId id="409" r:id="rId13"/>
    <p:sldId id="421" r:id="rId14"/>
    <p:sldId id="422" r:id="rId15"/>
    <p:sldId id="373" r:id="rId16"/>
    <p:sldId id="335" r:id="rId17"/>
    <p:sldId id="417" r:id="rId18"/>
    <p:sldId id="322" r:id="rId19"/>
  </p:sldIdLst>
  <p:sldSz cx="9144000" cy="5143500" type="screen16x9"/>
  <p:notesSz cx="6858000" cy="9144000"/>
  <p:embeddedFontLst>
    <p:embeddedFont>
      <p:font typeface="Oswald" pitchFamily="2" charset="77"/>
      <p:regular r:id="rId21"/>
      <p:bold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FOLHWluFlz0NrBwsXDsFDw==" hashData="QsfAqUOBKQrrMEYvRQfQtBzHDPWe2wfgPy11W91KYs2KsanOxsEBl45vbh+WrtD6mlsjRbn0N0pTdmw+S2cAHA=="/>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72"/>
    <p:restoredTop sz="95859"/>
  </p:normalViewPr>
  <p:slideViewPr>
    <p:cSldViewPr snapToGrid="0" showGuides="1">
      <p:cViewPr varScale="1">
        <p:scale>
          <a:sx n="80" d="100"/>
          <a:sy n="80" d="100"/>
        </p:scale>
        <p:origin x="184" y="1216"/>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087671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2308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939533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469728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654622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729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9428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34104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29329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F2C-AC79-A4FD-4CAD-5160B26294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608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2" name="Text Placeholder 1">
            <a:extLst>
              <a:ext uri="{FF2B5EF4-FFF2-40B4-BE49-F238E27FC236}">
                <a16:creationId xmlns:a16="http://schemas.microsoft.com/office/drawing/2014/main" id="{3DAC0BA1-9C44-1244-00E5-27C63D96E84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6"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1pPr>
      <a:lvl2pPr marL="180000" marR="0" lvl="1"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L="360000" marR="0" lvl="2"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3pPr>
      <a:lvl4pPr marL="540000" marR="0" lvl="3"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4pPr>
      <a:lvl5pPr marL="720000" marR="0" lvl="4"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hyperlink" Target="https://forms.gle/7QXhoBK5Wp6h46R56"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orms.gle/uyr9JGcDZFuAjLoXA"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orms.gle/KUkJ3kc3td2CXGYQ7"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onct.oita-ct.ac.jp/seigyo/nishimura_hp/coursework/2019/SystemEngineering/13/Not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r>
              <a:rPr lang="en-US" altLang="ja-JP" dirty="0">
                <a:solidFill>
                  <a:schemeClr val="accent1"/>
                </a:solidFill>
                <a:latin typeface="MS PGothic" panose="020B0600070205080204" pitchFamily="34" charset="-128"/>
                <a:ea typeface="MS PGothic" panose="020B0600070205080204" pitchFamily="34" charset="-128"/>
              </a:rPr>
              <a:t>14</a:t>
            </a:r>
            <a:br>
              <a:rPr lang="en-US" altLang="ja-JP" dirty="0">
                <a:latin typeface="MS PGothic" panose="020B0600070205080204" pitchFamily="34" charset="-128"/>
                <a:ea typeface="MS PGothic" panose="020B0600070205080204" pitchFamily="34" charset="-128"/>
              </a:rPr>
            </a:br>
            <a:r>
              <a:rPr lang="ja-JP" altLang="en-US" sz="4800">
                <a:latin typeface="MS PGothic" panose="020B0600070205080204" pitchFamily="34" charset="-128"/>
                <a:ea typeface="MS PGothic" panose="020B0600070205080204" pitchFamily="34" charset="-128"/>
              </a:rPr>
              <a:t>第</a:t>
            </a:r>
            <a:r>
              <a:rPr lang="en-US" altLang="ja-JP" sz="4800" dirty="0">
                <a:latin typeface="MS PGothic" panose="020B0600070205080204" pitchFamily="34" charset="-128"/>
                <a:ea typeface="MS PGothic" panose="020B0600070205080204" pitchFamily="34" charset="-128"/>
              </a:rPr>
              <a:t>11</a:t>
            </a:r>
            <a:r>
              <a:rPr lang="ja-JP" altLang="en-US" sz="4800">
                <a:latin typeface="MS PGothic" panose="020B0600070205080204" pitchFamily="34" charset="-128"/>
                <a:ea typeface="MS PGothic" panose="020B0600070205080204" pitchFamily="34" charset="-128"/>
              </a:rPr>
              <a:t>章 開発管理と開発環境</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Year Offering: 2023, 2</a:t>
            </a:r>
            <a:r>
              <a:rPr lang="en-US" baseline="30000" dirty="0">
                <a:solidFill>
                  <a:schemeClr val="tx1"/>
                </a:solidFill>
                <a:latin typeface="MS PGothic" panose="020B0600070205080204" pitchFamily="34" charset="-128"/>
                <a:ea typeface="MS PGothic" panose="020B0600070205080204" pitchFamily="34" charset="-128"/>
              </a:rPr>
              <a:t>nd</a:t>
            </a:r>
            <a:r>
              <a:rPr lang="en-US" dirty="0">
                <a:solidFill>
                  <a:schemeClr val="tx1"/>
                </a:solidFill>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Target Grade Level: 3</a:t>
            </a:r>
            <a:r>
              <a:rPr lang="en-US" baseline="30000" dirty="0">
                <a:solidFill>
                  <a:schemeClr val="tx1"/>
                </a:solidFill>
                <a:latin typeface="MS PGothic" panose="020B0600070205080204" pitchFamily="34" charset="-128"/>
                <a:ea typeface="MS PGothic" panose="020B0600070205080204" pitchFamily="34" charset="-128"/>
              </a:rPr>
              <a:t>rd</a:t>
            </a:r>
            <a:r>
              <a:rPr lang="en-US" dirty="0">
                <a:solidFill>
                  <a:schemeClr val="tx1"/>
                </a:solidFill>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solidFill>
                  <a:schemeClr val="tx1"/>
                </a:solidFill>
                <a:latin typeface="MS PGothic" panose="020B0600070205080204" pitchFamily="34" charset="-128"/>
                <a:ea typeface="MS PGothic" panose="020B0600070205080204" pitchFamily="34" charset="-128"/>
              </a:rPr>
              <a:t>Date: 2024/mm/dd</a:t>
            </a:r>
            <a:endParaRPr lang="ja-JP" altLang="en-US">
              <a:solidFill>
                <a:schemeClr val="tx1"/>
              </a:solidFill>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D59FD4A-A9A9-0220-DB9B-846449534D3F}"/>
              </a:ext>
            </a:extLst>
          </p:cNvPr>
          <p:cNvSpPr txBox="1"/>
          <p:nvPr/>
        </p:nvSpPr>
        <p:spPr>
          <a:xfrm>
            <a:off x="781167" y="4621646"/>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rPr>
              <a:t>Mariko Tagawa </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610495"/>
            <a:ext cx="7704000" cy="489534"/>
          </a:xfrm>
          <a:prstGeom prst="rect">
            <a:avLst/>
          </a:prstGeom>
          <a:noFill/>
        </p:spPr>
        <p:txBody>
          <a:bodyPr wrap="square" tIns="90000" bIns="90000">
            <a:spAutoFit/>
          </a:bodyPr>
          <a:lstStyle/>
          <a:p>
            <a:pPr>
              <a:spcBef>
                <a:spcPts val="600"/>
              </a:spcBef>
              <a:spcAft>
                <a:spcPts val="600"/>
              </a:spcAft>
              <a:buClr>
                <a:schemeClr val="tx1"/>
              </a:buClr>
            </a:pPr>
            <a:r>
              <a:rPr lang="en-US" altLang="ja-JP" sz="2000" dirty="0">
                <a:solidFill>
                  <a:schemeClr val="tx1"/>
                </a:solidFill>
                <a:latin typeface="MS PGothic" panose="020B0600070205080204" pitchFamily="34" charset="-128"/>
                <a:ea typeface="MS PGothic" panose="020B0600070205080204" pitchFamily="34" charset="-128"/>
              </a:rPr>
              <a:t>11.3 </a:t>
            </a:r>
            <a:r>
              <a:rPr lang="ja-JP" altLang="en-US" sz="2000">
                <a:solidFill>
                  <a:schemeClr val="tx1"/>
                </a:solidFill>
                <a:latin typeface="MS PGothic" panose="020B0600070205080204" pitchFamily="34" charset="-128"/>
                <a:ea typeface="MS PGothic" panose="020B0600070205080204" pitchFamily="34" charset="-128"/>
              </a:rPr>
              <a:t>コミュニケーション</a:t>
            </a:r>
          </a:p>
        </p:txBody>
      </p:sp>
      <p:sp>
        <p:nvSpPr>
          <p:cNvPr id="6" name="TextBox 5">
            <a:extLst>
              <a:ext uri="{FF2B5EF4-FFF2-40B4-BE49-F238E27FC236}">
                <a16:creationId xmlns:a16="http://schemas.microsoft.com/office/drawing/2014/main" id="{738C9C83-D4C4-C52C-1080-68B1E1F595C9}"/>
              </a:ext>
            </a:extLst>
          </p:cNvPr>
          <p:cNvSpPr txBox="1"/>
          <p:nvPr/>
        </p:nvSpPr>
        <p:spPr>
          <a:xfrm>
            <a:off x="1272745" y="1133365"/>
            <a:ext cx="7150530" cy="3262432"/>
          </a:xfrm>
          <a:prstGeom prst="rect">
            <a:avLst/>
          </a:prstGeom>
          <a:noFill/>
        </p:spPr>
        <p:txBody>
          <a:bodyPr wrap="square">
            <a:spAutoFit/>
          </a:bodyPr>
          <a:lstStyle/>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コミュニケーションとは</a:t>
            </a:r>
            <a:endParaRPr lang="en-US" altLang="ja-JP" dirty="0">
              <a:solidFill>
                <a:schemeClr val="tx1"/>
              </a:solidFill>
              <a:latin typeface="MS PGothic" panose="020B0600070205080204" pitchFamily="34" charset="-128"/>
              <a:ea typeface="MS PGothic" panose="020B0600070205080204" pitchFamily="34" charset="-128"/>
            </a:endParaRPr>
          </a:p>
          <a:p>
            <a:pPr marL="536575" lvl="1"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チームでのソフトウェア開発ではコミュニケーションが極めて重要</a:t>
            </a:r>
          </a:p>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会話によるコミュニケーション</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1714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コミュニケーションの基本。</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1714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コミュニケーションの内容を記録に残すことが大切</a:t>
            </a:r>
          </a:p>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文書によるコミュニケーション</a:t>
            </a:r>
            <a:endParaRPr lang="en-US" altLang="ja-JP" dirty="0">
              <a:solidFill>
                <a:schemeClr val="tx1"/>
              </a:solidFill>
              <a:latin typeface="MS PGothic" panose="020B0600070205080204" pitchFamily="34" charset="-128"/>
              <a:ea typeface="MS PGothic" panose="020B0600070205080204" pitchFamily="34" charset="-128"/>
            </a:endParaRPr>
          </a:p>
          <a:p>
            <a:pPr marL="536575" lvl="1"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曖昧な表現を避ける。文書が作成された日時、誰が作成したかを明記する。</a:t>
            </a:r>
          </a:p>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チャットによるコミュニケーション</a:t>
            </a:r>
          </a:p>
          <a:p>
            <a:pPr marL="650875" lvl="1"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ツール：</a:t>
            </a:r>
            <a:r>
              <a:rPr lang="en-US" altLang="ja-JP" dirty="0">
                <a:solidFill>
                  <a:schemeClr val="tx1"/>
                </a:solidFill>
                <a:latin typeface="MS PGothic" panose="020B0600070205080204" pitchFamily="34" charset="-128"/>
                <a:ea typeface="MS PGothic" panose="020B0600070205080204" pitchFamily="34" charset="-128"/>
              </a:rPr>
              <a:t>slack</a:t>
            </a:r>
            <a:r>
              <a:rPr lang="ja-JP" altLang="en-US">
                <a:solidFill>
                  <a:schemeClr val="tx1"/>
                </a:solidFill>
                <a:latin typeface="MS PGothic" panose="020B0600070205080204" pitchFamily="34" charset="-128"/>
                <a:ea typeface="MS PGothic" panose="020B0600070205080204" pitchFamily="34" charset="-128"/>
              </a:rPr>
              <a:t>や</a:t>
            </a:r>
            <a:r>
              <a:rPr lang="en-US" altLang="ja-JP" dirty="0" err="1">
                <a:solidFill>
                  <a:schemeClr val="tx1"/>
                </a:solidFill>
                <a:latin typeface="MS PGothic" panose="020B0600070205080204" pitchFamily="34" charset="-128"/>
                <a:ea typeface="MS PGothic" panose="020B0600070205080204" pitchFamily="34" charset="-128"/>
              </a:rPr>
              <a:t>chatwork</a:t>
            </a:r>
            <a:r>
              <a:rPr lang="ja-JP" altLang="en-US">
                <a:solidFill>
                  <a:schemeClr val="tx1"/>
                </a:solidFill>
                <a:latin typeface="MS PGothic" panose="020B0600070205080204" pitchFamily="34" charset="-128"/>
                <a:ea typeface="MS PGothic" panose="020B0600070205080204" pitchFamily="34" charset="-128"/>
              </a:rPr>
              <a:t>、その他</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8" name="Picture 7" descr="A screenshot of a computer&#10;&#10;Description automatically generated">
            <a:extLst>
              <a:ext uri="{FF2B5EF4-FFF2-40B4-BE49-F238E27FC236}">
                <a16:creationId xmlns:a16="http://schemas.microsoft.com/office/drawing/2014/main" id="{7AF45750-A7A4-7951-9F86-5BBFBDBE6458}"/>
              </a:ext>
            </a:extLst>
          </p:cNvPr>
          <p:cNvPicPr>
            <a:picLocks noChangeAspect="1"/>
          </p:cNvPicPr>
          <p:nvPr/>
        </p:nvPicPr>
        <p:blipFill>
          <a:blip r:embed="rId3"/>
          <a:stretch>
            <a:fillRect/>
          </a:stretch>
        </p:blipFill>
        <p:spPr>
          <a:xfrm>
            <a:off x="6939985" y="3635263"/>
            <a:ext cx="1862539" cy="1236726"/>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52BB0EB9-D902-322C-AD5F-E5D2ADFE4A40}"/>
              </a:ext>
            </a:extLst>
          </p:cNvPr>
          <p:cNvPicPr>
            <a:picLocks noChangeAspect="1"/>
          </p:cNvPicPr>
          <p:nvPr/>
        </p:nvPicPr>
        <p:blipFill>
          <a:blip r:embed="rId4"/>
          <a:stretch>
            <a:fillRect/>
          </a:stretch>
        </p:blipFill>
        <p:spPr>
          <a:xfrm>
            <a:off x="4848010" y="3751328"/>
            <a:ext cx="1843429" cy="1150300"/>
          </a:xfrm>
          <a:prstGeom prst="rect">
            <a:avLst/>
          </a:prstGeom>
        </p:spPr>
      </p:pic>
    </p:spTree>
    <p:extLst>
      <p:ext uri="{BB962C8B-B14F-4D97-AF65-F5344CB8AC3E}">
        <p14:creationId xmlns:p14="http://schemas.microsoft.com/office/powerpoint/2010/main" val="2581370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https://forms.gle/7QXhoBK5Wp6h46R56</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11-1</a:t>
            </a:r>
          </a:p>
        </p:txBody>
      </p:sp>
    </p:spTree>
    <p:extLst>
      <p:ext uri="{BB962C8B-B14F-4D97-AF65-F5344CB8AC3E}">
        <p14:creationId xmlns:p14="http://schemas.microsoft.com/office/powerpoint/2010/main" val="245383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92841"/>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11.4 </a:t>
            </a:r>
            <a:r>
              <a:rPr lang="ja-JP" altLang="en-US" sz="2000">
                <a:solidFill>
                  <a:schemeClr val="tx1"/>
                </a:solidFill>
                <a:latin typeface="MS PGothic" panose="020B0600070205080204" pitchFamily="34" charset="-128"/>
                <a:ea typeface="MS PGothic" panose="020B0600070205080204" pitchFamily="34" charset="-128"/>
              </a:rPr>
              <a:t>成果物管理と構成管理</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03222" y="1102072"/>
            <a:ext cx="7013986" cy="3754874"/>
          </a:xfrm>
          <a:prstGeom prst="rect">
            <a:avLst/>
          </a:prstGeom>
          <a:noFill/>
        </p:spPr>
        <p:txBody>
          <a:bodyPr wrap="square">
            <a:spAutoFit/>
          </a:bodyPr>
          <a:lstStyle/>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成果物管理の基本的な考え方</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プロジェクトの</a:t>
            </a:r>
            <a:r>
              <a:rPr lang="ja-JP" altLang="en-US">
                <a:solidFill>
                  <a:schemeClr val="accent1"/>
                </a:solidFill>
                <a:latin typeface="MS PGothic" panose="020B0600070205080204" pitchFamily="34" charset="-128"/>
                <a:ea typeface="MS PGothic" panose="020B0600070205080204" pitchFamily="34" charset="-128"/>
              </a:rPr>
              <a:t>成果物</a:t>
            </a:r>
            <a:r>
              <a:rPr lang="ja-JP" altLang="en-US">
                <a:solidFill>
                  <a:schemeClr val="tx1"/>
                </a:solidFill>
                <a:latin typeface="MS PGothic" panose="020B0600070205080204" pitchFamily="34" charset="-128"/>
                <a:ea typeface="MS PGothic" panose="020B0600070205080204" pitchFamily="34" charset="-128"/>
              </a:rPr>
              <a:t>とは：プロジェクトの各工程で作成されるアウトプットです。内容はさまざまで、各種仕様書や設計書、ドキュメントなど。</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プロジェクト管理の１つとして、成果物を明確に定義する。</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成果物である設計書やプログラムのプロジェクトとして管理し、共有フォルダで保管するなどルールを明確にしておく。</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構成管理の基本的な考え方</a:t>
            </a:r>
          </a:p>
          <a:p>
            <a:pPr marL="536575" lvl="3" indent="-225425">
              <a:spcBef>
                <a:spcPts val="600"/>
              </a:spcBef>
              <a:spcAft>
                <a:spcPts val="600"/>
              </a:spcAft>
              <a:buClr>
                <a:schemeClr val="tx1"/>
              </a:buClr>
              <a:buFont typeface="Arial" panose="020B0604020202020204" pitchFamily="34" charset="0"/>
              <a:buChar char="•"/>
            </a:pPr>
            <a:r>
              <a:rPr lang="ja-JP" altLang="en-US">
                <a:solidFill>
                  <a:schemeClr val="accent1"/>
                </a:solidFill>
                <a:latin typeface="MS PGothic" panose="020B0600070205080204" pitchFamily="34" charset="-128"/>
                <a:ea typeface="MS PGothic" panose="020B0600070205080204" pitchFamily="34" charset="-128"/>
              </a:rPr>
              <a:t>構成管理</a:t>
            </a:r>
            <a:r>
              <a:rPr lang="ja-JP" altLang="en-US">
                <a:solidFill>
                  <a:schemeClr val="tx1"/>
                </a:solidFill>
                <a:latin typeface="MS PGothic" panose="020B0600070205080204" pitchFamily="34" charset="-128"/>
                <a:ea typeface="MS PGothic" panose="020B0600070205080204" pitchFamily="34" charset="-128"/>
              </a:rPr>
              <a:t>：ソフトウェアを構成する仕様書、設計書、プログラム</a:t>
            </a:r>
            <a:r>
              <a:rPr lang="en-US" altLang="ja-JP" dirty="0">
                <a:solidFill>
                  <a:schemeClr val="tx1"/>
                </a:solidFill>
                <a:latin typeface="MS PGothic" panose="020B0600070205080204" pitchFamily="34" charset="-128"/>
                <a:ea typeface="MS PGothic" panose="020B0600070205080204" pitchFamily="34" charset="-128"/>
              </a:rPr>
              <a:t>k</a:t>
            </a:r>
            <a:r>
              <a:rPr lang="ja-JP" altLang="en-US">
                <a:solidFill>
                  <a:schemeClr val="tx1"/>
                </a:solidFill>
                <a:latin typeface="MS PGothic" panose="020B0600070205080204" pitchFamily="34" charset="-128"/>
                <a:ea typeface="MS PGothic" panose="020B0600070205080204" pitchFamily="34" charset="-128"/>
              </a:rPr>
              <a:t>テストデータ、テスト仕様書、マニュアルなどのバージョンを管理すること。</a:t>
            </a:r>
            <a:endParaRPr lang="en-US" altLang="ja-JP" dirty="0">
              <a:solidFill>
                <a:schemeClr val="tx1"/>
              </a:solidFill>
              <a:latin typeface="MS PGothic" panose="020B0600070205080204" pitchFamily="34" charset="-128"/>
              <a:ea typeface="MS PGothic" panose="020B0600070205080204" pitchFamily="34" charset="-128"/>
            </a:endParaRPr>
          </a:p>
          <a:p>
            <a:pPr marL="536575" lvl="3"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構成管理ツールを使う</a:t>
            </a:r>
            <a:endParaRPr lang="en-US" altLang="ja-JP" dirty="0">
              <a:solidFill>
                <a:schemeClr val="tx1"/>
              </a:solidFill>
              <a:latin typeface="MS PGothic" panose="020B0600070205080204" pitchFamily="34" charset="-128"/>
              <a:ea typeface="MS PGothic" panose="020B0600070205080204" pitchFamily="34" charset="-128"/>
            </a:endParaRPr>
          </a:p>
          <a:p>
            <a:pPr marL="536575" lvl="3"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機能が古いバージョンやバグのあるバーションを顧客に引き渡すようなミスをしないためにも構成管理は重要</a:t>
            </a:r>
          </a:p>
        </p:txBody>
      </p:sp>
    </p:spTree>
    <p:extLst>
      <p:ext uri="{BB962C8B-B14F-4D97-AF65-F5344CB8AC3E}">
        <p14:creationId xmlns:p14="http://schemas.microsoft.com/office/powerpoint/2010/main" val="1581574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92841"/>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11.6 </a:t>
            </a:r>
            <a:r>
              <a:rPr lang="ja-JP" altLang="en-US" sz="2000">
                <a:solidFill>
                  <a:schemeClr val="tx1"/>
                </a:solidFill>
                <a:latin typeface="MS PGothic" panose="020B0600070205080204" pitchFamily="34" charset="-128"/>
                <a:ea typeface="MS PGothic" panose="020B0600070205080204" pitchFamily="34" charset="-128"/>
              </a:rPr>
              <a:t>ソフトウェア開発と開発環境の関係</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03222" y="1102072"/>
            <a:ext cx="7013986" cy="2369880"/>
          </a:xfrm>
          <a:prstGeom prst="rect">
            <a:avLst/>
          </a:prstGeom>
          <a:noFill/>
        </p:spPr>
        <p:txBody>
          <a:bodyPr wrap="square">
            <a:spAutoFit/>
          </a:bodyPr>
          <a:lstStyle/>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ソフトウェア開発の本質</a:t>
            </a:r>
          </a:p>
          <a:p>
            <a:pPr marL="536575" lvl="2"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第３章で説明したウォータフォール型の開発手法では、上流の設計情報が下流の実装設計に伝わっていく。</a:t>
            </a:r>
            <a:endParaRPr lang="en-US" altLang="ja-JP" dirty="0">
              <a:solidFill>
                <a:schemeClr val="tx1"/>
              </a:solidFill>
              <a:latin typeface="MS PGothic" panose="020B0600070205080204" pitchFamily="34" charset="-128"/>
              <a:ea typeface="MS PGothic" panose="020B0600070205080204" pitchFamily="34" charset="-128"/>
            </a:endParaRPr>
          </a:p>
          <a:p>
            <a:pPr marL="352425"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ソフトウェア開発と開発支援ツールの関係</a:t>
            </a:r>
          </a:p>
          <a:p>
            <a:pPr marL="536575" lvl="2"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開発支援ツールは開発技術者の作業を支援をするツール</a:t>
            </a:r>
          </a:p>
          <a:p>
            <a:pPr marL="536575" lvl="2"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開発支援ツールだけで自動設計、自動開発は難しい</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225425">
              <a:spcBef>
                <a:spcPts val="600"/>
              </a:spcBef>
              <a:spcAft>
                <a:spcPts val="600"/>
              </a:spcAft>
              <a:buClr>
                <a:schemeClr val="tx1"/>
              </a:buClr>
              <a:buFont typeface="Arial" panose="020B0604020202020204" pitchFamily="34" charset="0"/>
              <a:buChar char="•"/>
            </a:pPr>
            <a:endParaRPr lang="ja-JP" altLang="en-US">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7358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92841"/>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11.7 </a:t>
            </a:r>
            <a:r>
              <a:rPr lang="ja-JP" altLang="en-US" sz="2000">
                <a:solidFill>
                  <a:schemeClr val="tx1"/>
                </a:solidFill>
                <a:latin typeface="MS PGothic" panose="020B0600070205080204" pitchFamily="34" charset="-128"/>
                <a:ea typeface="MS PGothic" panose="020B0600070205080204" pitchFamily="34" charset="-128"/>
              </a:rPr>
              <a:t>開発支援ツールの導入方法</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03222" y="1102072"/>
            <a:ext cx="7013986" cy="1785104"/>
          </a:xfrm>
          <a:prstGeom prst="rect">
            <a:avLst/>
          </a:prstGeom>
          <a:noFill/>
        </p:spPr>
        <p:txBody>
          <a:bodyPr wrap="square">
            <a:spAutoFit/>
          </a:bodyPr>
          <a:lstStyle/>
          <a:p>
            <a:pPr marL="342900" lvl="1" indent="-342900">
              <a:spcBef>
                <a:spcPts val="600"/>
              </a:spcBef>
              <a:spcAft>
                <a:spcPts val="600"/>
              </a:spcAft>
              <a:buClr>
                <a:schemeClr val="tx1"/>
              </a:buClr>
              <a:buFont typeface="+mj-lt"/>
              <a:buAutoNum type="arabicPeriod"/>
            </a:pP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ツール導入</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171450">
              <a:spcBef>
                <a:spcPts val="600"/>
              </a:spcBef>
              <a:spcAft>
                <a:spcPts val="600"/>
              </a:spcAft>
              <a:buClr>
                <a:schemeClr val="tx1"/>
              </a:buClr>
              <a:buFont typeface="Arial" panose="020B0604020202020204" pitchFamily="34" charset="0"/>
              <a:buChar char="•"/>
              <a:tabLst>
                <a:tab pos="439738" algn="l"/>
              </a:tabLst>
            </a:pPr>
            <a:r>
              <a:rPr lang="ja-JP" altLang="en-US">
                <a:solidFill>
                  <a:schemeClr val="tx1"/>
                </a:solidFill>
                <a:latin typeface="MS PGothic" panose="020B0600070205080204" pitchFamily="34" charset="-128"/>
                <a:ea typeface="MS PGothic" panose="020B0600070205080204" pitchFamily="34" charset="-128"/>
              </a:rPr>
              <a:t>ソフトウェア開発の効率化のために開発環境や開発支援ツールの活用をする</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ツール導入の手順</a:t>
            </a:r>
            <a:endParaRPr lang="en-US" altLang="ja-JP" dirty="0">
              <a:solidFill>
                <a:schemeClr val="tx1"/>
              </a:solidFill>
              <a:latin typeface="MS PGothic" panose="020B0600070205080204" pitchFamily="34" charset="-128"/>
              <a:ea typeface="MS PGothic" panose="020B0600070205080204" pitchFamily="34" charset="-128"/>
            </a:endParaRPr>
          </a:p>
          <a:p>
            <a:pPr marL="666750" lvl="2" indent="-3016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新しいツールには勉強の時間が必要</a:t>
            </a:r>
            <a:endParaRPr lang="en-US" altLang="ja-JP" dirty="0">
              <a:solidFill>
                <a:schemeClr val="tx1"/>
              </a:solidFill>
              <a:latin typeface="MS PGothic" panose="020B0600070205080204" pitchFamily="34" charset="-128"/>
              <a:ea typeface="MS PGothic" panose="020B0600070205080204" pitchFamily="34" charset="-128"/>
            </a:endParaRPr>
          </a:p>
          <a:p>
            <a:pPr marL="666750" lvl="2" indent="-3016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ツール導入の目的、ゴールを定める</a:t>
            </a:r>
          </a:p>
        </p:txBody>
      </p:sp>
    </p:spTree>
    <p:extLst>
      <p:ext uri="{BB962C8B-B14F-4D97-AF65-F5344CB8AC3E}">
        <p14:creationId xmlns:p14="http://schemas.microsoft.com/office/powerpoint/2010/main" val="65361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19559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https://forms.gle/uyr9JGcDZFuAjLoXA</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11-2</a:t>
            </a:r>
          </a:p>
        </p:txBody>
      </p:sp>
    </p:spTree>
    <p:extLst>
      <p:ext uri="{BB962C8B-B14F-4D97-AF65-F5344CB8AC3E}">
        <p14:creationId xmlns:p14="http://schemas.microsoft.com/office/powerpoint/2010/main" val="268576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a:xfrm>
            <a:off x="680329" y="95626"/>
            <a:ext cx="7704000" cy="1123574"/>
          </a:xfrm>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br>
              <a:rPr lang="en-US" dirty="0">
                <a:latin typeface="MS PGothic" panose="020B0600070205080204" pitchFamily="34" charset="-128"/>
                <a:ea typeface="MS PGothic" panose="020B0600070205080204" pitchFamily="34" charset="-128"/>
              </a:rPr>
            </a:br>
            <a:endParaRPr lang="en-US" sz="1400" dirty="0">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E014225-C675-4385-0DB4-2B066828DF3A}"/>
              </a:ext>
            </a:extLst>
          </p:cNvPr>
          <p:cNvSpPr txBox="1"/>
          <p:nvPr/>
        </p:nvSpPr>
        <p:spPr>
          <a:xfrm>
            <a:off x="759671" y="957815"/>
            <a:ext cx="7437272" cy="1292662"/>
          </a:xfrm>
          <a:prstGeom prst="rect">
            <a:avLst/>
          </a:prstGeom>
          <a:noFill/>
        </p:spPr>
        <p:txBody>
          <a:bodyPr wrap="square" rtlCol="0">
            <a:spAutoFit/>
          </a:bodyPr>
          <a:lstStyle/>
          <a:p>
            <a:r>
              <a:rPr lang="en-US" altLang="ja-JP" sz="1800" dirty="0">
                <a:solidFill>
                  <a:schemeClr val="tx1"/>
                </a:solidFill>
                <a:latin typeface="MS PGothic" panose="020B0600070205080204" pitchFamily="34" charset="-128"/>
                <a:ea typeface="MS PGothic" panose="020B0600070205080204" pitchFamily="34" charset="-128"/>
                <a:hlinkClick r:id="rId3"/>
              </a:rPr>
              <a:t>https://forms.gle/KUkJ3kc3td2CXGYQ7</a:t>
            </a:r>
            <a:endParaRPr lang="en-US" altLang="ja-JP" sz="1800" dirty="0">
              <a:solidFill>
                <a:schemeClr val="tx1"/>
              </a:solidFill>
              <a:latin typeface="MS PGothic" panose="020B0600070205080204" pitchFamily="34" charset="-128"/>
              <a:ea typeface="MS PGothic" panose="020B0600070205080204" pitchFamily="34" charset="-128"/>
            </a:endParaRPr>
          </a:p>
          <a:p>
            <a:endParaRPr lang="en-US" altLang="ja-JP" sz="1800" b="0" i="0" dirty="0">
              <a:solidFill>
                <a:schemeClr val="tx1"/>
              </a:solidFill>
              <a:effectLst/>
              <a:latin typeface="MS PGothic" panose="020B0600070205080204" pitchFamily="34" charset="-128"/>
              <a:ea typeface="MS PGothic" panose="020B0600070205080204" pitchFamily="34" charset="-128"/>
            </a:endParaRPr>
          </a:p>
          <a:p>
            <a:pPr marL="342900" indent="-342900">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開発管理とほぼ同じ意味の言葉はどれですか？</a:t>
            </a:r>
            <a:endParaRPr lang="en-US" altLang="ja-JP" b="0" i="0" dirty="0">
              <a:solidFill>
                <a:schemeClr val="tx1"/>
              </a:solidFill>
              <a:effectLst/>
              <a:latin typeface="MS PGothic" panose="020B0600070205080204" pitchFamily="34" charset="-128"/>
              <a:ea typeface="MS PGothic" panose="020B0600070205080204" pitchFamily="34" charset="-128"/>
            </a:endParaRPr>
          </a:p>
          <a:p>
            <a:pPr marL="228600" indent="-228600">
              <a:buClr>
                <a:schemeClr val="tx1"/>
              </a:buClr>
              <a:buFont typeface="+mj-lt"/>
              <a:buAutoNum type="arabicPeriod"/>
            </a:pPr>
            <a:endParaRPr lang="en-US" dirty="0">
              <a:solidFill>
                <a:schemeClr val="tx1"/>
              </a:solidFill>
              <a:latin typeface="MS PGothic" panose="020B0600070205080204" pitchFamily="34" charset="-128"/>
              <a:ea typeface="MS PGothic" panose="020B0600070205080204" pitchFamily="34" charset="-128"/>
            </a:endParaRPr>
          </a:p>
          <a:p>
            <a:pPr marL="228600" indent="-228600">
              <a:buClr>
                <a:schemeClr val="tx1"/>
              </a:buClr>
              <a:buFont typeface="+mj-lt"/>
              <a:buAutoNum type="arabicPeriod"/>
            </a:pPr>
            <a:r>
              <a:rPr lang="en-US" b="0" i="0" dirty="0" err="1">
                <a:solidFill>
                  <a:schemeClr val="tx1"/>
                </a:solidFill>
                <a:effectLst/>
                <a:latin typeface="MS PGothic" panose="020B0600070205080204" pitchFamily="34" charset="-128"/>
                <a:ea typeface="MS PGothic" panose="020B0600070205080204" pitchFamily="34" charset="-128"/>
              </a:rPr>
              <a:t>PMBOK（Project</a:t>
            </a:r>
            <a:r>
              <a:rPr lang="en-US" b="0" i="0" dirty="0">
                <a:solidFill>
                  <a:schemeClr val="tx1"/>
                </a:solidFill>
                <a:effectLst/>
                <a:latin typeface="MS PGothic" panose="020B0600070205080204" pitchFamily="34" charset="-128"/>
                <a:ea typeface="MS PGothic" panose="020B0600070205080204" pitchFamily="34" charset="-128"/>
              </a:rPr>
              <a:t> Management Body Of Knowledge)</a:t>
            </a:r>
            <a:r>
              <a:rPr lang="ja-JP" altLang="en-US" b="0" i="0">
                <a:solidFill>
                  <a:schemeClr val="tx1"/>
                </a:solidFill>
                <a:effectLst/>
                <a:latin typeface="MS PGothic" panose="020B0600070205080204" pitchFamily="34" charset="-128"/>
                <a:ea typeface="MS PGothic" panose="020B0600070205080204" pitchFamily="34" charset="-128"/>
              </a:rPr>
              <a:t>の説明で正しいものを選択してください。 </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64067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altLang="ja-JP" dirty="0">
                <a:solidFill>
                  <a:schemeClr val="tx1"/>
                </a:solidFill>
                <a:latin typeface="MS PGothic" panose="020B0600070205080204" pitchFamily="34" charset="-128"/>
                <a:ea typeface="MS PGothic" panose="020B0600070205080204" pitchFamily="34" charset="-128"/>
                <a:hlinkClick r:id="rId4"/>
              </a:rPr>
              <a:t>https://onct.oita-ct.ac.jp/seigyo/nishimura_hp/coursework/2019/SystemEngineering/13/Note.html</a:t>
            </a:r>
            <a:endParaRPr lang="en-US" altLang="ja-JP" dirty="0">
              <a:solidFill>
                <a:schemeClr val="tx1"/>
              </a:solidFill>
              <a:latin typeface="MS PGothic" panose="020B0600070205080204" pitchFamily="34" charset="-128"/>
              <a:ea typeface="MS PGothic" panose="020B0600070205080204" pitchFamily="34" charset="-128"/>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MS PGothic" panose="020B0600070205080204" pitchFamily="34" charset="-128"/>
                <a:ea typeface="MS PGothic" panose="020B0600070205080204" pitchFamily="34" charset="-128"/>
              </a:rPr>
              <a:t>14</a:t>
            </a:r>
            <a:endParaRPr dirty="0">
              <a:solidFill>
                <a:schemeClr val="accent2"/>
              </a:solidFill>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accent2"/>
                </a:solidFill>
                <a:effectLst/>
                <a:latin typeface="MS PGothic" panose="020B0600070205080204" pitchFamily="34" charset="-128"/>
                <a:ea typeface="MS PGothic" panose="020B0600070205080204" pitchFamily="34" charset="-128"/>
              </a:rPr>
              <a:t>第</a:t>
            </a:r>
            <a:r>
              <a:rPr lang="en-US" altLang="ja-JP" sz="1200" b="0" u="none" strike="noStrike" dirty="0">
                <a:solidFill>
                  <a:schemeClr val="accent2"/>
                </a:solidFill>
                <a:effectLst/>
                <a:latin typeface="MS PGothic" panose="020B0600070205080204" pitchFamily="34" charset="-128"/>
                <a:ea typeface="MS PGothic" panose="020B0600070205080204" pitchFamily="34" charset="-128"/>
              </a:rPr>
              <a:t>10</a:t>
            </a:r>
            <a:r>
              <a:rPr lang="ja-JP" altLang="en-US" sz="1200" b="0" u="none" strike="noStrike">
                <a:solidFill>
                  <a:schemeClr val="accent2"/>
                </a:solidFill>
                <a:effectLs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accent2"/>
              </a:solidFill>
              <a:effectLs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accent2"/>
                </a:solidFill>
                <a:effectLst/>
                <a:latin typeface="MS PGothic" panose="020B0600070205080204" pitchFamily="34" charset="-128"/>
                <a:ea typeface="MS PGothic" panose="020B0600070205080204" pitchFamily="34" charset="-128"/>
              </a:rPr>
              <a:t>第</a:t>
            </a:r>
            <a:r>
              <a:rPr lang="en-US" altLang="ja-JP" sz="1200" b="0" u="none" strike="noStrike" dirty="0">
                <a:solidFill>
                  <a:schemeClr val="accent2"/>
                </a:solidFill>
                <a:effectLst/>
                <a:latin typeface="MS PGothic" panose="020B0600070205080204" pitchFamily="34" charset="-128"/>
                <a:ea typeface="MS PGothic" panose="020B0600070205080204" pitchFamily="34" charset="-128"/>
              </a:rPr>
              <a:t>11</a:t>
            </a:r>
            <a:r>
              <a:rPr lang="ja-JP" altLang="en-US" sz="1200" b="0" u="none" strike="noStrike">
                <a:solidFill>
                  <a:schemeClr val="accent2"/>
                </a:solidFill>
                <a:effectLs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accent2"/>
              </a:solidFill>
              <a:effectLs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latin typeface="MS PGothic" panose="020B0600070205080204" pitchFamily="34" charset="-128"/>
                <a:ea typeface="MS PGothic" panose="020B0600070205080204" pitchFamily="34" charset="-128"/>
              </a:rPr>
            </a:br>
            <a:endParaRPr dirty="0">
              <a:latin typeface="MS PGothic" panose="020B0600070205080204" pitchFamily="34" charset="-128"/>
              <a:ea typeface="MS PGothic" panose="020B0600070205080204" pitchFamily="34" charset="-128"/>
            </a:endParaRPr>
          </a:p>
        </p:txBody>
      </p:sp>
      <p:pic>
        <p:nvPicPr>
          <p:cNvPr id="4" name="Picture 3" descr="A close-up of a document&#10;&#10;Description automatically generated">
            <a:extLst>
              <a:ext uri="{FF2B5EF4-FFF2-40B4-BE49-F238E27FC236}">
                <a16:creationId xmlns:a16="http://schemas.microsoft.com/office/drawing/2014/main" id="{F6EE7975-1E38-5EF3-AEF4-3BAC0E483F09}"/>
              </a:ext>
            </a:extLst>
          </p:cNvPr>
          <p:cNvPicPr>
            <a:picLocks noChangeAspect="1"/>
          </p:cNvPicPr>
          <p:nvPr/>
        </p:nvPicPr>
        <p:blipFill>
          <a:blip r:embed="rId3"/>
          <a:stretch>
            <a:fillRect/>
          </a:stretch>
        </p:blipFill>
        <p:spPr>
          <a:xfrm>
            <a:off x="980663" y="1279039"/>
            <a:ext cx="6364169" cy="3289786"/>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11</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開発管理と開発環境</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ビジネスとしてのソフトウェアは、プロジェクトやチームによって開発られる場合が多い。このような場合、チーム内の開発を円滑に進めるために開発管理と開発環境を整備しなければならない。</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第１１章では、開発の基盤となる開発管理と開発環境について説明する。</a:t>
            </a: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sym typeface="Oswald"/>
              </a:rPr>
              <a:t>2. </a:t>
            </a:r>
            <a:r>
              <a:rPr lang="ja-JP" altLang="en-US" sz="2800">
                <a:solidFill>
                  <a:schemeClr val="tx1"/>
                </a:solidFill>
                <a:latin typeface="MS PGothic" panose="020B0600070205080204" pitchFamily="34" charset="-128"/>
                <a:ea typeface="MS PGothic" panose="020B0600070205080204" pitchFamily="34" charset="-128"/>
                <a:sym typeface="Oswald"/>
              </a:rPr>
              <a:t>今日の学習目標</a:t>
            </a:r>
            <a:endParaRPr dirty="0">
              <a:latin typeface="MS PGothic" panose="020B0600070205080204" pitchFamily="34" charset="-128"/>
              <a:ea typeface="MS PGothic" panose="020B0600070205080204" pitchFamily="34" charset="-128"/>
            </a:endParaRPr>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1" y="1112700"/>
            <a:ext cx="7704000" cy="33492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938">
              <a:spcBef>
                <a:spcPts val="600"/>
              </a:spcBef>
              <a:spcAft>
                <a:spcPts val="1200"/>
              </a:spcAft>
            </a:pPr>
            <a:r>
              <a:rPr lang="ja-JP" altLang="en-US" sz="1800">
                <a:solidFill>
                  <a:schemeClr val="tx1"/>
                </a:solidFill>
                <a:latin typeface="MS PGothic" panose="020B0600070205080204" pitchFamily="34" charset="-128"/>
                <a:ea typeface="MS PGothic" panose="020B0600070205080204" pitchFamily="34" charset="-128"/>
              </a:rPr>
              <a:t>今日の授業の後で、以下のことができるようになってください。</a:t>
            </a:r>
            <a:endParaRPr lang="en-US" altLang="ja-JP" sz="1800" dirty="0">
              <a:solidFill>
                <a:schemeClr val="tx1"/>
              </a:solidFill>
              <a:latin typeface="MS PGothic" panose="020B0600070205080204" pitchFamily="34" charset="-128"/>
              <a:ea typeface="MS PGothic" panose="020B0600070205080204" pitchFamily="34" charset="-128"/>
            </a:endParaRPr>
          </a:p>
          <a:p>
            <a:pPr marL="7938">
              <a:spcBef>
                <a:spcPts val="600"/>
              </a:spcBef>
              <a:spcAft>
                <a:spcPts val="1200"/>
              </a:spcAft>
            </a:pPr>
            <a:r>
              <a:rPr lang="ja-JP" altLang="en-US" sz="1800" b="0" u="none" strike="noStrike">
                <a:solidFill>
                  <a:schemeClr val="tx1"/>
                </a:solidFill>
                <a:effectLst/>
                <a:latin typeface="MS PGothic" panose="020B0600070205080204" pitchFamily="34" charset="-128"/>
                <a:ea typeface="MS PGothic" panose="020B0600070205080204" pitchFamily="34" charset="-128"/>
              </a:rPr>
              <a:t>開発管理と開発環境について理解し、説明できるようになる。</a:t>
            </a:r>
            <a:endParaRPr lang="en-US" sz="1800" dirty="0">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11</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開発管理と開発環境</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11.1 </a:t>
            </a:r>
            <a:r>
              <a:rPr lang="ja-JP" altLang="en-US" sz="2000">
                <a:solidFill>
                  <a:schemeClr val="tx1"/>
                </a:solidFill>
                <a:latin typeface="MS PGothic" panose="020B0600070205080204" pitchFamily="34" charset="-128"/>
                <a:ea typeface="MS PGothic" panose="020B0600070205080204" pitchFamily="34" charset="-128"/>
              </a:rPr>
              <a:t>ソフトウェア開発管理の役割</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272745" y="1721195"/>
            <a:ext cx="5933597" cy="892552"/>
          </a:xfrm>
          <a:prstGeom prst="rect">
            <a:avLst/>
          </a:prstGeom>
          <a:noFill/>
        </p:spPr>
        <p:txBody>
          <a:bodyPr wrap="square">
            <a:spAutoFit/>
          </a:bodyPr>
          <a:lstStyle/>
          <a:p>
            <a:pPr>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開発管理</a:t>
            </a:r>
            <a:r>
              <a:rPr lang="en-US" altLang="ja-JP" dirty="0">
                <a:solidFill>
                  <a:schemeClr val="tx1"/>
                </a:solidFill>
                <a:latin typeface="MS PGothic" panose="020B0600070205080204" pitchFamily="34" charset="-128"/>
                <a:ea typeface="MS PGothic" panose="020B0600070205080204" pitchFamily="34" charset="-128"/>
              </a:rPr>
              <a:t> = </a:t>
            </a:r>
            <a:r>
              <a:rPr lang="ja-JP" altLang="en-US">
                <a:solidFill>
                  <a:schemeClr val="accent1"/>
                </a:solidFill>
                <a:latin typeface="MS PGothic" panose="020B0600070205080204" pitchFamily="34" charset="-128"/>
                <a:ea typeface="MS PGothic" panose="020B0600070205080204" pitchFamily="34" charset="-128"/>
              </a:rPr>
              <a:t>プロジェクトマネジメント</a:t>
            </a:r>
            <a:endParaRPr lang="en-US" altLang="ja-JP" dirty="0">
              <a:solidFill>
                <a:schemeClr val="accent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en-JP" altLang="ja-JP" dirty="0">
                <a:solidFill>
                  <a:schemeClr val="accent1"/>
                </a:solidFill>
                <a:latin typeface="MS PGothic" panose="020B0600070205080204" pitchFamily="34" charset="-128"/>
                <a:ea typeface="MS PGothic" panose="020B0600070205080204" pitchFamily="34" charset="-128"/>
              </a:rPr>
              <a:t>PMBOK</a:t>
            </a:r>
            <a:r>
              <a:rPr lang="ja-JP" altLang="en-JP">
                <a:solidFill>
                  <a:schemeClr val="tx1"/>
                </a:solidFill>
                <a:latin typeface="MS PGothic" panose="020B0600070205080204" pitchFamily="34" charset="-128"/>
                <a:ea typeface="MS PGothic" panose="020B0600070205080204" pitchFamily="34" charset="-128"/>
              </a:rPr>
              <a:t>（</a:t>
            </a:r>
            <a:r>
              <a:rPr lang="en-US" altLang="ja-JP" dirty="0">
                <a:solidFill>
                  <a:schemeClr val="tx1"/>
                </a:solidFill>
                <a:latin typeface="MS PGothic" panose="020B0600070205080204" pitchFamily="34" charset="-128"/>
                <a:ea typeface="MS PGothic" panose="020B0600070205080204" pitchFamily="34" charset="-128"/>
              </a:rPr>
              <a:t>Project Management Body Of Knowledge) = </a:t>
            </a:r>
            <a:r>
              <a:rPr lang="ja-JP" altLang="en-US">
                <a:solidFill>
                  <a:schemeClr val="tx1"/>
                </a:solidFill>
                <a:latin typeface="MS PGothic" panose="020B0600070205080204" pitchFamily="34" charset="-128"/>
                <a:ea typeface="MS PGothic" panose="020B0600070205080204" pitchFamily="34" charset="-128"/>
              </a:rPr>
              <a:t>プロジェクトマネジメントの世界基準をまとめたガイドライン</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610495"/>
            <a:ext cx="7704000" cy="489534"/>
          </a:xfrm>
          <a:prstGeom prst="rect">
            <a:avLst/>
          </a:prstGeom>
          <a:noFill/>
        </p:spPr>
        <p:txBody>
          <a:bodyPr wrap="square" tIns="90000" bIns="90000">
            <a:spAutoFit/>
          </a:bodyPr>
          <a:lstStyle/>
          <a:p>
            <a:pPr>
              <a:spcBef>
                <a:spcPts val="600"/>
              </a:spcBef>
              <a:spcAft>
                <a:spcPts val="600"/>
              </a:spcAft>
              <a:buClr>
                <a:schemeClr val="tx1"/>
              </a:buClr>
            </a:pPr>
            <a:r>
              <a:rPr lang="en-US" altLang="ja-JP" sz="2000" dirty="0">
                <a:solidFill>
                  <a:schemeClr val="tx1"/>
                </a:solidFill>
                <a:latin typeface="MS PGothic" panose="020B0600070205080204" pitchFamily="34" charset="-128"/>
                <a:ea typeface="MS PGothic" panose="020B0600070205080204" pitchFamily="34" charset="-128"/>
              </a:rPr>
              <a:t>11.2 </a:t>
            </a:r>
            <a:r>
              <a:rPr lang="ja-JP" altLang="en-US" sz="2000">
                <a:solidFill>
                  <a:schemeClr val="tx1"/>
                </a:solidFill>
                <a:latin typeface="MS PGothic" panose="020B0600070205080204" pitchFamily="34" charset="-128"/>
                <a:ea typeface="MS PGothic" panose="020B0600070205080204" pitchFamily="34" charset="-128"/>
              </a:rPr>
              <a:t>時間管理</a:t>
            </a:r>
          </a:p>
        </p:txBody>
      </p:sp>
      <p:sp>
        <p:nvSpPr>
          <p:cNvPr id="6" name="TextBox 5">
            <a:extLst>
              <a:ext uri="{FF2B5EF4-FFF2-40B4-BE49-F238E27FC236}">
                <a16:creationId xmlns:a16="http://schemas.microsoft.com/office/drawing/2014/main" id="{738C9C83-D4C4-C52C-1080-68B1E1F595C9}"/>
              </a:ext>
            </a:extLst>
          </p:cNvPr>
          <p:cNvSpPr txBox="1"/>
          <p:nvPr/>
        </p:nvSpPr>
        <p:spPr>
          <a:xfrm>
            <a:off x="1272745" y="1133365"/>
            <a:ext cx="7150530" cy="2862322"/>
          </a:xfrm>
          <a:prstGeom prst="rect">
            <a:avLst/>
          </a:prstGeom>
          <a:noFill/>
        </p:spPr>
        <p:txBody>
          <a:bodyPr wrap="square">
            <a:spAutoFit/>
          </a:bodyPr>
          <a:lstStyle/>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時間管理の基本的な考え方</a:t>
            </a:r>
            <a:endParaRPr lang="en-US" altLang="ja-JP" dirty="0">
              <a:solidFill>
                <a:schemeClr val="tx1"/>
              </a:solidFill>
              <a:latin typeface="MS PGothic" panose="020B0600070205080204" pitchFamily="34" charset="-128"/>
              <a:ea typeface="MS PGothic" panose="020B0600070205080204" pitchFamily="34" charset="-128"/>
            </a:endParaRPr>
          </a:p>
          <a:p>
            <a:pPr marL="311150" lvl="1">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プロジェクトの完了日を意識するだけでは不十分</a:t>
            </a:r>
            <a:endParaRPr lang="en-US" altLang="ja-JP" dirty="0">
              <a:solidFill>
                <a:schemeClr val="tx1"/>
              </a:solidFill>
              <a:latin typeface="MS PGothic" panose="020B0600070205080204" pitchFamily="34" charset="-128"/>
              <a:ea typeface="MS PGothic" panose="020B0600070205080204" pitchFamily="34" charset="-128"/>
            </a:endParaRPr>
          </a:p>
          <a:p>
            <a:pPr marL="311150" lvl="1">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開発の各プロセスがスケジュール通りに進んでいるか、開発の全工程を管理する必要がある。</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開発スケジュール</a:t>
            </a:r>
            <a:endParaRPr lang="en-US" altLang="ja-JP" dirty="0">
              <a:solidFill>
                <a:schemeClr val="tx1"/>
              </a:solidFill>
              <a:latin typeface="MS PGothic" panose="020B0600070205080204" pitchFamily="34" charset="-128"/>
              <a:ea typeface="MS PGothic" panose="020B0600070205080204" pitchFamily="34" charset="-128"/>
            </a:endParaRPr>
          </a:p>
          <a:p>
            <a:pPr marL="596900" lvl="1" indent="-285750">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ガントチャートで</a:t>
            </a:r>
            <a:endParaRPr lang="en-US" altLang="ja-JP" dirty="0">
              <a:solidFill>
                <a:schemeClr val="tx1"/>
              </a:solidFill>
              <a:latin typeface="MS PGothic" panose="020B0600070205080204" pitchFamily="34" charset="-128"/>
              <a:ea typeface="MS PGothic" panose="020B0600070205080204" pitchFamily="34" charset="-128"/>
            </a:endParaRPr>
          </a:p>
          <a:p>
            <a:pPr marL="596900" lvl="1" indent="-285750">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何を </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いつ </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誰がを明確化する。</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進捗の確認と報告</a:t>
            </a:r>
          </a:p>
          <a:p>
            <a:pPr marL="536575" lvl="1" indent="-225425">
              <a:spcAft>
                <a:spcPts val="600"/>
              </a:spcAft>
              <a:buClr>
                <a:schemeClr val="tx1"/>
              </a:buClr>
            </a:pPr>
            <a:r>
              <a:rPr lang="ja-JP" altLang="en-US">
                <a:solidFill>
                  <a:schemeClr val="accent1"/>
                </a:solidFill>
                <a:latin typeface="MS PGothic" panose="020B0600070205080204" pitchFamily="34" charset="-128"/>
                <a:ea typeface="MS PGothic" panose="020B0600070205080204" pitchFamily="34" charset="-128"/>
              </a:rPr>
              <a:t>進捗管理：</a:t>
            </a:r>
            <a:r>
              <a:rPr lang="ja-JP" altLang="en-US">
                <a:solidFill>
                  <a:schemeClr val="tx1"/>
                </a:solidFill>
                <a:latin typeface="MS PGothic" panose="020B0600070205080204" pitchFamily="34" charset="-128"/>
                <a:ea typeface="MS PGothic" panose="020B0600070205080204" pitchFamily="34" charset="-128"/>
              </a:rPr>
              <a:t>プロジェクトマネージャ</a:t>
            </a:r>
            <a:r>
              <a:rPr lang="ja-JP" altLang="en-JP">
                <a:solidFill>
                  <a:schemeClr val="tx1"/>
                </a:solidFill>
                <a:latin typeface="MS PGothic" panose="020B0600070205080204" pitchFamily="34" charset="-128"/>
                <a:ea typeface="MS PGothic" panose="020B0600070205080204" pitchFamily="34" charset="-128"/>
              </a:rPr>
              <a:t>（</a:t>
            </a:r>
            <a:r>
              <a:rPr lang="en-JP" altLang="ja-JP" dirty="0">
                <a:solidFill>
                  <a:schemeClr val="tx1"/>
                </a:solidFill>
                <a:latin typeface="MS PGothic" panose="020B0600070205080204" pitchFamily="34" charset="-128"/>
                <a:ea typeface="MS PGothic" panose="020B0600070205080204" pitchFamily="34" charset="-128"/>
              </a:rPr>
              <a:t>PM)</a:t>
            </a:r>
            <a:r>
              <a:rPr lang="ja-JP" altLang="en-US">
                <a:solidFill>
                  <a:schemeClr val="tx1"/>
                </a:solidFill>
                <a:latin typeface="MS PGothic" panose="020B0600070205080204" pitchFamily="34" charset="-128"/>
                <a:ea typeface="MS PGothic" panose="020B0600070205080204" pitchFamily="34" charset="-128"/>
              </a:rPr>
              <a:t>が作業の進捗を確認</a:t>
            </a:r>
            <a:endParaRPr lang="ja-JP" altLang="en-US">
              <a:solidFill>
                <a:schemeClr val="accent1"/>
              </a:solidFill>
              <a:latin typeface="MS PGothic" panose="020B0600070205080204" pitchFamily="34" charset="-128"/>
              <a:ea typeface="MS PGothic" panose="020B0600070205080204" pitchFamily="34" charset="-128"/>
            </a:endParaRPr>
          </a:p>
          <a:p>
            <a:pPr marL="536575" lvl="1" indent="-225425">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自分の作業が遅れそうなら</a:t>
            </a:r>
            <a:r>
              <a:rPr lang="en-US" altLang="ja-JP" dirty="0">
                <a:solidFill>
                  <a:schemeClr val="tx1"/>
                </a:solidFill>
                <a:latin typeface="MS PGothic" panose="020B0600070205080204" pitchFamily="34" charset="-128"/>
                <a:ea typeface="MS PGothic" panose="020B0600070205080204" pitchFamily="34" charset="-128"/>
              </a:rPr>
              <a:t>PM</a:t>
            </a:r>
            <a:r>
              <a:rPr lang="ja-JP" altLang="en-US">
                <a:solidFill>
                  <a:schemeClr val="tx1"/>
                </a:solidFill>
                <a:latin typeface="MS PGothic" panose="020B0600070205080204" pitchFamily="34" charset="-128"/>
                <a:ea typeface="MS PGothic" panose="020B0600070205080204" pitchFamily="34" charset="-128"/>
              </a:rPr>
              <a:t>やチームリーダーに報告する</a:t>
            </a:r>
          </a:p>
        </p:txBody>
      </p:sp>
      <p:pic>
        <p:nvPicPr>
          <p:cNvPr id="5" name="Picture 4" descr="A diagram of a project&#10;&#10;Description automatically generated">
            <a:extLst>
              <a:ext uri="{FF2B5EF4-FFF2-40B4-BE49-F238E27FC236}">
                <a16:creationId xmlns:a16="http://schemas.microsoft.com/office/drawing/2014/main" id="{CEA85629-41A5-9A5C-E5CE-175BCBD86CB6}"/>
              </a:ext>
            </a:extLst>
          </p:cNvPr>
          <p:cNvPicPr>
            <a:picLocks noChangeAspect="1"/>
          </p:cNvPicPr>
          <p:nvPr/>
        </p:nvPicPr>
        <p:blipFill>
          <a:blip r:embed="rId3"/>
          <a:stretch>
            <a:fillRect/>
          </a:stretch>
        </p:blipFill>
        <p:spPr>
          <a:xfrm>
            <a:off x="6172407" y="2571750"/>
            <a:ext cx="2704284" cy="1804663"/>
          </a:xfrm>
          <a:prstGeom prst="rect">
            <a:avLst/>
          </a:prstGeom>
        </p:spPr>
      </p:pic>
    </p:spTree>
    <p:extLst>
      <p:ext uri="{BB962C8B-B14F-4D97-AF65-F5344CB8AC3E}">
        <p14:creationId xmlns:p14="http://schemas.microsoft.com/office/powerpoint/2010/main" val="90963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610495"/>
            <a:ext cx="7704000" cy="489534"/>
          </a:xfrm>
          <a:prstGeom prst="rect">
            <a:avLst/>
          </a:prstGeom>
          <a:noFill/>
        </p:spPr>
        <p:txBody>
          <a:bodyPr wrap="square" tIns="90000" bIns="90000">
            <a:spAutoFit/>
          </a:bodyPr>
          <a:lstStyle/>
          <a:p>
            <a:pPr>
              <a:spcBef>
                <a:spcPts val="600"/>
              </a:spcBef>
              <a:spcAft>
                <a:spcPts val="600"/>
              </a:spcAft>
              <a:buClr>
                <a:schemeClr val="tx1"/>
              </a:buClr>
            </a:pPr>
            <a:r>
              <a:rPr lang="en-US" altLang="ja-JP" sz="2000" dirty="0">
                <a:solidFill>
                  <a:schemeClr val="tx1"/>
                </a:solidFill>
                <a:latin typeface="MS PGothic" panose="020B0600070205080204" pitchFamily="34" charset="-128"/>
                <a:ea typeface="MS PGothic" panose="020B0600070205080204" pitchFamily="34" charset="-128"/>
              </a:rPr>
              <a:t>11.2 </a:t>
            </a:r>
            <a:r>
              <a:rPr lang="ja-JP" altLang="en-US" sz="2000">
                <a:solidFill>
                  <a:schemeClr val="tx1"/>
                </a:solidFill>
                <a:latin typeface="MS PGothic" panose="020B0600070205080204" pitchFamily="34" charset="-128"/>
                <a:ea typeface="MS PGothic" panose="020B0600070205080204" pitchFamily="34" charset="-128"/>
              </a:rPr>
              <a:t>時間管理</a:t>
            </a:r>
          </a:p>
        </p:txBody>
      </p:sp>
      <p:sp>
        <p:nvSpPr>
          <p:cNvPr id="6" name="TextBox 5">
            <a:extLst>
              <a:ext uri="{FF2B5EF4-FFF2-40B4-BE49-F238E27FC236}">
                <a16:creationId xmlns:a16="http://schemas.microsoft.com/office/drawing/2014/main" id="{738C9C83-D4C4-C52C-1080-68B1E1F595C9}"/>
              </a:ext>
            </a:extLst>
          </p:cNvPr>
          <p:cNvSpPr txBox="1"/>
          <p:nvPr/>
        </p:nvSpPr>
        <p:spPr>
          <a:xfrm>
            <a:off x="1272745" y="1133365"/>
            <a:ext cx="7150530" cy="677108"/>
          </a:xfrm>
          <a:prstGeom prst="rect">
            <a:avLst/>
          </a:prstGeom>
          <a:noFill/>
        </p:spPr>
        <p:txBody>
          <a:bodyPr wrap="square">
            <a:spAutoFit/>
          </a:bodyPr>
          <a:lstStyle/>
          <a:p>
            <a:pPr marL="342900" indent="-342900">
              <a:spcBef>
                <a:spcPts val="600"/>
              </a:spcBef>
              <a:spcAft>
                <a:spcPts val="600"/>
              </a:spcAft>
              <a:buClr>
                <a:schemeClr val="tx1"/>
              </a:buClr>
              <a:buFont typeface="+mj-lt"/>
              <a:buAutoNum type="arabicPeriod" startAt="4"/>
            </a:pPr>
            <a:r>
              <a:rPr lang="ja-JP" altLang="en-US">
                <a:solidFill>
                  <a:schemeClr val="tx1"/>
                </a:solidFill>
                <a:latin typeface="MS PGothic" panose="020B0600070205080204" pitchFamily="34" charset="-128"/>
                <a:ea typeface="MS PGothic" panose="020B0600070205080204" pitchFamily="34" charset="-128"/>
              </a:rPr>
              <a:t>作業の効率化</a:t>
            </a:r>
            <a:endParaRPr lang="en-US" altLang="ja-JP" dirty="0">
              <a:solidFill>
                <a:schemeClr val="tx1"/>
              </a:solidFill>
              <a:latin typeface="MS PGothic" panose="020B0600070205080204" pitchFamily="34" charset="-128"/>
              <a:ea typeface="MS PGothic" panose="020B0600070205080204" pitchFamily="34" charset="-128"/>
            </a:endParaRPr>
          </a:p>
          <a:p>
            <a:pPr marL="596900" lvl="1"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第２章で説明した</a:t>
            </a:r>
            <a:r>
              <a:rPr lang="en-US" altLang="ja-JP" dirty="0">
                <a:solidFill>
                  <a:schemeClr val="tx1"/>
                </a:solidFill>
                <a:latin typeface="MS PGothic" panose="020B0600070205080204" pitchFamily="34" charset="-128"/>
                <a:ea typeface="MS PGothic" panose="020B0600070205080204" pitchFamily="34" charset="-128"/>
              </a:rPr>
              <a:t>WBS</a:t>
            </a:r>
            <a:r>
              <a:rPr lang="ja-JP" altLang="en-US">
                <a:solidFill>
                  <a:schemeClr val="tx1"/>
                </a:solidFill>
                <a:latin typeface="MS PGothic" panose="020B0600070205080204" pitchFamily="34" charset="-128"/>
                <a:ea typeface="MS PGothic" panose="020B0600070205080204" pitchFamily="34" charset="-128"/>
              </a:rPr>
              <a:t>や</a:t>
            </a:r>
            <a:r>
              <a:rPr lang="en-US" altLang="ja-JP" dirty="0">
                <a:solidFill>
                  <a:schemeClr val="tx1"/>
                </a:solidFill>
                <a:latin typeface="MS PGothic" panose="020B0600070205080204" pitchFamily="34" charset="-128"/>
                <a:ea typeface="MS PGothic" panose="020B0600070205080204" pitchFamily="34" charset="-128"/>
              </a:rPr>
              <a:t>PERT</a:t>
            </a:r>
            <a:r>
              <a:rPr lang="ja-JP" altLang="en-US">
                <a:solidFill>
                  <a:schemeClr val="tx1"/>
                </a:solidFill>
                <a:latin typeface="MS PGothic" panose="020B0600070205080204" pitchFamily="34" charset="-128"/>
                <a:ea typeface="MS PGothic" panose="020B0600070205080204" pitchFamily="34" charset="-128"/>
              </a:rPr>
              <a:t>を使って効率的なスケジュールを作成</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diagram of a diagram&#10;&#10;Description automatically generated">
            <a:extLst>
              <a:ext uri="{FF2B5EF4-FFF2-40B4-BE49-F238E27FC236}">
                <a16:creationId xmlns:a16="http://schemas.microsoft.com/office/drawing/2014/main" id="{C11055D3-67EE-3B38-B338-A2A0C43BD933}"/>
              </a:ext>
            </a:extLst>
          </p:cNvPr>
          <p:cNvPicPr>
            <a:picLocks noChangeAspect="1"/>
          </p:cNvPicPr>
          <p:nvPr/>
        </p:nvPicPr>
        <p:blipFill>
          <a:blip r:embed="rId3"/>
          <a:stretch>
            <a:fillRect/>
          </a:stretch>
        </p:blipFill>
        <p:spPr>
          <a:xfrm>
            <a:off x="1730829" y="1977642"/>
            <a:ext cx="3856502" cy="2884941"/>
          </a:xfrm>
          <a:prstGeom prst="rect">
            <a:avLst/>
          </a:prstGeom>
        </p:spPr>
      </p:pic>
    </p:spTree>
    <p:extLst>
      <p:ext uri="{BB962C8B-B14F-4D97-AF65-F5344CB8AC3E}">
        <p14:creationId xmlns:p14="http://schemas.microsoft.com/office/powerpoint/2010/main" val="4247428464"/>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2834</TotalTime>
  <Words>826</Words>
  <Application>Microsoft Macintosh PowerPoint</Application>
  <PresentationFormat>On-screen Show (16:9)</PresentationFormat>
  <Paragraphs>119</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Oswald</vt:lpstr>
      <vt:lpstr>MS PGothic</vt:lpstr>
      <vt:lpstr>Roboto</vt:lpstr>
      <vt:lpstr>Arial</vt:lpstr>
      <vt:lpstr>Software Development Bussines Plan by Slidesgo</vt:lpstr>
      <vt:lpstr>14 第11章 開発管理と開発環境</vt:lpstr>
      <vt:lpstr>01</vt:lpstr>
      <vt:lpstr>10</vt:lpstr>
      <vt:lpstr>1. 今日の授業について  </vt:lpstr>
      <vt:lpstr>第11章 開発管理と開発環境</vt:lpstr>
      <vt:lpstr>2. 今日の学習目標</vt:lpstr>
      <vt:lpstr>第11章 開発管理と開発環境</vt:lpstr>
      <vt:lpstr>PowerPoint Presentation</vt:lpstr>
      <vt:lpstr>PowerPoint Presentation</vt:lpstr>
      <vt:lpstr>PowerPoint Presentation</vt:lpstr>
      <vt:lpstr>QUIZで確認</vt:lpstr>
      <vt:lpstr>PowerPoint Presentation</vt:lpstr>
      <vt:lpstr>PowerPoint Presentation</vt:lpstr>
      <vt:lpstr>PowerPoint Presentation</vt:lpstr>
      <vt:lpstr>QUIZで確認</vt:lpstr>
      <vt:lpstr>5. 質問やディスカッション </vt:lpstr>
      <vt:lpstr>6. 確認テスト </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68</cp:revision>
  <dcterms:modified xsi:type="dcterms:W3CDTF">2025-07-24T08:19:18Z</dcterms:modified>
</cp:coreProperties>
</file>