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315" r:id="rId3"/>
    <p:sldId id="324" r:id="rId4"/>
    <p:sldId id="320" r:id="rId5"/>
    <p:sldId id="328" r:id="rId6"/>
    <p:sldId id="327" r:id="rId7"/>
    <p:sldId id="329" r:id="rId8"/>
    <p:sldId id="345" r:id="rId9"/>
    <p:sldId id="346" r:id="rId10"/>
    <p:sldId id="347" r:id="rId11"/>
    <p:sldId id="348" r:id="rId12"/>
    <p:sldId id="349" r:id="rId13"/>
    <p:sldId id="350" r:id="rId14"/>
    <p:sldId id="351" r:id="rId15"/>
    <p:sldId id="352" r:id="rId16"/>
    <p:sldId id="359" r:id="rId17"/>
    <p:sldId id="272" r:id="rId18"/>
    <p:sldId id="355" r:id="rId19"/>
    <p:sldId id="354" r:id="rId20"/>
    <p:sldId id="356" r:id="rId21"/>
    <p:sldId id="357" r:id="rId22"/>
    <p:sldId id="358" r:id="rId23"/>
    <p:sldId id="335" r:id="rId24"/>
    <p:sldId id="344" r:id="rId25"/>
    <p:sldId id="360" r:id="rId26"/>
    <p:sldId id="322" r:id="rId27"/>
  </p:sldIdLst>
  <p:sldSz cx="9144000" cy="5143500" type="screen16x9"/>
  <p:notesSz cx="6858000" cy="9144000"/>
  <p:embeddedFontLst>
    <p:embeddedFont>
      <p:font typeface="Oswald" pitchFamily="2" charset="77"/>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wO9o/0JKLALDg0XcV5FmCg==" hashData="/D+E4K45iRNWqOcXkuCSdYiIXoIy9GxA5SyVAy1T3DnpPKImXGXPZSVcysLJYMLSF5MkAsJ+jstGh+TtTwZWlQ=="/>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8"/>
    <p:restoredTop sz="95859"/>
  </p:normalViewPr>
  <p:slideViewPr>
    <p:cSldViewPr snapToGrid="0" showGuides="1">
      <p:cViewPr varScale="1">
        <p:scale>
          <a:sx n="97" d="100"/>
          <a:sy n="97" d="100"/>
        </p:scale>
        <p:origin x="208" y="105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5701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1179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1.</a:t>
            </a:r>
            <a:r>
              <a:rPr lang="ja-JP" altLang="en-US">
                <a:latin typeface="MS PGothic" panose="020B0600070205080204" pitchFamily="34" charset="-128"/>
                <a:ea typeface="MS PGothic" panose="020B0600070205080204" pitchFamily="34" charset="-128"/>
              </a:rPr>
              <a:t>要件定義（要求定義）</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要件定義は開発するシステム全体の機能を、クライアントと話し合って具体化する段階です。 整理した情報をもとに、どのような機能を搭載するのかを決めて、認識に違いがないか確認をします。 この段階で認識に違いがあると、後になって手直しが発生するので、ウォーターフォールモデルにおいて重要な手順です。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2.</a:t>
            </a:r>
            <a:r>
              <a:rPr lang="ja-JP" altLang="en-US">
                <a:latin typeface="MS PGothic" panose="020B0600070205080204" pitchFamily="34" charset="-128"/>
                <a:ea typeface="MS PGothic" panose="020B0600070205080204" pitchFamily="34" charset="-128"/>
              </a:rPr>
              <a:t>外部設計（概要設計）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外部設計は</a:t>
            </a:r>
            <a:r>
              <a:rPr lang="en-US" dirty="0">
                <a:latin typeface="MS PGothic" panose="020B0600070205080204" pitchFamily="34" charset="-128"/>
                <a:ea typeface="MS PGothic" panose="020B0600070205080204" pitchFamily="34" charset="-128"/>
              </a:rPr>
              <a:t>UI</a:t>
            </a:r>
            <a:r>
              <a:rPr lang="ja-JP" altLang="en-US">
                <a:latin typeface="MS PGothic" panose="020B0600070205080204" pitchFamily="34" charset="-128"/>
                <a:ea typeface="MS PGothic" panose="020B0600070205080204" pitchFamily="34" charset="-128"/>
              </a:rPr>
              <a:t>のようなユーザーが実際に利用する部分の設計を行う段階で、基本設計や概要設計とも呼ばれます。 どのような機能を作成し、どのようなハードウェアやミドルウェアを組み合わせる必要があるのか、しっかりと洗い出しましょう。 操作画面や帳票などのサンプルを作成して、クライアントに見てもらって問題がないか、しっかりと確認を行います。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3.</a:t>
            </a:r>
            <a:r>
              <a:rPr lang="ja-JP" altLang="en-US">
                <a:latin typeface="MS PGothic" panose="020B0600070205080204" pitchFamily="34" charset="-128"/>
                <a:ea typeface="MS PGothic" panose="020B0600070205080204" pitchFamily="34" charset="-128"/>
              </a:rPr>
              <a:t>内部設計（詳細設計）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外部設計で決めた事項に基づいて、より詳細な機能を詰めていく段階が内部設計です。 通常ユーザーが目にすることはない、開発者や内部者に向けたプログラム面での設計を行っていきます。 基本設計の段階で見えていない要件や不完全なものがあれば、この段階で修正を行い仕様を確定しなければなりません。</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プログラミング（実装）</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上流工程での設計が完了後、設計書をもとにプログラミングを行っていきます。 プログラマーやエンジニアが設計書に沿って機能の実装を行っていき、基本的には共通部の作成が優先です。 たいていのケースでは、プログラミングとテストを同時並行で行っていきます。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5.</a:t>
            </a:r>
            <a:r>
              <a:rPr lang="ja-JP" altLang="en-US">
                <a:latin typeface="MS PGothic" panose="020B0600070205080204" pitchFamily="34" charset="-128"/>
                <a:ea typeface="MS PGothic" panose="020B0600070205080204" pitchFamily="34" charset="-128"/>
              </a:rPr>
              <a:t>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プログラミングしたシステムが正常に機能するのかどうか、運用前に確認を行う段階です。 テストには大きく分けて、次の</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種類があります。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単体テスト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結合テスト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総合テスト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運用テスト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アジャイル型開発はテストまで何度も繰り返しますが、ウォーターフォール型の場合はテストをしっかりと行って後戻りしないようにするのが重要です。 次にそれぞれのテストについて解説をしますので、ご覧ください。</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1419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29664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8643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029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226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71250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MS PGothic" panose="020B0600070205080204" pitchFamily="34" charset="-128"/>
                <a:ea typeface="MS PGothic" panose="020B0600070205080204" pitchFamily="34" charset="-128"/>
              </a:rPr>
              <a:t>WBS (work breakdown structure) </a:t>
            </a:r>
            <a:r>
              <a:rPr lang="ja-JP" altLang="en-US" sz="1200">
                <a:latin typeface="MS PGothic" panose="020B0600070205080204" pitchFamily="34" charset="-128"/>
                <a:ea typeface="MS PGothic" panose="020B0600070205080204" pitchFamily="34" charset="-128"/>
              </a:rPr>
              <a:t>は、プロジェクトを階層的に整理する手法です。 日本語では作業分解構成図や作業分解図とも呼ばれ、その言葉通り、作業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Work) </a:t>
            </a:r>
            <a:r>
              <a:rPr lang="ja-JP" altLang="en-US" sz="1200">
                <a:latin typeface="MS PGothic" panose="020B0600070205080204" pitchFamily="34" charset="-128"/>
                <a:ea typeface="MS PGothic" panose="020B0600070205080204" pitchFamily="34" charset="-128"/>
              </a:rPr>
              <a:t>を分解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Breakdown) </a:t>
            </a:r>
            <a:r>
              <a:rPr lang="ja-JP" altLang="en-US" sz="1200">
                <a:latin typeface="MS PGothic" panose="020B0600070205080204" pitchFamily="34" charset="-128"/>
                <a:ea typeface="MS PGothic" panose="020B0600070205080204" pitchFamily="34" charset="-128"/>
              </a:rPr>
              <a:t>して構造化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Structure) </a:t>
            </a:r>
            <a:r>
              <a:rPr lang="ja-JP" altLang="en-US" sz="1200">
                <a:latin typeface="MS PGothic" panose="020B0600070205080204" pitchFamily="34" charset="-128"/>
                <a:ea typeface="MS PGothic" panose="020B0600070205080204" pitchFamily="34" charset="-128"/>
              </a:rPr>
              <a:t>していきます</a:t>
            </a:r>
            <a:endParaRPr lang="en-US" altLang="ja-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dirty="0">
              <a:latin typeface="MS PGothic" panose="020B0600070205080204" pitchFamily="34" charset="-128"/>
              <a:ea typeface="MS PGothic" panose="020B0600070205080204" pitchFamily="34" charset="-128"/>
            </a:endParaRP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機能要件とは、顧客が求めている具体的な機能を指しており、システム実装により何を実現できるのか、などを記載します。例えば、データおよびシステムの種類・構造や、システムが処理できる内容などが該当し、開発プロジェクトの要となる部分となっています。</a:t>
            </a: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非機能要件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非機能要件とは、顧客が機能面以外で求めている要件のことです。例えば、システムの性能やセキュリティの保守などが挙げられます。非機能用件は機能要件と比較して抽象的であるケースが多いため、初期段階で細かく詰めておくことが大切です。</a:t>
            </a:r>
          </a:p>
          <a:p>
            <a:br>
              <a:rPr lang="ja-JP" altLang="en-US" sz="2000"/>
            </a:b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3109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MS PGothic" panose="020B0600070205080204" pitchFamily="34" charset="-128"/>
                <a:ea typeface="MS PGothic" panose="020B0600070205080204" pitchFamily="34" charset="-128"/>
              </a:rPr>
              <a:t>WBS (work breakdown structure) </a:t>
            </a:r>
            <a:r>
              <a:rPr lang="ja-JP" altLang="en-US" sz="1200">
                <a:latin typeface="MS PGothic" panose="020B0600070205080204" pitchFamily="34" charset="-128"/>
                <a:ea typeface="MS PGothic" panose="020B0600070205080204" pitchFamily="34" charset="-128"/>
              </a:rPr>
              <a:t>は、プロジェクトを階層的に整理する手法です。 日本語では作業分解構成図や作業分解図とも呼ばれ、その言葉通り、作業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Work) </a:t>
            </a:r>
            <a:r>
              <a:rPr lang="ja-JP" altLang="en-US" sz="1200">
                <a:latin typeface="MS PGothic" panose="020B0600070205080204" pitchFamily="34" charset="-128"/>
                <a:ea typeface="MS PGothic" panose="020B0600070205080204" pitchFamily="34" charset="-128"/>
              </a:rPr>
              <a:t>を分解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Breakdown) </a:t>
            </a:r>
            <a:r>
              <a:rPr lang="ja-JP" altLang="en-US" sz="1200">
                <a:latin typeface="MS PGothic" panose="020B0600070205080204" pitchFamily="34" charset="-128"/>
                <a:ea typeface="MS PGothic" panose="020B0600070205080204" pitchFamily="34" charset="-128"/>
              </a:rPr>
              <a:t>して構造化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Structure) </a:t>
            </a:r>
            <a:r>
              <a:rPr lang="ja-JP" altLang="en-US" sz="1200">
                <a:latin typeface="MS PGothic" panose="020B0600070205080204" pitchFamily="34" charset="-128"/>
                <a:ea typeface="MS PGothic" panose="020B0600070205080204" pitchFamily="34" charset="-128"/>
              </a:rPr>
              <a:t>していきます</a:t>
            </a:r>
            <a:endParaRPr lang="en-US" altLang="ja-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dirty="0">
              <a:latin typeface="MS PGothic" panose="020B0600070205080204" pitchFamily="34" charset="-128"/>
              <a:ea typeface="MS PGothic" panose="020B0600070205080204" pitchFamily="34" charset="-128"/>
            </a:endParaRP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機能要件とは、顧客が求めている具体的な機能を指しており、システム実装により何を実現できるのか、などを記載します。例えば、データおよびシステムの種類・構造や、システムが処理できる内容などが該当し、開発プロジェクトの要となる部分となっています。</a:t>
            </a: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非機能要件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非機能要件とは、顧客が機能面以外で求めている要件のことです。例えば、システムの性能やセキュリティの保守などが挙げられます。非機能用件は機能要件と比較して抽象的であるケースが多いため、初期段階で細かく詰めておくことが大切です。</a:t>
            </a:r>
          </a:p>
          <a:p>
            <a:br>
              <a:rPr lang="ja-JP" altLang="en-US" sz="2000"/>
            </a:b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052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MS PGothic" panose="020B0600070205080204" pitchFamily="34" charset="-128"/>
                <a:ea typeface="MS PGothic" panose="020B0600070205080204" pitchFamily="34" charset="-128"/>
              </a:rPr>
              <a:t>WBS (work breakdown structure) </a:t>
            </a:r>
            <a:r>
              <a:rPr lang="ja-JP" altLang="en-US" sz="1200">
                <a:latin typeface="MS PGothic" panose="020B0600070205080204" pitchFamily="34" charset="-128"/>
                <a:ea typeface="MS PGothic" panose="020B0600070205080204" pitchFamily="34" charset="-128"/>
              </a:rPr>
              <a:t>は、プロジェクトを階層的に整理する手法です。 日本語では作業分解構成図や作業分解図とも呼ばれ、その言葉通り、作業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Work) </a:t>
            </a:r>
            <a:r>
              <a:rPr lang="ja-JP" altLang="en-US" sz="1200">
                <a:latin typeface="MS PGothic" panose="020B0600070205080204" pitchFamily="34" charset="-128"/>
                <a:ea typeface="MS PGothic" panose="020B0600070205080204" pitchFamily="34" charset="-128"/>
              </a:rPr>
              <a:t>を分解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Breakdown) </a:t>
            </a:r>
            <a:r>
              <a:rPr lang="ja-JP" altLang="en-US" sz="1200">
                <a:latin typeface="MS PGothic" panose="020B0600070205080204" pitchFamily="34" charset="-128"/>
                <a:ea typeface="MS PGothic" panose="020B0600070205080204" pitchFamily="34" charset="-128"/>
              </a:rPr>
              <a:t>して構造化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Structure) </a:t>
            </a:r>
            <a:r>
              <a:rPr lang="ja-JP" altLang="en-US" sz="1200">
                <a:latin typeface="MS PGothic" panose="020B0600070205080204" pitchFamily="34" charset="-128"/>
                <a:ea typeface="MS PGothic" panose="020B0600070205080204" pitchFamily="34" charset="-128"/>
              </a:rPr>
              <a:t>していきます</a:t>
            </a:r>
            <a:endParaRPr lang="en-US" altLang="ja-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dirty="0">
              <a:latin typeface="MS PGothic" panose="020B0600070205080204" pitchFamily="34" charset="-128"/>
              <a:ea typeface="MS PGothic" panose="020B0600070205080204" pitchFamily="34" charset="-128"/>
            </a:endParaRP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機能要件とは、顧客が求めている具体的な機能を指しており、システム実装により何を実現できるのか、などを記載します。例えば、データおよびシステムの種類・構造や、システムが処理できる内容などが該当し、開発プロジェクトの要となる部分となっています。</a:t>
            </a: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非機能要件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非機能要件とは、顧客が機能面以外で求めている要件のことです。例えば、システムの性能やセキュリティの保守などが挙げられます。非機能用件は機能要件と比較して抽象的であるケースが多いため、初期段階で細かく詰めておくことが大切です。</a:t>
            </a:r>
          </a:p>
          <a:p>
            <a:br>
              <a:rPr lang="ja-JP" altLang="en-US" sz="2000"/>
            </a:b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62293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549765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Tx/>
              <a:buNone/>
            </a:pPr>
            <a:r>
              <a:rPr lang="en-US" sz="1100" b="0" i="0" dirty="0">
                <a:solidFill>
                  <a:srgbClr val="374151"/>
                </a:solidFill>
                <a:effectLst/>
                <a:latin typeface="+mn-ea"/>
                <a:ea typeface="+mn-ea"/>
              </a:rPr>
              <a:t>“</a:t>
            </a:r>
            <a:r>
              <a:rPr lang="ja-JP" altLang="en-US" sz="1100" b="0" i="0">
                <a:solidFill>
                  <a:srgbClr val="374151"/>
                </a:solidFill>
                <a:effectLst/>
                <a:latin typeface="+mn-ea"/>
                <a:ea typeface="+mn-ea"/>
              </a:rPr>
              <a:t>システム工学</a:t>
            </a:r>
            <a:r>
              <a:rPr lang="en-US" altLang="ja-JP" sz="1100" b="0" i="0" dirty="0">
                <a:solidFill>
                  <a:srgbClr val="374151"/>
                </a:solidFill>
                <a:effectLst/>
                <a:latin typeface="+mn-ea"/>
                <a:ea typeface="+mn-ea"/>
              </a:rPr>
              <a:t>”</a:t>
            </a:r>
            <a:r>
              <a:rPr lang="ja-JP" altLang="en-US" sz="1100" b="0" i="0">
                <a:solidFill>
                  <a:srgbClr val="374151"/>
                </a:solidFill>
                <a:effectLst/>
                <a:latin typeface="+mn-ea"/>
                <a:ea typeface="+mn-ea"/>
              </a:rPr>
              <a:t>（ソフトウェア工学）とは、複雑なシステムの設計、統合、そしてそのライフサイクルを通じた管理に焦点を当てた分野です。</a:t>
            </a:r>
            <a:endParaRPr lang="en-US" altLang="ja-JP" sz="1100" b="0" i="0" dirty="0">
              <a:solidFill>
                <a:srgbClr val="374151"/>
              </a:solidFill>
              <a:effectLst/>
              <a:latin typeface="+mn-ea"/>
              <a:ea typeface="+mn-ea"/>
            </a:endParaRPr>
          </a:p>
          <a:p>
            <a:pPr marL="158750" indent="0" algn="l">
              <a:buFontTx/>
              <a:buNone/>
            </a:pPr>
            <a:r>
              <a:rPr lang="en-US" sz="1100" b="0" i="0" dirty="0">
                <a:solidFill>
                  <a:srgbClr val="374151"/>
                </a:solidFill>
                <a:effectLst/>
                <a:latin typeface="+mn-ea"/>
                <a:ea typeface="+mn-ea"/>
              </a:rPr>
              <a:t>System </a:t>
            </a:r>
            <a:r>
              <a:rPr lang="en-US" sz="1800" b="0" i="0" dirty="0">
                <a:solidFill>
                  <a:srgbClr val="0F0F0F"/>
                </a:solidFill>
                <a:effectLst/>
                <a:latin typeface="+mn-ea"/>
                <a:ea typeface="+mn-ea"/>
              </a:rPr>
              <a:t>Analysis and Design</a:t>
            </a:r>
            <a:r>
              <a:rPr lang="ja-JP" altLang="en-US" sz="1100" b="0" i="0">
                <a:solidFill>
                  <a:srgbClr val="374151"/>
                </a:solidFill>
                <a:effectLst/>
                <a:latin typeface="+mn-ea"/>
                <a:ea typeface="+mn-ea"/>
              </a:rPr>
              <a:t>のコンテキストにおいては、この分野は</a:t>
            </a:r>
            <a:r>
              <a:rPr lang="en-US" sz="1100" b="0" i="0" dirty="0">
                <a:solidFill>
                  <a:srgbClr val="374151"/>
                </a:solidFill>
                <a:effectLst/>
                <a:latin typeface="+mn-ea"/>
                <a:ea typeface="+mn-ea"/>
              </a:rPr>
              <a:t>IT</a:t>
            </a:r>
            <a:r>
              <a:rPr lang="ja-JP" altLang="en-US" sz="1100" b="0" i="0">
                <a:solidFill>
                  <a:srgbClr val="374151"/>
                </a:solidFill>
                <a:effectLst/>
                <a:latin typeface="+mn-ea"/>
                <a:ea typeface="+mn-ea"/>
              </a:rPr>
              <a:t>システム、すなわちソフトウェア、ハードウェア、プロセス、そしてユーザーを含むシステムの全体の理解、定義、モデリングに対する包括的かつ学際的なアプローチを取ります。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5837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4880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G1g7bSXZt7hmZ86J9"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ZKzja8F5YhVkT4Tt6"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rLyiMqigkxa8Abkt7"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2/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02</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2</a:t>
            </a:r>
            <a:r>
              <a:rPr lang="ja-JP" altLang="en-US">
                <a:latin typeface="MS PGothic" panose="020B0600070205080204" pitchFamily="34" charset="-128"/>
                <a:ea typeface="MS PGothic" panose="020B0600070205080204" pitchFamily="34" charset="-128"/>
              </a:rPr>
              <a:t>章 ソフトウェア開発の流れ</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Year Offering: 2023, 2</a:t>
            </a:r>
            <a:r>
              <a:rPr lang="en-US" baseline="30000" dirty="0">
                <a:latin typeface="+mn-lt"/>
              </a:rPr>
              <a:t>nd</a:t>
            </a:r>
            <a:r>
              <a:rPr lang="en-US" dirty="0">
                <a:latin typeface="+mn-lt"/>
              </a:rPr>
              <a:t> Semester</a:t>
            </a:r>
          </a:p>
          <a:p>
            <a:pPr marL="0" lvl="0" indent="0" algn="l" rtl="0">
              <a:spcBef>
                <a:spcPts val="0"/>
              </a:spcBef>
              <a:spcAft>
                <a:spcPts val="0"/>
              </a:spcAft>
              <a:buNone/>
            </a:pPr>
            <a:r>
              <a:rPr lang="en-US" dirty="0">
                <a:latin typeface="+mn-lt"/>
              </a:rPr>
              <a:t>Target Grade Level: 3</a:t>
            </a:r>
            <a:r>
              <a:rPr lang="en-US" baseline="30000" dirty="0">
                <a:latin typeface="+mn-lt"/>
              </a:rPr>
              <a:t>rd</a:t>
            </a:r>
            <a:r>
              <a:rPr lang="en-US" dirty="0">
                <a:latin typeface="+mn-lt"/>
              </a:rPr>
              <a:t> Grade</a:t>
            </a:r>
          </a:p>
          <a:p>
            <a:pPr marL="0" lvl="0" indent="0" algn="l" rtl="0">
              <a:spcBef>
                <a:spcPts val="0"/>
              </a:spcBef>
              <a:spcAft>
                <a:spcPts val="0"/>
              </a:spcAft>
              <a:buNone/>
            </a:pPr>
            <a:r>
              <a:rPr lang="en-US" altLang="ja-JP" dirty="0">
                <a:latin typeface="+mn-lt"/>
              </a:rPr>
              <a:t>Date: 2024/02/06</a:t>
            </a: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881143B-E54C-0CE0-0C5E-DBDFBBA87EC5}"/>
              </a:ext>
            </a:extLst>
          </p:cNvPr>
          <p:cNvSpPr txBox="1"/>
          <p:nvPr/>
        </p:nvSpPr>
        <p:spPr>
          <a:xfrm>
            <a:off x="732878" y="4706188"/>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2.2 </a:t>
            </a:r>
            <a:r>
              <a:rPr lang="ja-JP" altLang="en-US" sz="2000">
                <a:solidFill>
                  <a:schemeClr val="tx1"/>
                </a:solidFill>
                <a:latin typeface="MS PGothic" panose="020B0600070205080204" pitchFamily="34" charset="-128"/>
                <a:ea typeface="MS PGothic" panose="020B0600070205080204" pitchFamily="34" charset="-128"/>
              </a:rPr>
              <a:t>開発プロセス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4000" y="958811"/>
            <a:ext cx="2635200" cy="307777"/>
          </a:xfrm>
          <a:prstGeom prst="rect">
            <a:avLst/>
          </a:prstGeom>
          <a:noFill/>
        </p:spPr>
        <p:txBody>
          <a:bodyPr wrap="square">
            <a:spAutoFit/>
          </a:bodyPr>
          <a:lstStyle/>
          <a:p>
            <a:pPr marL="342900" indent="-342900">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プロセスの構造と階層化</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6" name="Picture 5" descr="A diagram of a diagram&#10;&#10;Description automatically generated">
            <a:extLst>
              <a:ext uri="{FF2B5EF4-FFF2-40B4-BE49-F238E27FC236}">
                <a16:creationId xmlns:a16="http://schemas.microsoft.com/office/drawing/2014/main" id="{E1DF50D3-20B0-B346-27AA-DA0A6A072573}"/>
              </a:ext>
            </a:extLst>
          </p:cNvPr>
          <p:cNvPicPr>
            <a:picLocks noChangeAspect="1"/>
          </p:cNvPicPr>
          <p:nvPr/>
        </p:nvPicPr>
        <p:blipFill>
          <a:blip r:embed="rId3"/>
          <a:stretch>
            <a:fillRect/>
          </a:stretch>
        </p:blipFill>
        <p:spPr>
          <a:xfrm>
            <a:off x="1052145" y="1418320"/>
            <a:ext cx="3519855" cy="3185180"/>
          </a:xfrm>
          <a:prstGeom prst="rect">
            <a:avLst/>
          </a:prstGeom>
        </p:spPr>
      </p:pic>
    </p:spTree>
    <p:extLst>
      <p:ext uri="{BB962C8B-B14F-4D97-AF65-F5344CB8AC3E}">
        <p14:creationId xmlns:p14="http://schemas.microsoft.com/office/powerpoint/2010/main" val="242145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2.2 </a:t>
            </a:r>
            <a:r>
              <a:rPr lang="ja-JP" altLang="en-US" sz="2000">
                <a:solidFill>
                  <a:schemeClr val="tx1"/>
                </a:solidFill>
                <a:latin typeface="MS PGothic" panose="020B0600070205080204" pitchFamily="34" charset="-128"/>
                <a:ea typeface="MS PGothic" panose="020B0600070205080204" pitchFamily="34" charset="-128"/>
              </a:rPr>
              <a:t>開発プロセス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4000" y="958811"/>
            <a:ext cx="2635200" cy="307777"/>
          </a:xfrm>
          <a:prstGeom prst="rect">
            <a:avLst/>
          </a:prstGeom>
          <a:noFill/>
        </p:spPr>
        <p:txBody>
          <a:bodyPr wrap="square">
            <a:spAutoFit/>
          </a:bodyPr>
          <a:lstStyle/>
          <a:p>
            <a:pPr>
              <a:buClr>
                <a:schemeClr val="tx1"/>
              </a:buClr>
            </a:pPr>
            <a:r>
              <a:rPr lang="en-US" altLang="ja-JP" dirty="0">
                <a:solidFill>
                  <a:schemeClr val="tx1"/>
                </a:solidFill>
                <a:latin typeface="MS PGothic" panose="020B0600070205080204" pitchFamily="34" charset="-128"/>
                <a:ea typeface="MS PGothic" panose="020B0600070205080204" pitchFamily="34" charset="-128"/>
              </a:rPr>
              <a:t>3. </a:t>
            </a:r>
            <a:r>
              <a:rPr lang="ja-JP" altLang="en-US">
                <a:solidFill>
                  <a:schemeClr val="tx1"/>
                </a:solidFill>
                <a:latin typeface="MS PGothic" panose="020B0600070205080204" pitchFamily="34" charset="-128"/>
                <a:ea typeface="MS PGothic" panose="020B0600070205080204" pitchFamily="34" charset="-128"/>
              </a:rPr>
              <a:t>プロセスの定義と入出力</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17" name="Picture 16" descr="A diagram of a diagram&#10;&#10;Description automatically generated">
            <a:extLst>
              <a:ext uri="{FF2B5EF4-FFF2-40B4-BE49-F238E27FC236}">
                <a16:creationId xmlns:a16="http://schemas.microsoft.com/office/drawing/2014/main" id="{C7621D8F-F5E7-5411-A982-302B21693CDE}"/>
              </a:ext>
            </a:extLst>
          </p:cNvPr>
          <p:cNvPicPr>
            <a:picLocks noChangeAspect="1"/>
          </p:cNvPicPr>
          <p:nvPr/>
        </p:nvPicPr>
        <p:blipFill>
          <a:blip r:embed="rId3"/>
          <a:stretch>
            <a:fillRect/>
          </a:stretch>
        </p:blipFill>
        <p:spPr>
          <a:xfrm>
            <a:off x="1317096" y="1681205"/>
            <a:ext cx="3886200" cy="3213100"/>
          </a:xfrm>
          <a:prstGeom prst="rect">
            <a:avLst/>
          </a:prstGeom>
        </p:spPr>
      </p:pic>
      <p:sp>
        <p:nvSpPr>
          <p:cNvPr id="18" name="TextBox 17">
            <a:extLst>
              <a:ext uri="{FF2B5EF4-FFF2-40B4-BE49-F238E27FC236}">
                <a16:creationId xmlns:a16="http://schemas.microsoft.com/office/drawing/2014/main" id="{6BCFFB82-76BA-3F75-D316-050DF38A6D39}"/>
              </a:ext>
            </a:extLst>
          </p:cNvPr>
          <p:cNvSpPr txBox="1"/>
          <p:nvPr/>
        </p:nvSpPr>
        <p:spPr>
          <a:xfrm>
            <a:off x="1285696" y="1320008"/>
            <a:ext cx="2442104"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入力</a:t>
            </a:r>
            <a:r>
              <a:rPr lang="ja-JP" altLang="en-US">
                <a:solidFill>
                  <a:schemeClr val="tx1"/>
                </a:solidFill>
                <a:latin typeface="MS PGothic" panose="020B0600070205080204" pitchFamily="34" charset="-128"/>
                <a:ea typeface="MS PGothic" panose="020B0600070205080204" pitchFamily="34" charset="-128"/>
              </a:rPr>
              <a:t>　→ プロセス　→ 出力</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4486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9" y="958811"/>
            <a:ext cx="3420133" cy="307777"/>
          </a:xfrm>
          <a:prstGeom prst="rect">
            <a:avLst/>
          </a:prstGeom>
          <a:noFill/>
        </p:spPr>
        <p:txBody>
          <a:bodyPr wrap="square">
            <a:spAutoFit/>
          </a:bodyPr>
          <a:lstStyle/>
          <a:p>
            <a:pPr>
              <a:buClr>
                <a:schemeClr val="tx1"/>
              </a:buClr>
            </a:pPr>
            <a:r>
              <a:rPr lang="en-US" altLang="ja-JP" dirty="0">
                <a:solidFill>
                  <a:schemeClr val="tx1"/>
                </a:solidFill>
                <a:latin typeface="MS PGothic" panose="020B0600070205080204" pitchFamily="34" charset="-128"/>
                <a:ea typeface="MS PGothic" panose="020B0600070205080204" pitchFamily="34" charset="-128"/>
              </a:rPr>
              <a:t>1. </a:t>
            </a:r>
            <a:r>
              <a:rPr lang="ja-JP" altLang="en-US">
                <a:solidFill>
                  <a:schemeClr val="tx1"/>
                </a:solidFill>
                <a:latin typeface="MS PGothic" panose="020B0600070205080204" pitchFamily="34" charset="-128"/>
                <a:ea typeface="MS PGothic" panose="020B0600070205080204" pitchFamily="34" charset="-128"/>
              </a:rPr>
              <a:t>ウォーターフォールプロセスモデル</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any&#10;&#10;Description automatically generated">
            <a:extLst>
              <a:ext uri="{FF2B5EF4-FFF2-40B4-BE49-F238E27FC236}">
                <a16:creationId xmlns:a16="http://schemas.microsoft.com/office/drawing/2014/main" id="{A7C3EDDE-4392-C82E-20D6-CD3FD51303CA}"/>
              </a:ext>
            </a:extLst>
          </p:cNvPr>
          <p:cNvPicPr>
            <a:picLocks noChangeAspect="1"/>
          </p:cNvPicPr>
          <p:nvPr/>
        </p:nvPicPr>
        <p:blipFill>
          <a:blip r:embed="rId3"/>
          <a:stretch>
            <a:fillRect/>
          </a:stretch>
        </p:blipFill>
        <p:spPr>
          <a:xfrm>
            <a:off x="1684337" y="1408946"/>
            <a:ext cx="4813301" cy="3154248"/>
          </a:xfrm>
          <a:prstGeom prst="rect">
            <a:avLst/>
          </a:prstGeom>
        </p:spPr>
      </p:pic>
      <p:sp>
        <p:nvSpPr>
          <p:cNvPr id="5" name="Process 4">
            <a:extLst>
              <a:ext uri="{FF2B5EF4-FFF2-40B4-BE49-F238E27FC236}">
                <a16:creationId xmlns:a16="http://schemas.microsoft.com/office/drawing/2014/main" id="{6CC7101D-DB4C-C880-997F-422026E5814F}"/>
              </a:ext>
            </a:extLst>
          </p:cNvPr>
          <p:cNvSpPr/>
          <p:nvPr/>
        </p:nvSpPr>
        <p:spPr>
          <a:xfrm>
            <a:off x="1778000" y="3412067"/>
            <a:ext cx="2607733" cy="880533"/>
          </a:xfrm>
          <a:prstGeom prst="flowChartProcess">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F68EC4CF-ADBF-016A-0CBC-651A472E9113}"/>
              </a:ext>
            </a:extLst>
          </p:cNvPr>
          <p:cNvSpPr/>
          <p:nvPr/>
        </p:nvSpPr>
        <p:spPr>
          <a:xfrm>
            <a:off x="4859870" y="243754"/>
            <a:ext cx="3708001" cy="1165192"/>
          </a:xfrm>
          <a:prstGeom prst="wedgeRoundRectCallout">
            <a:avLst>
              <a:gd name="adj1" fmla="val -88415"/>
              <a:gd name="adj2" fmla="val 77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latin typeface="MS PGothic" panose="020B0600070205080204" pitchFamily="34" charset="-128"/>
                <a:ea typeface="MS PGothic" panose="020B0600070205080204" pitchFamily="34" charset="-128"/>
              </a:rPr>
              <a:t>デメリット：後戻りが難しい。開発の後半での変更が難しい</a:t>
            </a:r>
            <a:r>
              <a:rPr lang="en-US" dirty="0">
                <a:latin typeface="MS PGothic" panose="020B0600070205080204" pitchFamily="34" charset="-128"/>
                <a:ea typeface="MS PGothic" panose="020B0600070205080204" pitchFamily="34" charset="-128"/>
              </a:rPr>
              <a:t>。</a:t>
            </a:r>
          </a:p>
          <a:p>
            <a:r>
              <a:rPr lang="en-US" dirty="0" err="1">
                <a:latin typeface="MS PGothic" panose="020B0600070205080204" pitchFamily="34" charset="-128"/>
                <a:ea typeface="MS PGothic" panose="020B0600070205080204" pitchFamily="34" charset="-128"/>
              </a:rPr>
              <a:t>開発の初期段階に仕様が全て明確なっている必要がある</a:t>
            </a:r>
            <a:r>
              <a:rPr lang="en-US" dirty="0">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12277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pic>
        <p:nvPicPr>
          <p:cNvPr id="7" name="Picture 6" descr="A diagram of a company&#10;&#10;Description automatically generated">
            <a:extLst>
              <a:ext uri="{FF2B5EF4-FFF2-40B4-BE49-F238E27FC236}">
                <a16:creationId xmlns:a16="http://schemas.microsoft.com/office/drawing/2014/main" id="{37870991-96B4-00DB-17A7-BE1F5EFE4C77}"/>
              </a:ext>
            </a:extLst>
          </p:cNvPr>
          <p:cNvPicPr>
            <a:picLocks noChangeAspect="1"/>
          </p:cNvPicPr>
          <p:nvPr/>
        </p:nvPicPr>
        <p:blipFill>
          <a:blip r:embed="rId3"/>
          <a:stretch>
            <a:fillRect/>
          </a:stretch>
        </p:blipFill>
        <p:spPr>
          <a:xfrm>
            <a:off x="2116666" y="1377621"/>
            <a:ext cx="4910667" cy="3537912"/>
          </a:xfrm>
          <a:prstGeom prst="rect">
            <a:avLst/>
          </a:prstGeom>
        </p:spPr>
      </p:pic>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9" y="958811"/>
            <a:ext cx="3420133" cy="307777"/>
          </a:xfrm>
          <a:prstGeom prst="rect">
            <a:avLst/>
          </a:prstGeom>
          <a:noFill/>
        </p:spPr>
        <p:txBody>
          <a:bodyPr wrap="square">
            <a:spAutoFit/>
          </a:bodyPr>
          <a:lstStyle/>
          <a:p>
            <a:pPr>
              <a:buClr>
                <a:schemeClr val="tx1"/>
              </a:buClr>
            </a:pPr>
            <a:r>
              <a:rPr lang="en-US" altLang="ja-JP" dirty="0">
                <a:solidFill>
                  <a:schemeClr val="tx1"/>
                </a:solidFill>
                <a:latin typeface="MS PGothic" panose="020B0600070205080204" pitchFamily="34" charset="-128"/>
                <a:ea typeface="MS PGothic" panose="020B0600070205080204" pitchFamily="34" charset="-128"/>
              </a:rPr>
              <a:t>2. </a:t>
            </a:r>
            <a:r>
              <a:rPr lang="ja-JP" altLang="en-US">
                <a:solidFill>
                  <a:schemeClr val="tx1"/>
                </a:solidFill>
                <a:latin typeface="MS PGothic" panose="020B0600070205080204" pitchFamily="34" charset="-128"/>
                <a:ea typeface="MS PGothic" panose="020B0600070205080204" pitchFamily="34" charset="-128"/>
              </a:rPr>
              <a:t>スパイラル型プロセスモデル</a:t>
            </a:r>
            <a:endParaRPr lang="ja-JP" altLang="en-US" dirty="0">
              <a:solidFill>
                <a:schemeClr val="tx1"/>
              </a:solidFill>
              <a:latin typeface="MS PGothic" panose="020B0600070205080204" pitchFamily="34" charset="-128"/>
              <a:ea typeface="MS PGothic" panose="020B0600070205080204" pitchFamily="34" charset="-128"/>
            </a:endParaRPr>
          </a:p>
        </p:txBody>
      </p:sp>
      <p:sp>
        <p:nvSpPr>
          <p:cNvPr id="6" name="Rounded Rectangular Callout 5">
            <a:extLst>
              <a:ext uri="{FF2B5EF4-FFF2-40B4-BE49-F238E27FC236}">
                <a16:creationId xmlns:a16="http://schemas.microsoft.com/office/drawing/2014/main" id="{F68EC4CF-ADBF-016A-0CBC-651A472E9113}"/>
              </a:ext>
            </a:extLst>
          </p:cNvPr>
          <p:cNvSpPr/>
          <p:nvPr/>
        </p:nvSpPr>
        <p:spPr>
          <a:xfrm>
            <a:off x="6894591" y="504240"/>
            <a:ext cx="2249409" cy="1226136"/>
          </a:xfrm>
          <a:prstGeom prst="wedgeRoundRectCallout">
            <a:avLst>
              <a:gd name="adj1" fmla="val -44689"/>
              <a:gd name="adj2" fmla="val 7127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S PGothic" panose="020B0600070205080204" pitchFamily="34" charset="-128"/>
                <a:ea typeface="MS PGothic" panose="020B0600070205080204" pitchFamily="34" charset="-128"/>
              </a:rPr>
              <a:t>開発の初期段階にシステム全体が決まっていないシステムの開発に適している</a:t>
            </a:r>
            <a:r>
              <a:rPr lang="en-US" dirty="0">
                <a:latin typeface="MS PGothic" panose="020B0600070205080204" pitchFamily="34" charset="-128"/>
                <a:ea typeface="MS PGothic" panose="020B0600070205080204" pitchFamily="34" charset="-128"/>
              </a:rPr>
              <a:t>。</a:t>
            </a:r>
          </a:p>
        </p:txBody>
      </p:sp>
      <p:sp>
        <p:nvSpPr>
          <p:cNvPr id="5" name="Rounded Rectangular Callout 4">
            <a:extLst>
              <a:ext uri="{FF2B5EF4-FFF2-40B4-BE49-F238E27FC236}">
                <a16:creationId xmlns:a16="http://schemas.microsoft.com/office/drawing/2014/main" id="{A3CAD615-0FC6-1C5C-1BCF-4B702AD2822B}"/>
              </a:ext>
            </a:extLst>
          </p:cNvPr>
          <p:cNvSpPr/>
          <p:nvPr/>
        </p:nvSpPr>
        <p:spPr>
          <a:xfrm>
            <a:off x="3975434" y="504240"/>
            <a:ext cx="2696102" cy="817865"/>
          </a:xfrm>
          <a:prstGeom prst="wedgeRoundRectCallout">
            <a:avLst>
              <a:gd name="adj1" fmla="val -59884"/>
              <a:gd name="adj2" fmla="val 124476"/>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S PGothic" panose="020B0600070205080204" pitchFamily="34" charset="-128"/>
                <a:ea typeface="MS PGothic" panose="020B0600070205080204" pitchFamily="34" charset="-128"/>
              </a:rPr>
              <a:t>システムをサブシステムに分けて開発し、最終的にシステム全体を完成させる</a:t>
            </a:r>
            <a:r>
              <a:rPr lang="en-US" dirty="0">
                <a:latin typeface="MS PGothic" panose="020B0600070205080204" pitchFamily="34" charset="-128"/>
                <a:ea typeface="MS PGothic" panose="020B0600070205080204" pitchFamily="34" charset="-128"/>
              </a:rPr>
              <a:t>。</a:t>
            </a:r>
          </a:p>
        </p:txBody>
      </p:sp>
      <p:sp>
        <p:nvSpPr>
          <p:cNvPr id="2" name="Rounded Rectangular Callout 1">
            <a:extLst>
              <a:ext uri="{FF2B5EF4-FFF2-40B4-BE49-F238E27FC236}">
                <a16:creationId xmlns:a16="http://schemas.microsoft.com/office/drawing/2014/main" id="{F5237AFC-D57E-3BF1-E1E1-10C35E3C2C8E}"/>
              </a:ext>
            </a:extLst>
          </p:cNvPr>
          <p:cNvSpPr/>
          <p:nvPr/>
        </p:nvSpPr>
        <p:spPr>
          <a:xfrm>
            <a:off x="7140911" y="2186989"/>
            <a:ext cx="1756767" cy="1226136"/>
          </a:xfrm>
          <a:prstGeom prst="wedgeRoundRectCallout">
            <a:avLst>
              <a:gd name="adj1" fmla="val 28917"/>
              <a:gd name="adj2" fmla="val 4959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S PGothic" panose="020B0600070205080204" pitchFamily="34" charset="-128"/>
                <a:ea typeface="MS PGothic" panose="020B0600070205080204" pitchFamily="34" charset="-128"/>
              </a:rPr>
              <a:t>現在主流になっているアジャイル開発（後述）と似ている</a:t>
            </a:r>
            <a:r>
              <a:rPr lang="en-US" dirty="0">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643492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9" y="958811"/>
            <a:ext cx="3420133" cy="307777"/>
          </a:xfrm>
          <a:prstGeom prst="rect">
            <a:avLst/>
          </a:prstGeom>
          <a:noFill/>
        </p:spPr>
        <p:txBody>
          <a:bodyPr wrap="square">
            <a:spAutoFit/>
          </a:bodyPr>
          <a:lstStyle/>
          <a:p>
            <a:pPr algn="l"/>
            <a:r>
              <a:rPr lang="en-US" b="1" i="0" dirty="0">
                <a:solidFill>
                  <a:schemeClr val="tx1"/>
                </a:solidFill>
                <a:effectLst/>
                <a:latin typeface="MS PGothic" panose="020B0600070205080204" pitchFamily="34" charset="-128"/>
                <a:ea typeface="MS PGothic" panose="020B0600070205080204" pitchFamily="34" charset="-128"/>
              </a:rPr>
              <a:t>3. V</a:t>
            </a:r>
            <a:r>
              <a:rPr lang="ja-JP" altLang="en-US" b="1" i="0">
                <a:solidFill>
                  <a:schemeClr val="tx1"/>
                </a:solidFill>
                <a:effectLst/>
                <a:latin typeface="MS PGothic" panose="020B0600070205080204" pitchFamily="34" charset="-128"/>
                <a:ea typeface="MS PGothic" panose="020B0600070205080204" pitchFamily="34" charset="-128"/>
              </a:rPr>
              <a:t>字型開発プロセスモデル</a:t>
            </a:r>
          </a:p>
        </p:txBody>
      </p:sp>
      <p:pic>
        <p:nvPicPr>
          <p:cNvPr id="3" name="Picture 2" descr="A diagram of a company&#10;&#10;Description automatically generated">
            <a:extLst>
              <a:ext uri="{FF2B5EF4-FFF2-40B4-BE49-F238E27FC236}">
                <a16:creationId xmlns:a16="http://schemas.microsoft.com/office/drawing/2014/main" id="{246C5F72-9D17-CBD6-6D3A-106ED867F4ED}"/>
              </a:ext>
            </a:extLst>
          </p:cNvPr>
          <p:cNvPicPr>
            <a:picLocks noChangeAspect="1"/>
          </p:cNvPicPr>
          <p:nvPr/>
        </p:nvPicPr>
        <p:blipFill>
          <a:blip r:embed="rId3"/>
          <a:stretch>
            <a:fillRect/>
          </a:stretch>
        </p:blipFill>
        <p:spPr>
          <a:xfrm>
            <a:off x="992716" y="1420283"/>
            <a:ext cx="5092700" cy="3403600"/>
          </a:xfrm>
          <a:prstGeom prst="rect">
            <a:avLst/>
          </a:prstGeom>
        </p:spPr>
      </p:pic>
      <p:sp>
        <p:nvSpPr>
          <p:cNvPr id="6" name="Rounded Rectangular Callout 5">
            <a:extLst>
              <a:ext uri="{FF2B5EF4-FFF2-40B4-BE49-F238E27FC236}">
                <a16:creationId xmlns:a16="http://schemas.microsoft.com/office/drawing/2014/main" id="{F68EC4CF-ADBF-016A-0CBC-651A472E9113}"/>
              </a:ext>
            </a:extLst>
          </p:cNvPr>
          <p:cNvSpPr/>
          <p:nvPr/>
        </p:nvSpPr>
        <p:spPr>
          <a:xfrm>
            <a:off x="3801536" y="382155"/>
            <a:ext cx="2696102" cy="730544"/>
          </a:xfrm>
          <a:prstGeom prst="wedgeRoundRectCallout">
            <a:avLst>
              <a:gd name="adj1" fmla="val -53034"/>
              <a:gd name="adj2" fmla="val 13507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solidFill>
                  <a:schemeClr val="bg1"/>
                </a:solidFill>
                <a:latin typeface="MS PGothic" panose="020B0600070205080204" pitchFamily="34" charset="-128"/>
                <a:ea typeface="MS PGothic" panose="020B0600070205080204" pitchFamily="34" charset="-128"/>
              </a:rPr>
              <a:t>ウォーターフォールモデルと同じだが、設計とテストの対応が明確</a:t>
            </a:r>
            <a:endParaRPr lang="en-US"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01931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8" y="1112700"/>
            <a:ext cx="7559277" cy="3200876"/>
          </a:xfrm>
          <a:prstGeom prst="rect">
            <a:avLst/>
          </a:prstGeom>
          <a:noFill/>
        </p:spPr>
        <p:txBody>
          <a:bodyPr wrap="square">
            <a:spAutoFit/>
          </a:bodyPr>
          <a:lstStyle/>
          <a:p>
            <a:pPr algn="l">
              <a:spcAft>
                <a:spcPts val="1200"/>
              </a:spcAft>
            </a:pPr>
            <a:r>
              <a:rPr lang="en-US" altLang="ja-JP" sz="2000" b="1" i="0" dirty="0">
                <a:solidFill>
                  <a:schemeClr val="tx1"/>
                </a:solidFill>
                <a:effectLst/>
                <a:latin typeface="MS PGothic" panose="020B0600070205080204" pitchFamily="34" charset="-128"/>
                <a:ea typeface="MS PGothic" panose="020B0600070205080204" pitchFamily="34" charset="-128"/>
              </a:rPr>
              <a:t>4. </a:t>
            </a:r>
            <a:r>
              <a:rPr lang="ja-JP" altLang="en-US" sz="2000" b="1" i="0">
                <a:solidFill>
                  <a:schemeClr val="tx1"/>
                </a:solidFill>
                <a:effectLst/>
                <a:latin typeface="MS PGothic" panose="020B0600070205080204" pitchFamily="34" charset="-128"/>
                <a:ea typeface="MS PGothic" panose="020B0600070205080204" pitchFamily="34" charset="-128"/>
              </a:rPr>
              <a:t>プロトタイピングモデル</a:t>
            </a:r>
            <a:endParaRPr lang="en-US" altLang="ja-JP" sz="2000" b="1" i="0" dirty="0">
              <a:solidFill>
                <a:schemeClr val="tx1"/>
              </a:solidFill>
              <a:effectLst/>
              <a:latin typeface="MS PGothic" panose="020B0600070205080204" pitchFamily="34" charset="-128"/>
              <a:ea typeface="MS PGothic" panose="020B0600070205080204" pitchFamily="34" charset="-128"/>
            </a:endParaRPr>
          </a:p>
          <a:p>
            <a:pPr>
              <a:spcAft>
                <a:spcPts val="1200"/>
              </a:spcAft>
            </a:pPr>
            <a:r>
              <a:rPr lang="en-US" dirty="0" err="1">
                <a:solidFill>
                  <a:schemeClr val="bg1"/>
                </a:solidFill>
                <a:latin typeface="MS PGothic" panose="020B0600070205080204" pitchFamily="34" charset="-128"/>
                <a:ea typeface="MS PGothic" panose="020B0600070205080204" pitchFamily="34" charset="-128"/>
              </a:rPr>
              <a:t>仕様が曖昧で要求定義が明確でない場合や技術的に課題があるときに、システムの一部の機能を試作する方式</a:t>
            </a:r>
            <a:r>
              <a:rPr lang="en-US" dirty="0">
                <a:solidFill>
                  <a:schemeClr val="bg1"/>
                </a:solidFill>
                <a:latin typeface="MS PGothic" panose="020B0600070205080204" pitchFamily="34" charset="-128"/>
                <a:ea typeface="MS PGothic" panose="020B0600070205080204" pitchFamily="34" charset="-128"/>
              </a:rPr>
              <a:t>。</a:t>
            </a:r>
          </a:p>
          <a:p>
            <a:pPr>
              <a:spcAft>
                <a:spcPts val="1200"/>
              </a:spcAft>
            </a:pPr>
            <a:endParaRPr lang="en-US" dirty="0">
              <a:solidFill>
                <a:schemeClr val="bg1"/>
              </a:solidFill>
              <a:latin typeface="MS PGothic" panose="020B0600070205080204" pitchFamily="34" charset="-128"/>
              <a:ea typeface="MS PGothic" panose="020B0600070205080204" pitchFamily="34" charset="-128"/>
            </a:endParaRPr>
          </a:p>
          <a:p>
            <a:pPr>
              <a:spcAft>
                <a:spcPts val="1200"/>
              </a:spcAft>
            </a:pPr>
            <a:r>
              <a:rPr lang="en-US" sz="2000" b="1" dirty="0">
                <a:solidFill>
                  <a:schemeClr val="tx1"/>
                </a:solidFill>
                <a:latin typeface="MS PGothic" panose="020B0600070205080204" pitchFamily="34" charset="-128"/>
                <a:ea typeface="MS PGothic" panose="020B0600070205080204" pitchFamily="34" charset="-128"/>
              </a:rPr>
              <a:t>5. </a:t>
            </a:r>
            <a:r>
              <a:rPr lang="en-US" sz="2000" b="1" dirty="0" err="1">
                <a:solidFill>
                  <a:schemeClr val="tx1"/>
                </a:solidFill>
                <a:latin typeface="MS PGothic" panose="020B0600070205080204" pitchFamily="34" charset="-128"/>
                <a:ea typeface="MS PGothic" panose="020B0600070205080204" pitchFamily="34" charset="-128"/>
              </a:rPr>
              <a:t>アジャイル開発</a:t>
            </a:r>
            <a:endParaRPr lang="en-US" sz="2000" b="1" dirty="0">
              <a:solidFill>
                <a:schemeClr val="tx1"/>
              </a:solidFill>
              <a:latin typeface="MS PGothic" panose="020B0600070205080204" pitchFamily="34" charset="-128"/>
              <a:ea typeface="MS PGothic" panose="020B0600070205080204" pitchFamily="34" charset="-128"/>
            </a:endParaRPr>
          </a:p>
          <a:p>
            <a:r>
              <a:rPr lang="en-US" dirty="0">
                <a:solidFill>
                  <a:schemeClr val="bg1"/>
                </a:solidFill>
                <a:latin typeface="MS PGothic" panose="020B0600070205080204" pitchFamily="34" charset="-128"/>
                <a:ea typeface="MS PGothic" panose="020B0600070205080204" pitchFamily="34" charset="-128"/>
              </a:rPr>
              <a:t>現在主流になっているシステムやソフトウェアの開発手法の1つで、</a:t>
            </a:r>
          </a:p>
          <a:p>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計画</a:t>
            </a:r>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設計</a:t>
            </a:r>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実装</a:t>
            </a:r>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テスト」といった開発工程を機能単位の小さいサイクルで繰り返すのが最大の特徴です</a:t>
            </a:r>
            <a:r>
              <a:rPr lang="en-US" dirty="0">
                <a:solidFill>
                  <a:schemeClr val="bg1"/>
                </a:solidFill>
                <a:latin typeface="MS PGothic" panose="020B0600070205080204" pitchFamily="34" charset="-128"/>
                <a:ea typeface="MS PGothic" panose="020B0600070205080204" pitchFamily="34" charset="-128"/>
              </a:rPr>
              <a:t>。</a:t>
            </a:r>
          </a:p>
          <a:p>
            <a:pPr>
              <a:spcAft>
                <a:spcPts val="1200"/>
              </a:spcAft>
            </a:pPr>
            <a:endParaRPr lang="en-US" dirty="0">
              <a:solidFill>
                <a:schemeClr val="bg1"/>
              </a:solidFill>
              <a:latin typeface="MS PGothic" panose="020B0600070205080204" pitchFamily="34" charset="-128"/>
              <a:ea typeface="MS PGothic" panose="020B0600070205080204" pitchFamily="34" charset="-128"/>
            </a:endParaRPr>
          </a:p>
          <a:p>
            <a:pPr algn="l"/>
            <a:endParaRPr lang="ja-JP" altLang="en-US" b="1" i="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88166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8" y="1112700"/>
            <a:ext cx="7559277" cy="400110"/>
          </a:xfrm>
          <a:prstGeom prst="rect">
            <a:avLst/>
          </a:prstGeom>
          <a:noFill/>
        </p:spPr>
        <p:txBody>
          <a:bodyPr wrap="square">
            <a:spAutoFit/>
          </a:bodyPr>
          <a:lstStyle/>
          <a:p>
            <a:pPr algn="just" fontAlgn="base"/>
            <a:r>
              <a:rPr lang="ja-JP" altLang="en-US" sz="2000" b="1" i="0">
                <a:solidFill>
                  <a:schemeClr val="tx1"/>
                </a:solidFill>
                <a:effectLst/>
                <a:latin typeface="MS PGothic" panose="020B0600070205080204" pitchFamily="34" charset="-128"/>
                <a:ea typeface="MS PGothic" panose="020B0600070205080204" pitchFamily="34" charset="-128"/>
              </a:rPr>
              <a:t>アジャイル開発とウォーターフォール開発の違い</a:t>
            </a:r>
          </a:p>
        </p:txBody>
      </p:sp>
      <p:graphicFrame>
        <p:nvGraphicFramePr>
          <p:cNvPr id="5" name="Table 4">
            <a:extLst>
              <a:ext uri="{FF2B5EF4-FFF2-40B4-BE49-F238E27FC236}">
                <a16:creationId xmlns:a16="http://schemas.microsoft.com/office/drawing/2014/main" id="{531C4D84-7191-274C-1740-E15279C93713}"/>
              </a:ext>
            </a:extLst>
          </p:cNvPr>
          <p:cNvGraphicFramePr>
            <a:graphicFrameLocks/>
          </p:cNvGraphicFramePr>
          <p:nvPr>
            <p:extLst>
              <p:ext uri="{D42A27DB-BD31-4B8C-83A1-F6EECF244321}">
                <p14:modId xmlns:p14="http://schemas.microsoft.com/office/powerpoint/2010/main" val="2804794963"/>
              </p:ext>
            </p:extLst>
          </p:nvPr>
        </p:nvGraphicFramePr>
        <p:xfrm>
          <a:off x="93294" y="1874627"/>
          <a:ext cx="4478706" cy="1788160"/>
        </p:xfrm>
        <a:graphic>
          <a:graphicData uri="http://schemas.openxmlformats.org/drawingml/2006/table">
            <a:tbl>
              <a:tblPr firstRow="1" bandRow="1">
                <a:tableStyleId>{D9606735-FB23-46DC-8E69-3DB70196E911}</a:tableStyleId>
              </a:tblPr>
              <a:tblGrid>
                <a:gridCol w="799841">
                  <a:extLst>
                    <a:ext uri="{9D8B030D-6E8A-4147-A177-3AD203B41FA5}">
                      <a16:colId xmlns:a16="http://schemas.microsoft.com/office/drawing/2014/main" val="1566740909"/>
                    </a:ext>
                  </a:extLst>
                </a:gridCol>
                <a:gridCol w="3678865">
                  <a:extLst>
                    <a:ext uri="{9D8B030D-6E8A-4147-A177-3AD203B41FA5}">
                      <a16:colId xmlns:a16="http://schemas.microsoft.com/office/drawing/2014/main" val="1504668608"/>
                    </a:ext>
                  </a:extLst>
                </a:gridCol>
              </a:tblGrid>
              <a:tr h="283269">
                <a:tc>
                  <a:txBody>
                    <a:bodyPr/>
                    <a:lstStyle/>
                    <a:p>
                      <a:r>
                        <a:rPr lang="en-US" sz="1200" dirty="0">
                          <a:solidFill>
                            <a:schemeClr val="tx1"/>
                          </a:solidFill>
                          <a:latin typeface="MS PGothic" panose="020B0600070205080204" pitchFamily="34" charset="-128"/>
                          <a:ea typeface="MS PGothic" panose="020B0600070205080204" pitchFamily="34" charset="-128"/>
                        </a:rPr>
                        <a:t>Waterfall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0285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要件定義</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3696568"/>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設計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036709"/>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開発</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21134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テスト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35"/>
                  </a:ext>
                </a:extLst>
              </a:tr>
            </a:tbl>
          </a:graphicData>
        </a:graphic>
      </p:graphicFrame>
      <p:grpSp>
        <p:nvGrpSpPr>
          <p:cNvPr id="17" name="Group 16">
            <a:extLst>
              <a:ext uri="{FF2B5EF4-FFF2-40B4-BE49-F238E27FC236}">
                <a16:creationId xmlns:a16="http://schemas.microsoft.com/office/drawing/2014/main" id="{F07CBE41-807C-31AA-46F8-307583ED42C2}"/>
              </a:ext>
            </a:extLst>
          </p:cNvPr>
          <p:cNvGrpSpPr/>
          <p:nvPr/>
        </p:nvGrpSpPr>
        <p:grpSpPr>
          <a:xfrm>
            <a:off x="925032" y="2274737"/>
            <a:ext cx="3530012" cy="1330598"/>
            <a:chOff x="925032" y="2274737"/>
            <a:chExt cx="3530012" cy="1330598"/>
          </a:xfrm>
        </p:grpSpPr>
        <p:sp>
          <p:nvSpPr>
            <p:cNvPr id="6" name="Pentagon 5">
              <a:extLst>
                <a:ext uri="{FF2B5EF4-FFF2-40B4-BE49-F238E27FC236}">
                  <a16:creationId xmlns:a16="http://schemas.microsoft.com/office/drawing/2014/main" id="{868146A7-DDD4-EA3E-A1D9-9C67D798CC8D}"/>
                </a:ext>
              </a:extLst>
            </p:cNvPr>
            <p:cNvSpPr>
              <a:spLocks/>
            </p:cNvSpPr>
            <p:nvPr/>
          </p:nvSpPr>
          <p:spPr>
            <a:xfrm flipV="1">
              <a:off x="925032" y="2274737"/>
              <a:ext cx="882503" cy="202019"/>
            </a:xfrm>
            <a:prstGeom prst="homePlate">
              <a:avLst/>
            </a:prstGeom>
            <a:solidFill>
              <a:srgbClr val="FF000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7" name="Pentagon 6">
              <a:extLst>
                <a:ext uri="{FF2B5EF4-FFF2-40B4-BE49-F238E27FC236}">
                  <a16:creationId xmlns:a16="http://schemas.microsoft.com/office/drawing/2014/main" id="{B3C00264-ECC2-FEE2-7716-5E02A2968FAE}"/>
                </a:ext>
              </a:extLst>
            </p:cNvPr>
            <p:cNvSpPr>
              <a:spLocks/>
            </p:cNvSpPr>
            <p:nvPr/>
          </p:nvSpPr>
          <p:spPr>
            <a:xfrm flipV="1">
              <a:off x="1807535" y="2656236"/>
              <a:ext cx="882503" cy="202019"/>
            </a:xfrm>
            <a:prstGeom prst="homePlate">
              <a:avLst/>
            </a:prstGeom>
            <a:solidFill>
              <a:srgbClr val="FFC00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8" name="Pentagon 7">
              <a:extLst>
                <a:ext uri="{FF2B5EF4-FFF2-40B4-BE49-F238E27FC236}">
                  <a16:creationId xmlns:a16="http://schemas.microsoft.com/office/drawing/2014/main" id="{535A9BD0-FDD9-5F93-D979-F78D48CBAA3F}"/>
                </a:ext>
              </a:extLst>
            </p:cNvPr>
            <p:cNvSpPr>
              <a:spLocks/>
            </p:cNvSpPr>
            <p:nvPr/>
          </p:nvSpPr>
          <p:spPr>
            <a:xfrm>
              <a:off x="2690038" y="3020872"/>
              <a:ext cx="882503" cy="202019"/>
            </a:xfrm>
            <a:prstGeom prst="homePlate">
              <a:avLst/>
            </a:prstGeom>
            <a:solidFill>
              <a:srgbClr val="FFFF0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9" name="Pentagon 8">
              <a:extLst>
                <a:ext uri="{FF2B5EF4-FFF2-40B4-BE49-F238E27FC236}">
                  <a16:creationId xmlns:a16="http://schemas.microsoft.com/office/drawing/2014/main" id="{4784B0AE-5324-D683-65E4-58901EA121F6}"/>
                </a:ext>
              </a:extLst>
            </p:cNvPr>
            <p:cNvSpPr>
              <a:spLocks/>
            </p:cNvSpPr>
            <p:nvPr/>
          </p:nvSpPr>
          <p:spPr>
            <a:xfrm>
              <a:off x="3572541" y="3403316"/>
              <a:ext cx="882503" cy="202019"/>
            </a:xfrm>
            <a:prstGeom prst="homePlate">
              <a:avLst/>
            </a:prstGeom>
            <a:solidFill>
              <a:srgbClr val="00B0F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S PGothic" panose="020B0600070205080204" pitchFamily="34" charset="-128"/>
                <a:ea typeface="MS PGothic" panose="020B0600070205080204" pitchFamily="34" charset="-128"/>
              </a:endParaRPr>
            </a:p>
          </p:txBody>
        </p:sp>
      </p:grpSp>
      <p:graphicFrame>
        <p:nvGraphicFramePr>
          <p:cNvPr id="11" name="Table 10">
            <a:extLst>
              <a:ext uri="{FF2B5EF4-FFF2-40B4-BE49-F238E27FC236}">
                <a16:creationId xmlns:a16="http://schemas.microsoft.com/office/drawing/2014/main" id="{FC9D9B9C-A8DE-7727-3F34-AA4BB2031F4B}"/>
              </a:ext>
            </a:extLst>
          </p:cNvPr>
          <p:cNvGraphicFramePr/>
          <p:nvPr>
            <p:extLst>
              <p:ext uri="{D42A27DB-BD31-4B8C-83A1-F6EECF244321}">
                <p14:modId xmlns:p14="http://schemas.microsoft.com/office/powerpoint/2010/main" val="662984640"/>
              </p:ext>
            </p:extLst>
          </p:nvPr>
        </p:nvGraphicFramePr>
        <p:xfrm>
          <a:off x="4812435" y="1874627"/>
          <a:ext cx="4056835" cy="1874520"/>
        </p:xfrm>
        <a:graphic>
          <a:graphicData uri="http://schemas.openxmlformats.org/drawingml/2006/table">
            <a:tbl>
              <a:tblPr firstRow="1" bandRow="1">
                <a:tableStyleId>{D9606735-FB23-46DC-8E69-3DB70196E911}</a:tableStyleId>
              </a:tblPr>
              <a:tblGrid>
                <a:gridCol w="669865">
                  <a:extLst>
                    <a:ext uri="{9D8B030D-6E8A-4147-A177-3AD203B41FA5}">
                      <a16:colId xmlns:a16="http://schemas.microsoft.com/office/drawing/2014/main" val="1566740909"/>
                    </a:ext>
                  </a:extLst>
                </a:gridCol>
                <a:gridCol w="3386970">
                  <a:extLst>
                    <a:ext uri="{9D8B030D-6E8A-4147-A177-3AD203B41FA5}">
                      <a16:colId xmlns:a16="http://schemas.microsoft.com/office/drawing/2014/main" val="1504668608"/>
                    </a:ext>
                  </a:extLst>
                </a:gridCol>
              </a:tblGrid>
              <a:tr h="280222">
                <a:tc>
                  <a:txBody>
                    <a:bodyPr/>
                    <a:lstStyle/>
                    <a:p>
                      <a:r>
                        <a:rPr lang="en-US" sz="1200" dirty="0">
                          <a:solidFill>
                            <a:schemeClr val="tx1"/>
                          </a:solidFill>
                          <a:latin typeface="MS PGothic" panose="020B0600070205080204" pitchFamily="34" charset="-128"/>
                          <a:ea typeface="MS PGothic" panose="020B0600070205080204" pitchFamily="34" charset="-128"/>
                        </a:rPr>
                        <a:t>Agile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0285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要件定義</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3696568"/>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設計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036709"/>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開発</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21134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テスト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35"/>
                  </a:ext>
                </a:extLst>
              </a:tr>
            </a:tbl>
          </a:graphicData>
        </a:graphic>
      </p:graphicFrame>
      <p:grpSp>
        <p:nvGrpSpPr>
          <p:cNvPr id="52" name="Group 51">
            <a:extLst>
              <a:ext uri="{FF2B5EF4-FFF2-40B4-BE49-F238E27FC236}">
                <a16:creationId xmlns:a16="http://schemas.microsoft.com/office/drawing/2014/main" id="{C2FD3C8A-F568-1C7D-9836-F3CDD00D2021}"/>
              </a:ext>
            </a:extLst>
          </p:cNvPr>
          <p:cNvGrpSpPr/>
          <p:nvPr/>
        </p:nvGrpSpPr>
        <p:grpSpPr>
          <a:xfrm>
            <a:off x="5541899" y="2295914"/>
            <a:ext cx="3103196" cy="1362711"/>
            <a:chOff x="5541899" y="2295914"/>
            <a:chExt cx="3103196" cy="1362711"/>
          </a:xfrm>
        </p:grpSpPr>
        <p:sp>
          <p:nvSpPr>
            <p:cNvPr id="13" name="Pentagon 12">
              <a:extLst>
                <a:ext uri="{FF2B5EF4-FFF2-40B4-BE49-F238E27FC236}">
                  <a16:creationId xmlns:a16="http://schemas.microsoft.com/office/drawing/2014/main" id="{897B7323-B358-0009-4A44-09A973076B7C}"/>
                </a:ext>
              </a:extLst>
            </p:cNvPr>
            <p:cNvSpPr/>
            <p:nvPr/>
          </p:nvSpPr>
          <p:spPr>
            <a:xfrm flipV="1">
              <a:off x="5541899" y="2295914"/>
              <a:ext cx="361826"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4" name="Pentagon 13">
              <a:extLst>
                <a:ext uri="{FF2B5EF4-FFF2-40B4-BE49-F238E27FC236}">
                  <a16:creationId xmlns:a16="http://schemas.microsoft.com/office/drawing/2014/main" id="{4E923BBB-81EC-ADF2-58E2-CB7DDDCCE9B6}"/>
                </a:ext>
              </a:extLst>
            </p:cNvPr>
            <p:cNvSpPr/>
            <p:nvPr/>
          </p:nvSpPr>
          <p:spPr>
            <a:xfrm flipV="1">
              <a:off x="5903725"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5" name="Pentagon 14">
              <a:extLst>
                <a:ext uri="{FF2B5EF4-FFF2-40B4-BE49-F238E27FC236}">
                  <a16:creationId xmlns:a16="http://schemas.microsoft.com/office/drawing/2014/main" id="{92668AE9-C9F4-C64B-0926-39C9B64A0110}"/>
                </a:ext>
              </a:extLst>
            </p:cNvPr>
            <p:cNvSpPr/>
            <p:nvPr/>
          </p:nvSpPr>
          <p:spPr>
            <a:xfrm>
              <a:off x="6163276" y="3070559"/>
              <a:ext cx="251999"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6" name="Pentagon 15">
              <a:extLst>
                <a:ext uri="{FF2B5EF4-FFF2-40B4-BE49-F238E27FC236}">
                  <a16:creationId xmlns:a16="http://schemas.microsoft.com/office/drawing/2014/main" id="{25CB7348-1411-B006-3556-2E50E447C0DD}"/>
                </a:ext>
              </a:extLst>
            </p:cNvPr>
            <p:cNvSpPr/>
            <p:nvPr/>
          </p:nvSpPr>
          <p:spPr>
            <a:xfrm>
              <a:off x="6426269" y="3456606"/>
              <a:ext cx="251999"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S PGothic" panose="020B0600070205080204" pitchFamily="34" charset="-128"/>
                <a:ea typeface="MS PGothic" panose="020B0600070205080204" pitchFamily="34" charset="-128"/>
              </a:endParaRPr>
            </a:p>
          </p:txBody>
        </p:sp>
        <p:sp>
          <p:nvSpPr>
            <p:cNvPr id="18" name="Pentagon 17">
              <a:extLst>
                <a:ext uri="{FF2B5EF4-FFF2-40B4-BE49-F238E27FC236}">
                  <a16:creationId xmlns:a16="http://schemas.microsoft.com/office/drawing/2014/main" id="{56C0BA96-A514-FDD0-66C7-4E5228F1222F}"/>
                </a:ext>
              </a:extLst>
            </p:cNvPr>
            <p:cNvSpPr/>
            <p:nvPr/>
          </p:nvSpPr>
          <p:spPr>
            <a:xfrm flipV="1">
              <a:off x="5897716"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9" name="Pentagon 18">
              <a:extLst>
                <a:ext uri="{FF2B5EF4-FFF2-40B4-BE49-F238E27FC236}">
                  <a16:creationId xmlns:a16="http://schemas.microsoft.com/office/drawing/2014/main" id="{6B18A90E-D7DF-5E7D-F7CD-D9ACFD400236}"/>
                </a:ext>
              </a:extLst>
            </p:cNvPr>
            <p:cNvSpPr/>
            <p:nvPr/>
          </p:nvSpPr>
          <p:spPr>
            <a:xfrm flipV="1">
              <a:off x="6163276"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0" name="Pentagon 19">
              <a:extLst>
                <a:ext uri="{FF2B5EF4-FFF2-40B4-BE49-F238E27FC236}">
                  <a16:creationId xmlns:a16="http://schemas.microsoft.com/office/drawing/2014/main" id="{807DE886-38BB-87C7-D5F7-9DD038774FD3}"/>
                </a:ext>
              </a:extLst>
            </p:cNvPr>
            <p:cNvSpPr/>
            <p:nvPr/>
          </p:nvSpPr>
          <p:spPr>
            <a:xfrm flipV="1">
              <a:off x="6426269"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1" name="Pentagon 20">
              <a:extLst>
                <a:ext uri="{FF2B5EF4-FFF2-40B4-BE49-F238E27FC236}">
                  <a16:creationId xmlns:a16="http://schemas.microsoft.com/office/drawing/2014/main" id="{3E081511-0079-4CFD-8AE6-06E257A175D8}"/>
                </a:ext>
              </a:extLst>
            </p:cNvPr>
            <p:cNvSpPr/>
            <p:nvPr/>
          </p:nvSpPr>
          <p:spPr>
            <a:xfrm flipV="1">
              <a:off x="6694396"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S PGothic" panose="020B0600070205080204" pitchFamily="34" charset="-128"/>
                <a:ea typeface="MS PGothic" panose="020B0600070205080204" pitchFamily="34" charset="-128"/>
              </a:endParaRPr>
            </a:p>
          </p:txBody>
        </p:sp>
        <p:sp>
          <p:nvSpPr>
            <p:cNvPr id="22" name="Pentagon 21">
              <a:extLst>
                <a:ext uri="{FF2B5EF4-FFF2-40B4-BE49-F238E27FC236}">
                  <a16:creationId xmlns:a16="http://schemas.microsoft.com/office/drawing/2014/main" id="{9E8C2FCE-30AE-B930-9C5B-D78D994218C8}"/>
                </a:ext>
              </a:extLst>
            </p:cNvPr>
            <p:cNvSpPr/>
            <p:nvPr/>
          </p:nvSpPr>
          <p:spPr>
            <a:xfrm flipV="1">
              <a:off x="6963683"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3" name="Pentagon 22">
              <a:extLst>
                <a:ext uri="{FF2B5EF4-FFF2-40B4-BE49-F238E27FC236}">
                  <a16:creationId xmlns:a16="http://schemas.microsoft.com/office/drawing/2014/main" id="{A44CA581-C5C5-D256-1698-5D0A7804EC18}"/>
                </a:ext>
              </a:extLst>
            </p:cNvPr>
            <p:cNvSpPr/>
            <p:nvPr/>
          </p:nvSpPr>
          <p:spPr>
            <a:xfrm flipV="1">
              <a:off x="7231810"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4" name="Pentagon 23">
              <a:extLst>
                <a:ext uri="{FF2B5EF4-FFF2-40B4-BE49-F238E27FC236}">
                  <a16:creationId xmlns:a16="http://schemas.microsoft.com/office/drawing/2014/main" id="{6B7D02CD-6065-9084-C325-9E2BA07A1658}"/>
                </a:ext>
              </a:extLst>
            </p:cNvPr>
            <p:cNvSpPr/>
            <p:nvPr/>
          </p:nvSpPr>
          <p:spPr>
            <a:xfrm flipV="1">
              <a:off x="7497370"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5" name="Pentagon 24">
              <a:extLst>
                <a:ext uri="{FF2B5EF4-FFF2-40B4-BE49-F238E27FC236}">
                  <a16:creationId xmlns:a16="http://schemas.microsoft.com/office/drawing/2014/main" id="{F21F98E5-06BE-6E09-D450-881A401BF288}"/>
                </a:ext>
              </a:extLst>
            </p:cNvPr>
            <p:cNvSpPr/>
            <p:nvPr/>
          </p:nvSpPr>
          <p:spPr>
            <a:xfrm flipV="1">
              <a:off x="7760363"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6" name="Pentagon 25">
              <a:extLst>
                <a:ext uri="{FF2B5EF4-FFF2-40B4-BE49-F238E27FC236}">
                  <a16:creationId xmlns:a16="http://schemas.microsoft.com/office/drawing/2014/main" id="{2A665256-253A-04DE-A977-62DE7B78E241}"/>
                </a:ext>
              </a:extLst>
            </p:cNvPr>
            <p:cNvSpPr/>
            <p:nvPr/>
          </p:nvSpPr>
          <p:spPr>
            <a:xfrm flipV="1">
              <a:off x="8028490"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S PGothic" panose="020B0600070205080204" pitchFamily="34" charset="-128"/>
                <a:ea typeface="MS PGothic" panose="020B0600070205080204" pitchFamily="34" charset="-128"/>
              </a:endParaRPr>
            </a:p>
          </p:txBody>
        </p:sp>
        <p:sp>
          <p:nvSpPr>
            <p:cNvPr id="27" name="Pentagon 26">
              <a:extLst>
                <a:ext uri="{FF2B5EF4-FFF2-40B4-BE49-F238E27FC236}">
                  <a16:creationId xmlns:a16="http://schemas.microsoft.com/office/drawing/2014/main" id="{A3BDA8BE-5AC0-AA5B-241C-460E1EEBEAD7}"/>
                </a:ext>
              </a:extLst>
            </p:cNvPr>
            <p:cNvSpPr/>
            <p:nvPr/>
          </p:nvSpPr>
          <p:spPr>
            <a:xfrm flipV="1">
              <a:off x="8297777"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8" name="Pentagon 27">
              <a:extLst>
                <a:ext uri="{FF2B5EF4-FFF2-40B4-BE49-F238E27FC236}">
                  <a16:creationId xmlns:a16="http://schemas.microsoft.com/office/drawing/2014/main" id="{45149667-71AD-DF55-ED99-5B56391B37F0}"/>
                </a:ext>
              </a:extLst>
            </p:cNvPr>
            <p:cNvSpPr/>
            <p:nvPr/>
          </p:nvSpPr>
          <p:spPr>
            <a:xfrm flipV="1">
              <a:off x="6180629"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9" name="Pentagon 28">
              <a:extLst>
                <a:ext uri="{FF2B5EF4-FFF2-40B4-BE49-F238E27FC236}">
                  <a16:creationId xmlns:a16="http://schemas.microsoft.com/office/drawing/2014/main" id="{2E72857B-1AE6-89D8-E3EE-CE70B5BC9A79}"/>
                </a:ext>
              </a:extLst>
            </p:cNvPr>
            <p:cNvSpPr/>
            <p:nvPr/>
          </p:nvSpPr>
          <p:spPr>
            <a:xfrm flipV="1">
              <a:off x="6457533"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0" name="Pentagon 29">
              <a:extLst>
                <a:ext uri="{FF2B5EF4-FFF2-40B4-BE49-F238E27FC236}">
                  <a16:creationId xmlns:a16="http://schemas.microsoft.com/office/drawing/2014/main" id="{15E71B0E-8DE8-096B-F5AB-070B8BD71DAC}"/>
                </a:ext>
              </a:extLst>
            </p:cNvPr>
            <p:cNvSpPr/>
            <p:nvPr/>
          </p:nvSpPr>
          <p:spPr>
            <a:xfrm flipV="1">
              <a:off x="6734437"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1" name="Pentagon 30">
              <a:extLst>
                <a:ext uri="{FF2B5EF4-FFF2-40B4-BE49-F238E27FC236}">
                  <a16:creationId xmlns:a16="http://schemas.microsoft.com/office/drawing/2014/main" id="{A047AC3A-441B-A8F9-65F0-7B3250376B85}"/>
                </a:ext>
              </a:extLst>
            </p:cNvPr>
            <p:cNvSpPr/>
            <p:nvPr/>
          </p:nvSpPr>
          <p:spPr>
            <a:xfrm flipV="1">
              <a:off x="6995015"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2" name="Pentagon 31">
              <a:extLst>
                <a:ext uri="{FF2B5EF4-FFF2-40B4-BE49-F238E27FC236}">
                  <a16:creationId xmlns:a16="http://schemas.microsoft.com/office/drawing/2014/main" id="{E8A472DE-6F80-5801-74E7-3853E49F8FFE}"/>
                </a:ext>
              </a:extLst>
            </p:cNvPr>
            <p:cNvSpPr/>
            <p:nvPr/>
          </p:nvSpPr>
          <p:spPr>
            <a:xfrm flipV="1">
              <a:off x="7271919"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3" name="Pentagon 32">
              <a:extLst>
                <a:ext uri="{FF2B5EF4-FFF2-40B4-BE49-F238E27FC236}">
                  <a16:creationId xmlns:a16="http://schemas.microsoft.com/office/drawing/2014/main" id="{CCDBCF99-96C6-194C-B61B-482DA7065CAD}"/>
                </a:ext>
              </a:extLst>
            </p:cNvPr>
            <p:cNvSpPr/>
            <p:nvPr/>
          </p:nvSpPr>
          <p:spPr>
            <a:xfrm flipV="1">
              <a:off x="7548823"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4" name="Pentagon 33">
              <a:extLst>
                <a:ext uri="{FF2B5EF4-FFF2-40B4-BE49-F238E27FC236}">
                  <a16:creationId xmlns:a16="http://schemas.microsoft.com/office/drawing/2014/main" id="{511BB3FD-CAFA-9568-3172-6D7B6DF2C237}"/>
                </a:ext>
              </a:extLst>
            </p:cNvPr>
            <p:cNvSpPr/>
            <p:nvPr/>
          </p:nvSpPr>
          <p:spPr>
            <a:xfrm flipV="1">
              <a:off x="7825727"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5" name="Pentagon 34">
              <a:extLst>
                <a:ext uri="{FF2B5EF4-FFF2-40B4-BE49-F238E27FC236}">
                  <a16:creationId xmlns:a16="http://schemas.microsoft.com/office/drawing/2014/main" id="{2286FB14-62B9-9685-C66F-9A1AE56DB86F}"/>
                </a:ext>
              </a:extLst>
            </p:cNvPr>
            <p:cNvSpPr/>
            <p:nvPr/>
          </p:nvSpPr>
          <p:spPr>
            <a:xfrm flipV="1">
              <a:off x="8102631"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6" name="Pentagon 35">
              <a:extLst>
                <a:ext uri="{FF2B5EF4-FFF2-40B4-BE49-F238E27FC236}">
                  <a16:creationId xmlns:a16="http://schemas.microsoft.com/office/drawing/2014/main" id="{3782BD40-25CA-F682-5024-7C162A2BECB0}"/>
                </a:ext>
              </a:extLst>
            </p:cNvPr>
            <p:cNvSpPr/>
            <p:nvPr/>
          </p:nvSpPr>
          <p:spPr>
            <a:xfrm flipV="1">
              <a:off x="8379535"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7" name="Pentagon 36">
              <a:extLst>
                <a:ext uri="{FF2B5EF4-FFF2-40B4-BE49-F238E27FC236}">
                  <a16:creationId xmlns:a16="http://schemas.microsoft.com/office/drawing/2014/main" id="{0D64F9AE-8778-11ED-CE3B-527065CA5D98}"/>
                </a:ext>
              </a:extLst>
            </p:cNvPr>
            <p:cNvSpPr/>
            <p:nvPr/>
          </p:nvSpPr>
          <p:spPr>
            <a:xfrm flipV="1">
              <a:off x="6426269"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8" name="Pentagon 37">
              <a:extLst>
                <a:ext uri="{FF2B5EF4-FFF2-40B4-BE49-F238E27FC236}">
                  <a16:creationId xmlns:a16="http://schemas.microsoft.com/office/drawing/2014/main" id="{544617AB-D0F0-8FB2-7BC1-952201FD69D8}"/>
                </a:ext>
              </a:extLst>
            </p:cNvPr>
            <p:cNvSpPr/>
            <p:nvPr/>
          </p:nvSpPr>
          <p:spPr>
            <a:xfrm flipV="1">
              <a:off x="6703173"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9" name="Pentagon 38">
              <a:extLst>
                <a:ext uri="{FF2B5EF4-FFF2-40B4-BE49-F238E27FC236}">
                  <a16:creationId xmlns:a16="http://schemas.microsoft.com/office/drawing/2014/main" id="{04AD65A5-7361-7298-BEE4-C1D0460D34E7}"/>
                </a:ext>
              </a:extLst>
            </p:cNvPr>
            <p:cNvSpPr/>
            <p:nvPr/>
          </p:nvSpPr>
          <p:spPr>
            <a:xfrm flipV="1">
              <a:off x="6963751"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0" name="Pentagon 39">
              <a:extLst>
                <a:ext uri="{FF2B5EF4-FFF2-40B4-BE49-F238E27FC236}">
                  <a16:creationId xmlns:a16="http://schemas.microsoft.com/office/drawing/2014/main" id="{3E424AB3-5172-E7DF-2292-CCDF29A3831F}"/>
                </a:ext>
              </a:extLst>
            </p:cNvPr>
            <p:cNvSpPr/>
            <p:nvPr/>
          </p:nvSpPr>
          <p:spPr>
            <a:xfrm flipV="1">
              <a:off x="7240655"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1" name="Pentagon 40">
              <a:extLst>
                <a:ext uri="{FF2B5EF4-FFF2-40B4-BE49-F238E27FC236}">
                  <a16:creationId xmlns:a16="http://schemas.microsoft.com/office/drawing/2014/main" id="{1B6CABFE-AC8A-F593-4F98-DCE91F5894E5}"/>
                </a:ext>
              </a:extLst>
            </p:cNvPr>
            <p:cNvSpPr/>
            <p:nvPr/>
          </p:nvSpPr>
          <p:spPr>
            <a:xfrm flipV="1">
              <a:off x="7517559"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2" name="Pentagon 41">
              <a:extLst>
                <a:ext uri="{FF2B5EF4-FFF2-40B4-BE49-F238E27FC236}">
                  <a16:creationId xmlns:a16="http://schemas.microsoft.com/office/drawing/2014/main" id="{72BB8765-19F8-8D2F-F4C7-5C5CB1308D13}"/>
                </a:ext>
              </a:extLst>
            </p:cNvPr>
            <p:cNvSpPr/>
            <p:nvPr/>
          </p:nvSpPr>
          <p:spPr>
            <a:xfrm flipV="1">
              <a:off x="7794463"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3" name="Pentagon 42">
              <a:extLst>
                <a:ext uri="{FF2B5EF4-FFF2-40B4-BE49-F238E27FC236}">
                  <a16:creationId xmlns:a16="http://schemas.microsoft.com/office/drawing/2014/main" id="{1D1ED915-2090-AC3B-D3CB-56FD35691066}"/>
                </a:ext>
              </a:extLst>
            </p:cNvPr>
            <p:cNvSpPr/>
            <p:nvPr/>
          </p:nvSpPr>
          <p:spPr>
            <a:xfrm flipV="1">
              <a:off x="8071367"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4" name="Pentagon 43">
              <a:extLst>
                <a:ext uri="{FF2B5EF4-FFF2-40B4-BE49-F238E27FC236}">
                  <a16:creationId xmlns:a16="http://schemas.microsoft.com/office/drawing/2014/main" id="{D00B005B-F930-7347-5879-CCFDE8735F6C}"/>
                </a:ext>
              </a:extLst>
            </p:cNvPr>
            <p:cNvSpPr/>
            <p:nvPr/>
          </p:nvSpPr>
          <p:spPr>
            <a:xfrm flipV="1">
              <a:off x="8348271"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5" name="Pentagon 44">
              <a:extLst>
                <a:ext uri="{FF2B5EF4-FFF2-40B4-BE49-F238E27FC236}">
                  <a16:creationId xmlns:a16="http://schemas.microsoft.com/office/drawing/2014/main" id="{75E668D4-7D1E-568A-A9F4-C8FB264AC3EC}"/>
                </a:ext>
              </a:extLst>
            </p:cNvPr>
            <p:cNvSpPr/>
            <p:nvPr/>
          </p:nvSpPr>
          <p:spPr>
            <a:xfrm flipV="1">
              <a:off x="6685660"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6" name="Pentagon 45">
              <a:extLst>
                <a:ext uri="{FF2B5EF4-FFF2-40B4-BE49-F238E27FC236}">
                  <a16:creationId xmlns:a16="http://schemas.microsoft.com/office/drawing/2014/main" id="{A896C8D5-A027-0AAB-819B-45062CE2C2C8}"/>
                </a:ext>
              </a:extLst>
            </p:cNvPr>
            <p:cNvSpPr/>
            <p:nvPr/>
          </p:nvSpPr>
          <p:spPr>
            <a:xfrm flipV="1">
              <a:off x="6946238"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7" name="Pentagon 46">
              <a:extLst>
                <a:ext uri="{FF2B5EF4-FFF2-40B4-BE49-F238E27FC236}">
                  <a16:creationId xmlns:a16="http://schemas.microsoft.com/office/drawing/2014/main" id="{813BB0FD-7BC9-B765-FF4A-B55F01CD9D38}"/>
                </a:ext>
              </a:extLst>
            </p:cNvPr>
            <p:cNvSpPr/>
            <p:nvPr/>
          </p:nvSpPr>
          <p:spPr>
            <a:xfrm flipV="1">
              <a:off x="7223142"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8" name="Pentagon 47">
              <a:extLst>
                <a:ext uri="{FF2B5EF4-FFF2-40B4-BE49-F238E27FC236}">
                  <a16:creationId xmlns:a16="http://schemas.microsoft.com/office/drawing/2014/main" id="{383B829D-F86A-12E9-BC32-E7C70BB3455F}"/>
                </a:ext>
              </a:extLst>
            </p:cNvPr>
            <p:cNvSpPr/>
            <p:nvPr/>
          </p:nvSpPr>
          <p:spPr>
            <a:xfrm flipV="1">
              <a:off x="7500046"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9" name="Pentagon 48">
              <a:extLst>
                <a:ext uri="{FF2B5EF4-FFF2-40B4-BE49-F238E27FC236}">
                  <a16:creationId xmlns:a16="http://schemas.microsoft.com/office/drawing/2014/main" id="{834B86BE-E681-99F4-393F-24C099DA088C}"/>
                </a:ext>
              </a:extLst>
            </p:cNvPr>
            <p:cNvSpPr/>
            <p:nvPr/>
          </p:nvSpPr>
          <p:spPr>
            <a:xfrm flipV="1">
              <a:off x="7776950"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50" name="Pentagon 49">
              <a:extLst>
                <a:ext uri="{FF2B5EF4-FFF2-40B4-BE49-F238E27FC236}">
                  <a16:creationId xmlns:a16="http://schemas.microsoft.com/office/drawing/2014/main" id="{4165DCFE-7E82-C097-B87A-5AFF5DA7DFCE}"/>
                </a:ext>
              </a:extLst>
            </p:cNvPr>
            <p:cNvSpPr/>
            <p:nvPr/>
          </p:nvSpPr>
          <p:spPr>
            <a:xfrm flipV="1">
              <a:off x="8053854"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51" name="Pentagon 50">
              <a:extLst>
                <a:ext uri="{FF2B5EF4-FFF2-40B4-BE49-F238E27FC236}">
                  <a16:creationId xmlns:a16="http://schemas.microsoft.com/office/drawing/2014/main" id="{4E76F242-934B-8113-65BB-AE5E7859109C}"/>
                </a:ext>
              </a:extLst>
            </p:cNvPr>
            <p:cNvSpPr/>
            <p:nvPr/>
          </p:nvSpPr>
          <p:spPr>
            <a:xfrm flipV="1">
              <a:off x="8330758"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18903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1955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https://forms.gle/G1g7bSXZt7hmZ86J9</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2.5 </a:t>
            </a:r>
            <a:r>
              <a:rPr lang="ja-JP" altLang="en-US" sz="2000">
                <a:solidFill>
                  <a:schemeClr val="tx1"/>
                </a:solidFill>
                <a:latin typeface="MS PGothic" panose="020B0600070205080204" pitchFamily="34" charset="-128"/>
                <a:ea typeface="MS PGothic" panose="020B0600070205080204" pitchFamily="34" charset="-128"/>
              </a:rPr>
              <a:t>開発プロセスの検討</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0725" y="1226097"/>
            <a:ext cx="7702550" cy="2616101"/>
          </a:xfrm>
          <a:prstGeom prst="rect">
            <a:avLst/>
          </a:prstGeom>
          <a:noFill/>
        </p:spPr>
        <p:txBody>
          <a:bodyPr wrap="square">
            <a:spAutoFit/>
          </a:bodyPr>
          <a:lstStyle/>
          <a:p>
            <a:pPr marL="342900" indent="-342900" algn="l">
              <a:spcBef>
                <a:spcPts val="600"/>
              </a:spcBef>
              <a:spcAft>
                <a:spcPts val="600"/>
              </a:spcAft>
              <a:buClr>
                <a:schemeClr val="tx1"/>
              </a:buClr>
              <a:buFont typeface="+mj-lt"/>
              <a:buAutoNum type="arabicPeriod"/>
            </a:pPr>
            <a:r>
              <a:rPr lang="ja-JP" altLang="en-US" sz="2000" b="1" i="0">
                <a:solidFill>
                  <a:schemeClr val="tx1"/>
                </a:solidFill>
                <a:effectLst/>
                <a:latin typeface="MS PGothic" panose="020B0600070205080204" pitchFamily="34" charset="-128"/>
                <a:ea typeface="MS PGothic" panose="020B0600070205080204" pitchFamily="34" charset="-128"/>
              </a:rPr>
              <a:t>プロセス検討の基本</a:t>
            </a:r>
          </a:p>
          <a:p>
            <a:pPr marL="320675" lvl="1">
              <a:spcAft>
                <a:spcPts val="600"/>
              </a:spcAft>
              <a:buClr>
                <a:schemeClr val="tx1"/>
              </a:buClr>
            </a:pPr>
            <a:r>
              <a:rPr lang="ja-JP" altLang="en-US" b="1">
                <a:solidFill>
                  <a:schemeClr val="tx1"/>
                </a:solidFill>
                <a:latin typeface="MS PGothic" panose="020B0600070205080204" pitchFamily="34" charset="-128"/>
                <a:ea typeface="MS PGothic" panose="020B0600070205080204" pitchFamily="34" charset="-128"/>
              </a:rPr>
              <a:t>システムの規模、機能、特徴</a:t>
            </a:r>
            <a:endParaRPr lang="en-US" altLang="ja-JP" b="1" dirty="0">
              <a:solidFill>
                <a:schemeClr val="tx1"/>
              </a:solidFill>
              <a:latin typeface="MS PGothic" panose="020B0600070205080204" pitchFamily="34" charset="-128"/>
              <a:ea typeface="MS PGothic" panose="020B0600070205080204" pitchFamily="34" charset="-128"/>
            </a:endParaRPr>
          </a:p>
          <a:p>
            <a:pPr marL="320675" lvl="1">
              <a:spcAft>
                <a:spcPts val="600"/>
              </a:spcAft>
              <a:buClr>
                <a:schemeClr val="tx1"/>
              </a:buClr>
            </a:pPr>
            <a:r>
              <a:rPr lang="ja-JP" altLang="en-US" b="1" i="0">
                <a:solidFill>
                  <a:schemeClr val="tx1"/>
                </a:solidFill>
                <a:effectLst/>
                <a:latin typeface="MS PGothic" panose="020B0600070205080204" pitchFamily="34" charset="-128"/>
                <a:ea typeface="MS PGothic" panose="020B0600070205080204" pitchFamily="34" charset="-128"/>
              </a:rPr>
              <a:t>既存のソフトウェアが使えるか？</a:t>
            </a:r>
            <a:endParaRPr lang="en-US" altLang="ja-JP" b="1" i="0" dirty="0">
              <a:solidFill>
                <a:schemeClr val="tx1"/>
              </a:solidFill>
              <a:effectLst/>
              <a:latin typeface="MS PGothic" panose="020B0600070205080204" pitchFamily="34" charset="-128"/>
              <a:ea typeface="MS PGothic" panose="020B0600070205080204" pitchFamily="34" charset="-128"/>
            </a:endParaRPr>
          </a:p>
          <a:p>
            <a:pPr marL="320675" lvl="1">
              <a:spcAft>
                <a:spcPts val="600"/>
              </a:spcAft>
              <a:buClr>
                <a:schemeClr val="tx1"/>
              </a:buClr>
            </a:pPr>
            <a:r>
              <a:rPr lang="ja-JP" altLang="en-US" b="1">
                <a:solidFill>
                  <a:schemeClr val="tx1"/>
                </a:solidFill>
                <a:latin typeface="MS PGothic" panose="020B0600070205080204" pitchFamily="34" charset="-128"/>
                <a:ea typeface="MS PGothic" panose="020B0600070205080204" pitchFamily="34" charset="-128"/>
              </a:rPr>
              <a:t>開発メンバーの経験、スキル</a:t>
            </a:r>
            <a:endParaRPr lang="en-US" altLang="ja-JP" b="1" dirty="0">
              <a:solidFill>
                <a:schemeClr val="tx1"/>
              </a:solidFill>
              <a:latin typeface="MS PGothic" panose="020B0600070205080204" pitchFamily="34" charset="-128"/>
              <a:ea typeface="MS PGothic" panose="020B0600070205080204" pitchFamily="34" charset="-128"/>
            </a:endParaRPr>
          </a:p>
          <a:p>
            <a:pPr marL="320675" lvl="1">
              <a:spcAft>
                <a:spcPts val="600"/>
              </a:spcAft>
              <a:buClr>
                <a:schemeClr val="tx1"/>
              </a:buClr>
            </a:pPr>
            <a:endParaRPr lang="en-US" altLang="ja-JP" b="1" dirty="0">
              <a:solidFill>
                <a:schemeClr val="tx1"/>
              </a:solidFill>
              <a:latin typeface="MS PGothic" panose="020B0600070205080204" pitchFamily="34" charset="-128"/>
              <a:ea typeface="MS PGothic" panose="020B0600070205080204" pitchFamily="34" charset="-128"/>
            </a:endParaRPr>
          </a:p>
          <a:p>
            <a:pPr marL="320675" indent="-307975">
              <a:spcBef>
                <a:spcPts val="600"/>
              </a:spcBef>
              <a:spcAft>
                <a:spcPts val="600"/>
              </a:spcAft>
              <a:buClr>
                <a:schemeClr val="tx1"/>
              </a:buClr>
              <a:buFont typeface="+mj-lt"/>
              <a:buAutoNum type="arabicPeriod"/>
              <a:tabLst>
                <a:tab pos="265113" algn="l"/>
              </a:tabLst>
            </a:pPr>
            <a:r>
              <a:rPr lang="ja-JP" altLang="en-US" sz="2000" b="1" i="0">
                <a:solidFill>
                  <a:schemeClr val="tx1"/>
                </a:solidFill>
                <a:effectLst/>
                <a:latin typeface="MS PGothic" panose="020B0600070205080204" pitchFamily="34" charset="-128"/>
                <a:ea typeface="MS PGothic" panose="020B0600070205080204" pitchFamily="34" charset="-128"/>
              </a:rPr>
              <a:t>プロセスの不確定性</a:t>
            </a:r>
          </a:p>
          <a:p>
            <a:pPr marL="704850" lvl="1" indent="-342900">
              <a:spcAft>
                <a:spcPts val="600"/>
              </a:spcAft>
              <a:buClr>
                <a:schemeClr val="tx1"/>
              </a:buClr>
              <a:buFont typeface="+mj-lt"/>
              <a:buAutoNum type="arabicParenR"/>
            </a:pPr>
            <a:r>
              <a:rPr lang="ja-JP" altLang="en-US" b="1" i="0">
                <a:solidFill>
                  <a:schemeClr val="tx1"/>
                </a:solidFill>
                <a:effectLst/>
                <a:latin typeface="MS PGothic" panose="020B0600070205080204" pitchFamily="34" charset="-128"/>
                <a:ea typeface="MS PGothic" panose="020B0600070205080204" pitchFamily="34" charset="-128"/>
              </a:rPr>
              <a:t>ウォーターフォール： 大規模向き</a:t>
            </a:r>
          </a:p>
          <a:p>
            <a:pPr marL="704850" lvl="1" indent="-342900">
              <a:spcAft>
                <a:spcPts val="600"/>
              </a:spcAft>
              <a:buClr>
                <a:schemeClr val="tx1"/>
              </a:buClr>
              <a:buFont typeface="+mj-lt"/>
              <a:buAutoNum type="arabicParenR"/>
            </a:pPr>
            <a:r>
              <a:rPr lang="ja-JP" altLang="en-US" b="1" i="0">
                <a:solidFill>
                  <a:schemeClr val="accent1"/>
                </a:solidFill>
                <a:effectLst/>
                <a:latin typeface="MS PGothic" panose="020B0600070205080204" pitchFamily="34" charset="-128"/>
                <a:ea typeface="MS PGothic" panose="020B0600070205080204" pitchFamily="34" charset="-128"/>
              </a:rPr>
              <a:t>アジャイル開発</a:t>
            </a:r>
            <a:r>
              <a:rPr lang="ja-JP" altLang="en-US" b="1" i="0">
                <a:solidFill>
                  <a:schemeClr val="tx1"/>
                </a:solidFill>
                <a:effectLst/>
                <a:latin typeface="MS PGothic" panose="020B0600070205080204" pitchFamily="34" charset="-128"/>
                <a:ea typeface="MS PGothic" panose="020B0600070205080204" pitchFamily="34" charset="-128"/>
              </a:rPr>
              <a:t>：　プロセス不確定性の高いシステム開発</a:t>
            </a:r>
          </a:p>
        </p:txBody>
      </p:sp>
      <p:sp>
        <p:nvSpPr>
          <p:cNvPr id="3" name="TextBox 2">
            <a:extLst>
              <a:ext uri="{FF2B5EF4-FFF2-40B4-BE49-F238E27FC236}">
                <a16:creationId xmlns:a16="http://schemas.microsoft.com/office/drawing/2014/main" id="{94526394-E3A7-F830-19EF-2067713D234F}"/>
              </a:ext>
            </a:extLst>
          </p:cNvPr>
          <p:cNvSpPr txBox="1"/>
          <p:nvPr/>
        </p:nvSpPr>
        <p:spPr>
          <a:xfrm>
            <a:off x="1454726" y="3917403"/>
            <a:ext cx="6719456" cy="830997"/>
          </a:xfrm>
          <a:prstGeom prst="rect">
            <a:avLst/>
          </a:prstGeom>
          <a:noFill/>
        </p:spPr>
        <p:txBody>
          <a:bodyPr wrap="square">
            <a:spAutoFit/>
          </a:bodyPr>
          <a:lstStyle/>
          <a:p>
            <a:r>
              <a:rPr lang="en-US" sz="1200" dirty="0">
                <a:solidFill>
                  <a:schemeClr val="tx1"/>
                </a:solidFill>
                <a:latin typeface="MS PGothic" panose="020B0600070205080204" pitchFamily="34" charset="-128"/>
                <a:ea typeface="MS PGothic" panose="020B0600070205080204" pitchFamily="34" charset="-128"/>
              </a:rPr>
              <a:t>アジャイル開発は、現在主流になっているシステムやソフトウェアの開発手法の1つで、</a:t>
            </a:r>
          </a:p>
          <a:p>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計画</a:t>
            </a:r>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設計</a:t>
            </a:r>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実装</a:t>
            </a:r>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テスト」といった開発工程を機能単位の小さいサイクルで繰り返すのが最大の特徴です</a:t>
            </a:r>
            <a:r>
              <a:rPr lang="en-US" sz="1200" dirty="0">
                <a:solidFill>
                  <a:schemeClr val="tx1"/>
                </a:solidFill>
                <a:latin typeface="MS PGothic" panose="020B0600070205080204" pitchFamily="34" charset="-128"/>
                <a:ea typeface="MS PGothic" panose="020B0600070205080204" pitchFamily="34" charset="-128"/>
              </a:rPr>
              <a:t>。</a:t>
            </a:r>
          </a:p>
          <a:p>
            <a:r>
              <a:rPr lang="en-US" sz="1200" dirty="0" err="1">
                <a:solidFill>
                  <a:schemeClr val="tx1"/>
                </a:solidFill>
                <a:latin typeface="MS PGothic" panose="020B0600070205080204" pitchFamily="34" charset="-128"/>
                <a:ea typeface="MS PGothic" panose="020B0600070205080204" pitchFamily="34" charset="-128"/>
              </a:rPr>
              <a:t>要件に変更があるものという前提で進めるので仕様変更に強いことが特徴です</a:t>
            </a:r>
            <a:r>
              <a:rPr lang="en-US" sz="1200" dirty="0">
                <a:solidFill>
                  <a:schemeClr val="tx1"/>
                </a:solidFill>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219746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2.6 </a:t>
            </a:r>
            <a:r>
              <a:rPr lang="ja-JP" altLang="en-US" sz="2000">
                <a:solidFill>
                  <a:schemeClr val="tx1"/>
                </a:solidFill>
                <a:latin typeface="MS PGothic" panose="020B0600070205080204" pitchFamily="34" charset="-128"/>
                <a:ea typeface="MS PGothic" panose="020B0600070205080204" pitchFamily="34" charset="-128"/>
              </a:rPr>
              <a:t>工程設計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1450" y="970671"/>
            <a:ext cx="7702550" cy="830997"/>
          </a:xfrm>
          <a:prstGeom prst="rect">
            <a:avLst/>
          </a:prstGeom>
          <a:noFill/>
        </p:spPr>
        <p:txBody>
          <a:bodyPr wrap="square">
            <a:spAutoFit/>
          </a:bodyPr>
          <a:lstStyle/>
          <a:p>
            <a:pPr marL="342900" indent="-342900" algn="l">
              <a:spcBef>
                <a:spcPts val="600"/>
              </a:spcBef>
              <a:spcAft>
                <a:spcPts val="600"/>
              </a:spcAft>
              <a:buClr>
                <a:schemeClr val="tx1"/>
              </a:buClr>
              <a:buFont typeface="+mj-lt"/>
              <a:buAutoNum type="arabicPeriod"/>
            </a:pPr>
            <a:r>
              <a:rPr lang="en-US" altLang="ja-JP" b="1" i="0" dirty="0">
                <a:solidFill>
                  <a:schemeClr val="accent1"/>
                </a:solidFill>
                <a:effectLst/>
                <a:latin typeface="MS PGothic" panose="020B0600070205080204" pitchFamily="34" charset="-128"/>
                <a:ea typeface="MS PGothic" panose="020B0600070205080204" pitchFamily="34" charset="-128"/>
              </a:rPr>
              <a:t>WBS</a:t>
            </a:r>
            <a:r>
              <a:rPr lang="en-US" altLang="ja-JP" b="1" i="0" dirty="0">
                <a:solidFill>
                  <a:schemeClr val="tx1"/>
                </a:solidFill>
                <a:effectLst/>
                <a:latin typeface="MS PGothic" panose="020B0600070205080204" pitchFamily="34" charset="-128"/>
                <a:ea typeface="MS PGothic" panose="020B0600070205080204" pitchFamily="34" charset="-128"/>
              </a:rPr>
              <a:t> (Work Breakdown Structure)</a:t>
            </a:r>
          </a:p>
          <a:p>
            <a:pPr algn="l">
              <a:spcBef>
                <a:spcPts val="600"/>
              </a:spcBef>
              <a:spcAft>
                <a:spcPts val="600"/>
              </a:spcAft>
              <a:buClr>
                <a:schemeClr val="tx1"/>
              </a:buClr>
            </a:pPr>
            <a:r>
              <a:rPr lang="ja-JP" altLang="en-US" sz="1200" b="1">
                <a:solidFill>
                  <a:schemeClr val="tx1"/>
                </a:solidFill>
                <a:latin typeface="MS PGothic" panose="020B0600070205080204" pitchFamily="34" charset="-128"/>
                <a:ea typeface="MS PGothic" panose="020B0600070205080204" pitchFamily="34" charset="-128"/>
              </a:rPr>
              <a:t>開発に必要なすべての作業を洗い出し、</a:t>
            </a:r>
            <a:r>
              <a:rPr lang="en-US" altLang="ja-JP" sz="1200" b="1" dirty="0">
                <a:solidFill>
                  <a:schemeClr val="tx1"/>
                </a:solidFill>
                <a:latin typeface="MS PGothic" panose="020B0600070205080204" pitchFamily="34" charset="-128"/>
                <a:ea typeface="MS PGothic" panose="020B0600070205080204" pitchFamily="34" charset="-128"/>
              </a:rPr>
              <a:t>WBS</a:t>
            </a:r>
            <a:r>
              <a:rPr lang="ja-JP" altLang="en-US" sz="1200" b="1">
                <a:solidFill>
                  <a:schemeClr val="tx1"/>
                </a:solidFill>
                <a:latin typeface="MS PGothic" panose="020B0600070205080204" pitchFamily="34" charset="-128"/>
                <a:ea typeface="MS PGothic" panose="020B0600070205080204" pitchFamily="34" charset="-128"/>
              </a:rPr>
              <a:t>に記載し、作業の担当者、作業に必要な工数、作業開始</a:t>
            </a:r>
            <a:r>
              <a:rPr lang="en-US" altLang="ja-JP" sz="1200" b="1" dirty="0">
                <a:solidFill>
                  <a:schemeClr val="tx1"/>
                </a:solidFill>
                <a:latin typeface="MS PGothic" panose="020B0600070205080204" pitchFamily="34" charset="-128"/>
                <a:ea typeface="MS PGothic" panose="020B0600070205080204" pitchFamily="34" charset="-128"/>
              </a:rPr>
              <a:t>/</a:t>
            </a:r>
            <a:r>
              <a:rPr lang="ja-JP" altLang="en-US" sz="1200" b="1">
                <a:solidFill>
                  <a:schemeClr val="tx1"/>
                </a:solidFill>
                <a:latin typeface="MS PGothic" panose="020B0600070205080204" pitchFamily="34" charset="-128"/>
                <a:ea typeface="MS PGothic" panose="020B0600070205080204" pitchFamily="34" charset="-128"/>
              </a:rPr>
              <a:t>終了予定日を記入して、開発の工数を見積もる。</a:t>
            </a:r>
            <a:endParaRPr lang="en-US" altLang="ja-JP" sz="1200" b="1" i="0" dirty="0">
              <a:solidFill>
                <a:schemeClr val="tx1"/>
              </a:solidFill>
              <a:effectLst/>
              <a:latin typeface="MS PGothic" panose="020B0600070205080204" pitchFamily="34" charset="-128"/>
              <a:ea typeface="MS PGothic" panose="020B0600070205080204" pitchFamily="34" charset="-128"/>
            </a:endParaRPr>
          </a:p>
        </p:txBody>
      </p:sp>
      <p:pic>
        <p:nvPicPr>
          <p:cNvPr id="3" name="Picture 2" descr="A white sheet with black text&#10;&#10;Description automatically generated">
            <a:extLst>
              <a:ext uri="{FF2B5EF4-FFF2-40B4-BE49-F238E27FC236}">
                <a16:creationId xmlns:a16="http://schemas.microsoft.com/office/drawing/2014/main" id="{50C6E93E-390A-B7E1-0278-F2172A43A394}"/>
              </a:ext>
            </a:extLst>
          </p:cNvPr>
          <p:cNvPicPr>
            <a:picLocks noChangeAspect="1"/>
          </p:cNvPicPr>
          <p:nvPr/>
        </p:nvPicPr>
        <p:blipFill>
          <a:blip r:embed="rId3"/>
          <a:stretch>
            <a:fillRect/>
          </a:stretch>
        </p:blipFill>
        <p:spPr>
          <a:xfrm>
            <a:off x="720725" y="1900383"/>
            <a:ext cx="6350000" cy="2882900"/>
          </a:xfrm>
          <a:prstGeom prst="rect">
            <a:avLst/>
          </a:prstGeom>
        </p:spPr>
      </p:pic>
    </p:spTree>
    <p:extLst>
      <p:ext uri="{BB962C8B-B14F-4D97-AF65-F5344CB8AC3E}">
        <p14:creationId xmlns:p14="http://schemas.microsoft.com/office/powerpoint/2010/main" val="169282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2</a:t>
            </a:r>
            <a:r>
              <a:rPr lang="ja-JP" altLang="en-US" sz="1200" b="0" u="none" strike="noStrike">
                <a:effectLst/>
                <a:latin typeface="MS PGothic" panose="020B0600070205080204" pitchFamily="34" charset="-128"/>
                <a:ea typeface="MS PGothic" panose="020B0600070205080204" pitchFamily="34" charset="-128"/>
              </a:rPr>
              <a:t>章 ソフトウェア開発の流れ</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02</a:t>
            </a:r>
            <a:endParaRPr dirty="0">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2.6 </a:t>
            </a:r>
            <a:r>
              <a:rPr lang="ja-JP" altLang="en-US" sz="2000">
                <a:solidFill>
                  <a:schemeClr val="tx1"/>
                </a:solidFill>
                <a:latin typeface="MS PGothic" panose="020B0600070205080204" pitchFamily="34" charset="-128"/>
                <a:ea typeface="MS PGothic" panose="020B0600070205080204" pitchFamily="34" charset="-128"/>
              </a:rPr>
              <a:t>工程設計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1450" y="970671"/>
            <a:ext cx="7702550" cy="646331"/>
          </a:xfrm>
          <a:prstGeom prst="rect">
            <a:avLst/>
          </a:prstGeom>
          <a:noFill/>
        </p:spPr>
        <p:txBody>
          <a:bodyPr wrap="square">
            <a:spAutoFit/>
          </a:bodyPr>
          <a:lstStyle/>
          <a:p>
            <a:pPr algn="l">
              <a:spcBef>
                <a:spcPts val="600"/>
              </a:spcBef>
              <a:spcAft>
                <a:spcPts val="600"/>
              </a:spcAft>
              <a:buClr>
                <a:schemeClr val="tx1"/>
              </a:buClr>
            </a:pPr>
            <a:r>
              <a:rPr lang="en-US" altLang="ja-JP" i="0" dirty="0">
                <a:solidFill>
                  <a:schemeClr val="tx1"/>
                </a:solidFill>
                <a:effectLst/>
                <a:latin typeface="MS PGothic" panose="020B0600070205080204" pitchFamily="34" charset="-128"/>
                <a:ea typeface="MS PGothic" panose="020B0600070205080204" pitchFamily="34" charset="-128"/>
              </a:rPr>
              <a:t>2. </a:t>
            </a:r>
            <a:r>
              <a:rPr lang="en-US" altLang="ja-JP" i="0" dirty="0">
                <a:solidFill>
                  <a:schemeClr val="accent1"/>
                </a:solidFill>
                <a:effectLst/>
                <a:latin typeface="MS PGothic" panose="020B0600070205080204" pitchFamily="34" charset="-128"/>
                <a:ea typeface="MS PGothic" panose="020B0600070205080204" pitchFamily="34" charset="-128"/>
              </a:rPr>
              <a:t>PERT</a:t>
            </a:r>
            <a:r>
              <a:rPr lang="en-US" altLang="ja-JP" i="0" dirty="0">
                <a:solidFill>
                  <a:schemeClr val="tx1"/>
                </a:solidFill>
                <a:effectLst/>
                <a:latin typeface="MS PGothic" panose="020B0600070205080204" pitchFamily="34" charset="-128"/>
                <a:ea typeface="MS PGothic" panose="020B0600070205080204" pitchFamily="34" charset="-128"/>
              </a:rPr>
              <a:t> (Program Evaluation and</a:t>
            </a:r>
            <a:r>
              <a:rPr lang="en-US" altLang="ja-JP" dirty="0">
                <a:solidFill>
                  <a:schemeClr val="tx1"/>
                </a:solidFill>
                <a:latin typeface="MS PGothic" panose="020B0600070205080204" pitchFamily="34" charset="-128"/>
                <a:ea typeface="MS PGothic" panose="020B0600070205080204" pitchFamily="34" charset="-128"/>
              </a:rPr>
              <a:t> Review</a:t>
            </a:r>
            <a:r>
              <a:rPr lang="en-US" altLang="ja-JP" i="0" dirty="0">
                <a:solidFill>
                  <a:schemeClr val="tx1"/>
                </a:solidFill>
                <a:effectLst/>
                <a:latin typeface="MS PGothic" panose="020B0600070205080204" pitchFamily="34" charset="-128"/>
                <a:ea typeface="MS PGothic" panose="020B0600070205080204" pitchFamily="34" charset="-128"/>
              </a:rPr>
              <a:t> Technique) </a:t>
            </a:r>
          </a:p>
          <a:p>
            <a:pPr algn="l">
              <a:spcBef>
                <a:spcPts val="600"/>
              </a:spcBef>
              <a:spcAft>
                <a:spcPts val="600"/>
              </a:spcAft>
              <a:buClr>
                <a:schemeClr val="tx1"/>
              </a:buClr>
            </a:pPr>
            <a:r>
              <a:rPr lang="ja-JP" altLang="en-US" sz="1200" i="0">
                <a:solidFill>
                  <a:schemeClr val="tx1"/>
                </a:solidFill>
                <a:effectLst/>
                <a:latin typeface="MS PGothic" panose="020B0600070205080204" pitchFamily="34" charset="-128"/>
                <a:ea typeface="MS PGothic" panose="020B0600070205080204" pitchFamily="34" charset="-128"/>
              </a:rPr>
              <a:t>作業をどのような順序で実施するとプロジェクト全体が最短で終了するかを検討、評価、決定する手法。</a:t>
            </a:r>
            <a:endParaRPr lang="en-US" altLang="ja-JP" sz="1200" i="0" dirty="0">
              <a:solidFill>
                <a:schemeClr val="tx1"/>
              </a:solidFill>
              <a:effectLst/>
              <a:latin typeface="MS PGothic" panose="020B0600070205080204" pitchFamily="34" charset="-128"/>
              <a:ea typeface="MS PGothic" panose="020B0600070205080204" pitchFamily="34" charset="-128"/>
            </a:endParaRPr>
          </a:p>
        </p:txBody>
      </p:sp>
      <p:pic>
        <p:nvPicPr>
          <p:cNvPr id="5" name="Picture 4" descr="A diagram of a cooking process&#10;&#10;Description automatically generated">
            <a:extLst>
              <a:ext uri="{FF2B5EF4-FFF2-40B4-BE49-F238E27FC236}">
                <a16:creationId xmlns:a16="http://schemas.microsoft.com/office/drawing/2014/main" id="{A1DFF5BD-4F39-9391-004C-DD31FE3FA0EB}"/>
              </a:ext>
            </a:extLst>
          </p:cNvPr>
          <p:cNvPicPr>
            <a:picLocks noChangeAspect="1"/>
          </p:cNvPicPr>
          <p:nvPr/>
        </p:nvPicPr>
        <p:blipFill>
          <a:blip r:embed="rId3"/>
          <a:stretch>
            <a:fillRect/>
          </a:stretch>
        </p:blipFill>
        <p:spPr>
          <a:xfrm>
            <a:off x="720726" y="1775429"/>
            <a:ext cx="3652154" cy="2739115"/>
          </a:xfrm>
          <a:prstGeom prst="rect">
            <a:avLst/>
          </a:prstGeom>
        </p:spPr>
      </p:pic>
      <p:pic>
        <p:nvPicPr>
          <p:cNvPr id="7" name="Picture 6" descr="A diagram of a train&#10;&#10;Description automatically generated">
            <a:extLst>
              <a:ext uri="{FF2B5EF4-FFF2-40B4-BE49-F238E27FC236}">
                <a16:creationId xmlns:a16="http://schemas.microsoft.com/office/drawing/2014/main" id="{0B485B39-C087-D481-E9A2-E6B453D5061C}"/>
              </a:ext>
            </a:extLst>
          </p:cNvPr>
          <p:cNvPicPr>
            <a:picLocks noChangeAspect="1"/>
          </p:cNvPicPr>
          <p:nvPr/>
        </p:nvPicPr>
        <p:blipFill>
          <a:blip r:embed="rId4"/>
          <a:stretch>
            <a:fillRect/>
          </a:stretch>
        </p:blipFill>
        <p:spPr>
          <a:xfrm>
            <a:off x="4571999" y="1775428"/>
            <a:ext cx="4034997" cy="1597499"/>
          </a:xfrm>
          <a:prstGeom prst="rect">
            <a:avLst/>
          </a:prstGeom>
        </p:spPr>
      </p:pic>
    </p:spTree>
    <p:extLst>
      <p:ext uri="{BB962C8B-B14F-4D97-AF65-F5344CB8AC3E}">
        <p14:creationId xmlns:p14="http://schemas.microsoft.com/office/powerpoint/2010/main" val="84721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2.7 </a:t>
            </a:r>
            <a:r>
              <a:rPr lang="ja-JP" altLang="en-US" sz="2000">
                <a:solidFill>
                  <a:schemeClr val="tx1"/>
                </a:solidFill>
                <a:latin typeface="MS PGothic" panose="020B0600070205080204" pitchFamily="34" charset="-128"/>
                <a:ea typeface="MS PGothic" panose="020B0600070205080204" pitchFamily="34" charset="-128"/>
              </a:rPr>
              <a:t>開発スケジュール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1450" y="970671"/>
            <a:ext cx="7702550" cy="276999"/>
          </a:xfrm>
          <a:prstGeom prst="rect">
            <a:avLst/>
          </a:prstGeom>
          <a:noFill/>
        </p:spPr>
        <p:txBody>
          <a:bodyPr wrap="square">
            <a:spAutoFit/>
          </a:bodyPr>
          <a:lstStyle/>
          <a:p>
            <a:pPr algn="l">
              <a:spcBef>
                <a:spcPts val="600"/>
              </a:spcBef>
              <a:spcAft>
                <a:spcPts val="600"/>
              </a:spcAft>
              <a:buClr>
                <a:schemeClr val="tx1"/>
              </a:buClr>
            </a:pPr>
            <a:r>
              <a:rPr lang="en-US" altLang="ja-JP" sz="1200" i="0" dirty="0">
                <a:solidFill>
                  <a:schemeClr val="tx1"/>
                </a:solidFill>
                <a:effectLst/>
                <a:latin typeface="MS PGothic" panose="020B0600070205080204" pitchFamily="34" charset="-128"/>
                <a:ea typeface="MS PGothic" panose="020B0600070205080204" pitchFamily="34" charset="-128"/>
              </a:rPr>
              <a:t>WBS</a:t>
            </a:r>
            <a:r>
              <a:rPr lang="ja-JP" altLang="en-JP" sz="1200" i="0">
                <a:solidFill>
                  <a:schemeClr val="tx1"/>
                </a:solidFill>
                <a:effectLst/>
                <a:latin typeface="MS PGothic" panose="020B0600070205080204" pitchFamily="34" charset="-128"/>
                <a:ea typeface="MS PGothic" panose="020B0600070205080204" pitchFamily="34" charset="-128"/>
              </a:rPr>
              <a:t>、</a:t>
            </a:r>
            <a:r>
              <a:rPr lang="en-JP" altLang="ja-JP" sz="1200" i="0" dirty="0">
                <a:solidFill>
                  <a:schemeClr val="tx1"/>
                </a:solidFill>
                <a:effectLst/>
                <a:latin typeface="MS PGothic" panose="020B0600070205080204" pitchFamily="34" charset="-128"/>
                <a:ea typeface="MS PGothic" panose="020B0600070205080204" pitchFamily="34" charset="-128"/>
              </a:rPr>
              <a:t>PERT</a:t>
            </a:r>
            <a:r>
              <a:rPr lang="ja-JP" altLang="en-US" sz="1200" i="0">
                <a:solidFill>
                  <a:schemeClr val="tx1"/>
                </a:solidFill>
                <a:effectLst/>
                <a:latin typeface="MS PGothic" panose="020B0600070205080204" pitchFamily="34" charset="-128"/>
                <a:ea typeface="MS PGothic" panose="020B0600070205080204" pitchFamily="34" charset="-128"/>
              </a:rPr>
              <a:t>の検討結果を基に、開発スケジュールを作成する。</a:t>
            </a:r>
            <a:r>
              <a:rPr lang="ja-JP" altLang="en-US" sz="1200" i="0">
                <a:solidFill>
                  <a:schemeClr val="accent1"/>
                </a:solidFill>
                <a:effectLst/>
                <a:latin typeface="MS PGothic" panose="020B0600070205080204" pitchFamily="34" charset="-128"/>
                <a:ea typeface="MS PGothic" panose="020B0600070205080204" pitchFamily="34" charset="-128"/>
              </a:rPr>
              <a:t>ガントチャート</a:t>
            </a:r>
            <a:r>
              <a:rPr lang="ja-JP" altLang="en-US" sz="1200" i="0">
                <a:solidFill>
                  <a:schemeClr val="tx1"/>
                </a:solidFill>
                <a:effectLst/>
                <a:latin typeface="MS PGothic" panose="020B0600070205080204" pitchFamily="34" charset="-128"/>
                <a:ea typeface="MS PGothic" panose="020B0600070205080204" pitchFamily="34" charset="-128"/>
              </a:rPr>
              <a:t>と呼ばれる線で表記する。</a:t>
            </a:r>
            <a:endParaRPr lang="en-US" altLang="ja-JP" sz="1200" i="0" dirty="0">
              <a:solidFill>
                <a:schemeClr val="tx1"/>
              </a:solidFill>
              <a:effectLst/>
              <a:latin typeface="MS PGothic" panose="020B0600070205080204" pitchFamily="34" charset="-128"/>
              <a:ea typeface="MS PGothic" panose="020B0600070205080204" pitchFamily="34" charset="-128"/>
            </a:endParaRPr>
          </a:p>
        </p:txBody>
      </p:sp>
      <p:pic>
        <p:nvPicPr>
          <p:cNvPr id="3" name="Picture 2" descr="A diagram with text and numbers&#10;&#10;Description automatically generated with medium confidence">
            <a:extLst>
              <a:ext uri="{FF2B5EF4-FFF2-40B4-BE49-F238E27FC236}">
                <a16:creationId xmlns:a16="http://schemas.microsoft.com/office/drawing/2014/main" id="{39C75D5E-2E71-39A4-232B-F1326F01CB2A}"/>
              </a:ext>
            </a:extLst>
          </p:cNvPr>
          <p:cNvPicPr>
            <a:picLocks noChangeAspect="1"/>
          </p:cNvPicPr>
          <p:nvPr/>
        </p:nvPicPr>
        <p:blipFill>
          <a:blip r:embed="rId3"/>
          <a:stretch>
            <a:fillRect/>
          </a:stretch>
        </p:blipFill>
        <p:spPr>
          <a:xfrm>
            <a:off x="720725" y="1401342"/>
            <a:ext cx="4929158" cy="3322058"/>
          </a:xfrm>
          <a:prstGeom prst="rect">
            <a:avLst/>
          </a:prstGeom>
        </p:spPr>
      </p:pic>
    </p:spTree>
    <p:extLst>
      <p:ext uri="{BB962C8B-B14F-4D97-AF65-F5344CB8AC3E}">
        <p14:creationId xmlns:p14="http://schemas.microsoft.com/office/powerpoint/2010/main" val="531168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1955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https://forms.gle/ZKzja8F5YhVkT4Tt6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2-2</a:t>
            </a:r>
          </a:p>
        </p:txBody>
      </p:sp>
    </p:spTree>
    <p:extLst>
      <p:ext uri="{BB962C8B-B14F-4D97-AF65-F5344CB8AC3E}">
        <p14:creationId xmlns:p14="http://schemas.microsoft.com/office/powerpoint/2010/main" val="411148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endParaRPr>
          </a:p>
        </p:txBody>
      </p:sp>
    </p:spTree>
    <p:extLst>
      <p:ext uri="{BB962C8B-B14F-4D97-AF65-F5344CB8AC3E}">
        <p14:creationId xmlns:p14="http://schemas.microsoft.com/office/powerpoint/2010/main" val="266383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https://forms.gle/rLyiMqigkxa8Abkt7</a:t>
            </a: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歯科医院業務支援システムの開発を委託された。ウォータフォールプロセスモデルで開発を進める場合に、以下の設問に答えてください。どのような開発フェーズが必要か</a:t>
            </a:r>
            <a:endParaRPr lang="en-US" altLang="ja-JP" sz="2000" dirty="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ウォータフォールプロセスモデルの各プロセスの正しい順番を選択してください。</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ウォータフォールプロセスモデルで実装フェーズに関わるステークホルダをすべて選択してください。</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それぞれのステークホルダの役割の説明で正しいものを選択してください。</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grpSp>
        <p:nvGrpSpPr>
          <p:cNvPr id="19" name="Group 18">
            <a:extLst>
              <a:ext uri="{FF2B5EF4-FFF2-40B4-BE49-F238E27FC236}">
                <a16:creationId xmlns:a16="http://schemas.microsoft.com/office/drawing/2014/main" id="{21FE01E5-8033-EF11-7E31-925776AA0E08}"/>
              </a:ext>
            </a:extLst>
          </p:cNvPr>
          <p:cNvGrpSpPr/>
          <p:nvPr/>
        </p:nvGrpSpPr>
        <p:grpSpPr>
          <a:xfrm>
            <a:off x="138545" y="1385454"/>
            <a:ext cx="8604109" cy="3588943"/>
            <a:chOff x="138545" y="1385454"/>
            <a:chExt cx="8604109" cy="3588943"/>
          </a:xfrm>
        </p:grpSpPr>
        <p:sp>
          <p:nvSpPr>
            <p:cNvPr id="6" name="TextBox 5">
              <a:extLst>
                <a:ext uri="{FF2B5EF4-FFF2-40B4-BE49-F238E27FC236}">
                  <a16:creationId xmlns:a16="http://schemas.microsoft.com/office/drawing/2014/main" id="{3F931E1C-91BD-B447-0E4D-33828D393937}"/>
                </a:ext>
              </a:extLst>
            </p:cNvPr>
            <p:cNvSpPr txBox="1"/>
            <p:nvPr/>
          </p:nvSpPr>
          <p:spPr>
            <a:xfrm>
              <a:off x="138545" y="1385454"/>
              <a:ext cx="969818" cy="30777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顧客要求</a:t>
              </a:r>
              <a:endParaRPr lang="en-US" dirty="0">
                <a:solidFill>
                  <a:schemeClr val="tx1"/>
                </a:solidFill>
                <a:latin typeface="MS PGothic" panose="020B0600070205080204" pitchFamily="34" charset="-128"/>
                <a:ea typeface="MS PGothic" panose="020B0600070205080204" pitchFamily="34" charset="-128"/>
              </a:endParaRPr>
            </a:p>
          </p:txBody>
        </p:sp>
        <p:cxnSp>
          <p:nvCxnSpPr>
            <p:cNvPr id="13" name="Straight Connector 12">
              <a:extLst>
                <a:ext uri="{FF2B5EF4-FFF2-40B4-BE49-F238E27FC236}">
                  <a16:creationId xmlns:a16="http://schemas.microsoft.com/office/drawing/2014/main" id="{DCA1D8CE-336A-6732-36C6-EAE339247321}"/>
                </a:ext>
              </a:extLst>
            </p:cNvPr>
            <p:cNvCxnSpPr>
              <a:cxnSpLocks/>
            </p:cNvCxnSpPr>
            <p:nvPr/>
          </p:nvCxnSpPr>
          <p:spPr>
            <a:xfrm>
              <a:off x="1648690" y="1693231"/>
              <a:ext cx="6234983" cy="291026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Process 4">
              <a:extLst>
                <a:ext uri="{FF2B5EF4-FFF2-40B4-BE49-F238E27FC236}">
                  <a16:creationId xmlns:a16="http://schemas.microsoft.com/office/drawing/2014/main" id="{5F496681-FF09-20AF-517D-E00A78327867}"/>
                </a:ext>
              </a:extLst>
            </p:cNvPr>
            <p:cNvSpPr/>
            <p:nvPr/>
          </p:nvSpPr>
          <p:spPr>
            <a:xfrm>
              <a:off x="1108363" y="1385454"/>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①</a:t>
              </a:r>
            </a:p>
          </p:txBody>
        </p:sp>
        <p:sp>
          <p:nvSpPr>
            <p:cNvPr id="7" name="Process 6">
              <a:extLst>
                <a:ext uri="{FF2B5EF4-FFF2-40B4-BE49-F238E27FC236}">
                  <a16:creationId xmlns:a16="http://schemas.microsoft.com/office/drawing/2014/main" id="{D2871569-A5D5-91EA-B778-12C4AC9AA0AA}"/>
                </a:ext>
              </a:extLst>
            </p:cNvPr>
            <p:cNvSpPr/>
            <p:nvPr/>
          </p:nvSpPr>
          <p:spPr>
            <a:xfrm>
              <a:off x="2382982" y="2018004"/>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②</a:t>
              </a:r>
            </a:p>
          </p:txBody>
        </p:sp>
        <p:sp>
          <p:nvSpPr>
            <p:cNvPr id="8" name="Process 7">
              <a:extLst>
                <a:ext uri="{FF2B5EF4-FFF2-40B4-BE49-F238E27FC236}">
                  <a16:creationId xmlns:a16="http://schemas.microsoft.com/office/drawing/2014/main" id="{13FDB163-6499-6D7A-E56E-68415967B1D8}"/>
                </a:ext>
              </a:extLst>
            </p:cNvPr>
            <p:cNvSpPr/>
            <p:nvPr/>
          </p:nvSpPr>
          <p:spPr>
            <a:xfrm>
              <a:off x="3650747" y="2652900"/>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③</a:t>
              </a:r>
            </a:p>
          </p:txBody>
        </p:sp>
        <p:sp>
          <p:nvSpPr>
            <p:cNvPr id="9" name="Process 8">
              <a:extLst>
                <a:ext uri="{FF2B5EF4-FFF2-40B4-BE49-F238E27FC236}">
                  <a16:creationId xmlns:a16="http://schemas.microsoft.com/office/drawing/2014/main" id="{B9D28FCA-68F2-4B08-2D95-DB21C1599B7B}"/>
                </a:ext>
              </a:extLst>
            </p:cNvPr>
            <p:cNvSpPr/>
            <p:nvPr/>
          </p:nvSpPr>
          <p:spPr>
            <a:xfrm>
              <a:off x="4928393" y="3226132"/>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④</a:t>
              </a:r>
            </a:p>
          </p:txBody>
        </p:sp>
        <p:sp>
          <p:nvSpPr>
            <p:cNvPr id="10" name="Process 9">
              <a:extLst>
                <a:ext uri="{FF2B5EF4-FFF2-40B4-BE49-F238E27FC236}">
                  <a16:creationId xmlns:a16="http://schemas.microsoft.com/office/drawing/2014/main" id="{766B9B33-4CEC-2093-6DFA-9CEC0DFA0983}"/>
                </a:ext>
              </a:extLst>
            </p:cNvPr>
            <p:cNvSpPr/>
            <p:nvPr/>
          </p:nvSpPr>
          <p:spPr>
            <a:xfrm>
              <a:off x="6193131" y="3803751"/>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⑤</a:t>
              </a:r>
            </a:p>
          </p:txBody>
        </p:sp>
        <p:sp>
          <p:nvSpPr>
            <p:cNvPr id="11" name="Process 10">
              <a:extLst>
                <a:ext uri="{FF2B5EF4-FFF2-40B4-BE49-F238E27FC236}">
                  <a16:creationId xmlns:a16="http://schemas.microsoft.com/office/drawing/2014/main" id="{9303DCDE-1829-2125-7F94-94DAEEC4328A}"/>
                </a:ext>
              </a:extLst>
            </p:cNvPr>
            <p:cNvSpPr/>
            <p:nvPr/>
          </p:nvSpPr>
          <p:spPr>
            <a:xfrm>
              <a:off x="7662000" y="4489488"/>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⑥</a:t>
              </a:r>
            </a:p>
          </p:txBody>
        </p:sp>
      </p:grpSp>
    </p:spTree>
    <p:extLst>
      <p:ext uri="{BB962C8B-B14F-4D97-AF65-F5344CB8AC3E}">
        <p14:creationId xmlns:p14="http://schemas.microsoft.com/office/powerpoint/2010/main" val="1167143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dirty="0">
                <a:solidFill>
                  <a:srgbClr val="CEF3F5"/>
                </a:solidFill>
                <a:latin typeface="MS PGothic" panose="020B0600070205080204" pitchFamily="34" charset="-128"/>
                <a:ea typeface="MS PGothic" panose="020B0600070205080204" pitchFamily="34" charset="-128"/>
                <a:hlinkClick r:id="rId4"/>
              </a:rPr>
              <a:t>https://</a:t>
            </a:r>
            <a:r>
              <a:rPr lang="en-US" dirty="0" err="1">
                <a:solidFill>
                  <a:srgbClr val="CEF3F5"/>
                </a:solidFill>
                <a:latin typeface="MS PGothic" panose="020B0600070205080204" pitchFamily="34" charset="-128"/>
                <a:ea typeface="MS PGothic" panose="020B0600070205080204" pitchFamily="34" charset="-128"/>
                <a:hlinkClick r:id="rId4"/>
              </a:rPr>
              <a:t>onct.oita-ct.ac.jp</a:t>
            </a:r>
            <a:r>
              <a:rPr lang="en-US" dirty="0">
                <a:solidFill>
                  <a:srgbClr val="CEF3F5"/>
                </a:solidFill>
                <a:latin typeface="MS PGothic" panose="020B0600070205080204" pitchFamily="34" charset="-128"/>
                <a:ea typeface="MS PGothic" panose="020B0600070205080204" pitchFamily="34" charset="-128"/>
                <a:hlinkClick r:id="rId4"/>
              </a:rPr>
              <a:t>/</a:t>
            </a:r>
            <a:r>
              <a:rPr lang="en-US" dirty="0" err="1">
                <a:solidFill>
                  <a:srgbClr val="CEF3F5"/>
                </a:solidFill>
                <a:latin typeface="MS PGothic" panose="020B0600070205080204" pitchFamily="34" charset="-128"/>
                <a:ea typeface="MS PGothic" panose="020B0600070205080204" pitchFamily="34" charset="-128"/>
                <a:hlinkClick r:id="rId4"/>
              </a:rPr>
              <a:t>seigyo</a:t>
            </a:r>
            <a:r>
              <a:rPr lang="en-US" dirty="0">
                <a:solidFill>
                  <a:srgbClr val="CEF3F5"/>
                </a:solidFill>
                <a:latin typeface="MS PGothic" panose="020B0600070205080204" pitchFamily="34" charset="-128"/>
                <a:ea typeface="MS PGothic" panose="020B0600070205080204" pitchFamily="34" charset="-128"/>
                <a:hlinkClick r:id="rId4"/>
              </a:rPr>
              <a:t>/</a:t>
            </a:r>
            <a:r>
              <a:rPr lang="en-US" dirty="0" err="1">
                <a:solidFill>
                  <a:srgbClr val="CEF3F5"/>
                </a:solidFill>
                <a:latin typeface="MS PGothic" panose="020B0600070205080204" pitchFamily="34" charset="-128"/>
                <a:ea typeface="MS PGothic" panose="020B0600070205080204" pitchFamily="34" charset="-128"/>
                <a:hlinkClick r:id="rId4"/>
              </a:rPr>
              <a:t>nishimura_hp</a:t>
            </a:r>
            <a:r>
              <a:rPr lang="en-US" dirty="0">
                <a:solidFill>
                  <a:srgbClr val="CEF3F5"/>
                </a:solidFill>
                <a:latin typeface="MS PGothic" panose="020B0600070205080204" pitchFamily="34" charset="-128"/>
                <a:ea typeface="MS PGothic" panose="020B0600070205080204" pitchFamily="34" charset="-128"/>
                <a:hlinkClick r:id="rId4"/>
              </a:rPr>
              <a:t>/coursework/2019/</a:t>
            </a:r>
            <a:r>
              <a:rPr lang="en-US" dirty="0" err="1">
                <a:solidFill>
                  <a:srgbClr val="CEF3F5"/>
                </a:solidFill>
                <a:latin typeface="MS PGothic" panose="020B0600070205080204" pitchFamily="34" charset="-128"/>
                <a:ea typeface="MS PGothic" panose="020B0600070205080204" pitchFamily="34" charset="-128"/>
                <a:hlinkClick r:id="rId4"/>
              </a:rPr>
              <a:t>SystemEngineering</a:t>
            </a:r>
            <a:r>
              <a:rPr lang="en-US" dirty="0">
                <a:solidFill>
                  <a:srgbClr val="CEF3F5"/>
                </a:solidFill>
                <a:latin typeface="MS PGothic" panose="020B0600070205080204" pitchFamily="34" charset="-128"/>
                <a:ea typeface="MS PGothic" panose="020B0600070205080204" pitchFamily="34" charset="-128"/>
                <a:hlinkClick r:id="rId4"/>
              </a:rPr>
              <a:t>/02/</a:t>
            </a:r>
            <a:r>
              <a:rPr lang="en-US" dirty="0" err="1">
                <a:solidFill>
                  <a:srgbClr val="CEF3F5"/>
                </a:solidFill>
                <a:latin typeface="MS PGothic" panose="020B0600070205080204" pitchFamily="34" charset="-128"/>
                <a:ea typeface="MS PGothic" panose="020B0600070205080204" pitchFamily="34" charset="-128"/>
                <a:hlinkClick r:id="rId4"/>
              </a:rPr>
              <a:t>Note.html</a:t>
            </a:r>
            <a:endParaRPr lang="en-US"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rPr>
            </a:br>
            <a:endParaRPr dirty="0"/>
          </a:p>
        </p:txBody>
      </p:sp>
      <p:pic>
        <p:nvPicPr>
          <p:cNvPr id="4" name="Picture 3" descr="A list of black and white text&#10;&#10;Description automatically generated">
            <a:extLst>
              <a:ext uri="{FF2B5EF4-FFF2-40B4-BE49-F238E27FC236}">
                <a16:creationId xmlns:a16="http://schemas.microsoft.com/office/drawing/2014/main" id="{4DB88B5E-4DB7-4402-1AC0-85017B9CD14F}"/>
              </a:ext>
            </a:extLst>
          </p:cNvPr>
          <p:cNvPicPr>
            <a:picLocks noChangeAspect="1"/>
          </p:cNvPicPr>
          <p:nvPr/>
        </p:nvPicPr>
        <p:blipFill>
          <a:blip r:embed="rId3"/>
          <a:stretch>
            <a:fillRect/>
          </a:stretch>
        </p:blipFill>
        <p:spPr>
          <a:xfrm>
            <a:off x="720725" y="1419225"/>
            <a:ext cx="5524500" cy="31496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2</a:t>
            </a:r>
            <a:r>
              <a:rPr lang="ja-JP" altLang="en-US" b="1" i="0">
                <a:solidFill>
                  <a:schemeClr val="tx1"/>
                </a:solidFill>
                <a:effectLst/>
                <a:latin typeface="MS PGothic" panose="020B0600070205080204" pitchFamily="34" charset="-128"/>
                <a:ea typeface="MS PGothic" panose="020B0600070205080204" pitchFamily="34" charset="-128"/>
              </a:rPr>
              <a:t>章</a:t>
            </a:r>
            <a:r>
              <a:rPr lang="ja-JP" altLang="en-US">
                <a:latin typeface="MS PGothic" panose="020B0600070205080204" pitchFamily="34" charset="-128"/>
                <a:ea typeface="MS PGothic" panose="020B0600070205080204" pitchFamily="34" charset="-128"/>
              </a:rPr>
              <a:t> ソフトウェア開発の流れ</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企業や技術者が責任をもって製品を世の中に出すためには、開発過程において様々な作業を順序立てて実施することが必要である。</a:t>
            </a:r>
          </a:p>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ソフトウェアシステムの開発においても、この原則は同じである</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第２章ではソフトウェア開発に必要な作業とその実施順序について、開発プロセスの概念を中心に説明する。</a:t>
            </a:r>
          </a:p>
          <a:p>
            <a:pPr>
              <a:spcBef>
                <a:spcPts val="600"/>
              </a:spcBef>
              <a:spcAft>
                <a:spcPts val="600"/>
              </a:spcAft>
            </a:pPr>
            <a:endParaRPr lang="en-US" altLang="ja-JP" sz="20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cs typeface="Oswald"/>
                <a:sym typeface="Oswald"/>
              </a:rPr>
              <a:t>2. </a:t>
            </a:r>
            <a:r>
              <a:rPr lang="ja-JP" altLang="en-US" sz="2800">
                <a:solidFill>
                  <a:schemeClr val="tx1"/>
                </a:solidFill>
                <a:latin typeface="MS PGothic" panose="020B0600070205080204" pitchFamily="34" charset="-128"/>
                <a:ea typeface="MS PGothic" panose="020B0600070205080204" pitchFamily="34" charset="-128"/>
                <a:cs typeface="Oswald"/>
                <a:sym typeface="Oswald"/>
              </a:rPr>
              <a:t>今日の学習目標</a:t>
            </a:r>
            <a:endParaRPr dirty="0"/>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039868"/>
            <a:ext cx="8123749" cy="3777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今日の授業の後で、以下のことが説明できるようになってください。</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buClr>
                <a:schemeClr val="bg1"/>
              </a:buClr>
            </a:pPr>
            <a:r>
              <a:rPr lang="ja-JP" altLang="en-US" sz="2000">
                <a:solidFill>
                  <a:schemeClr val="bg1"/>
                </a:solidFill>
                <a:latin typeface="MS PGothic" panose="020B0600070205080204" pitchFamily="34" charset="-128"/>
                <a:ea typeface="MS PGothic" panose="020B0600070205080204" pitchFamily="34" charset="-128"/>
              </a:rPr>
              <a:t>ある歯科医院から歯科医院業務支援システムの開発を委託された。 </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Font typeface="+mj-lt"/>
              <a:buAutoNum type="arabicParenR"/>
            </a:pPr>
            <a:r>
              <a:rPr lang="ja-JP" altLang="en-US" sz="2000">
                <a:solidFill>
                  <a:schemeClr val="bg1"/>
                </a:solidFill>
                <a:latin typeface="MS PGothic" panose="020B0600070205080204" pitchFamily="34" charset="-128"/>
                <a:ea typeface="MS PGothic" panose="020B0600070205080204" pitchFamily="34" charset="-128"/>
              </a:rPr>
              <a:t>システム開発にはどのような開発フェーズが必要か？</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Font typeface="+mj-lt"/>
              <a:buAutoNum type="arabicParenR"/>
            </a:pPr>
            <a:r>
              <a:rPr lang="ja-JP" altLang="en-US" sz="2000">
                <a:solidFill>
                  <a:schemeClr val="bg1"/>
                </a:solidFill>
                <a:latin typeface="MS PGothic" panose="020B0600070205080204" pitchFamily="34" charset="-128"/>
                <a:ea typeface="MS PGothic" panose="020B0600070205080204" pitchFamily="34" charset="-128"/>
              </a:rPr>
              <a:t>開発フェーズを進める上で、どのようなステークホルダが関係するか？</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Font typeface="+mj-lt"/>
              <a:buAutoNum type="arabicParenR"/>
            </a:pPr>
            <a:r>
              <a:rPr lang="ja-JP" altLang="en-US" sz="2000">
                <a:solidFill>
                  <a:schemeClr val="bg1"/>
                </a:solidFill>
                <a:latin typeface="MS PGothic" panose="020B0600070205080204" pitchFamily="34" charset="-128"/>
                <a:ea typeface="MS PGothic" panose="020B0600070205080204" pitchFamily="34" charset="-128"/>
              </a:rPr>
              <a:t>ステークホルダはどの開発フェーズでどのような役割をするか。</a:t>
            </a:r>
            <a:endParaRPr lang="en-US" altLang="ja-JP" sz="2000" dirty="0">
              <a:solidFill>
                <a:schemeClr val="bg1"/>
              </a:solidFill>
              <a:latin typeface="MS PGothic" panose="020B0600070205080204" pitchFamily="34" charset="-128"/>
              <a:ea typeface="MS PGothic" panose="020B0600070205080204" pitchFamily="34" charset="-128"/>
            </a:endParaRPr>
          </a:p>
          <a:p>
            <a:pPr>
              <a:spcBef>
                <a:spcPts val="1200"/>
              </a:spcBef>
              <a:spcAft>
                <a:spcPts val="600"/>
              </a:spcAft>
              <a:buClr>
                <a:schemeClr val="bg1"/>
              </a:buClr>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2</a:t>
            </a:r>
            <a:r>
              <a:rPr lang="ja-JP" altLang="en-US" b="1" i="0">
                <a:solidFill>
                  <a:schemeClr val="tx1"/>
                </a:solidFill>
                <a:effectLst/>
                <a:latin typeface="MS PGothic" panose="020B0600070205080204" pitchFamily="34" charset="-128"/>
                <a:ea typeface="MS PGothic" panose="020B0600070205080204" pitchFamily="34" charset="-128"/>
              </a:rPr>
              <a:t>章</a:t>
            </a:r>
            <a:r>
              <a:rPr lang="ja-JP" altLang="en-US">
                <a:latin typeface="MS PGothic" panose="020B0600070205080204" pitchFamily="34" charset="-128"/>
                <a:ea typeface="MS PGothic" panose="020B0600070205080204" pitchFamily="34" charset="-128"/>
              </a:rPr>
              <a:t> ソフトウェア開発の流れ</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3835400" cy="781922"/>
          </a:xfrm>
          <a:prstGeom prst="rect">
            <a:avLst/>
          </a:prstGeom>
          <a:noFill/>
        </p:spPr>
        <p:txBody>
          <a:bodyPr wrap="square" tIns="90000" bIns="90000">
            <a:sp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2.1 </a:t>
            </a:r>
            <a:r>
              <a:rPr lang="ja-JP" altLang="en-US" sz="2000">
                <a:solidFill>
                  <a:schemeClr val="tx1"/>
                </a:solidFill>
                <a:latin typeface="MS PGothic" panose="020B0600070205080204" pitchFamily="34" charset="-128"/>
                <a:ea typeface="MS PGothic" panose="020B0600070205080204" pitchFamily="34" charset="-128"/>
              </a:rPr>
              <a:t>開発フェーズ</a:t>
            </a:r>
            <a:endParaRPr lang="en-US" altLang="ja-JP" sz="2000" dirty="0">
              <a:solidFill>
                <a:schemeClr val="tx1"/>
              </a:solidFill>
              <a:latin typeface="MS PGothic" panose="020B0600070205080204" pitchFamily="34" charset="-128"/>
              <a:ea typeface="MS PGothic" panose="020B0600070205080204" pitchFamily="34" charset="-128"/>
            </a:endParaRPr>
          </a:p>
          <a:p>
            <a:pPr lvl="1"/>
            <a:r>
              <a:rPr lang="en-US" altLang="ja-JP" dirty="0">
                <a:solidFill>
                  <a:schemeClr val="tx1"/>
                </a:solidFill>
                <a:latin typeface="MS PGothic" panose="020B0600070205080204" pitchFamily="34" charset="-128"/>
                <a:ea typeface="MS PGothic" panose="020B0600070205080204" pitchFamily="34" charset="-128"/>
              </a:rPr>
              <a:t>  1. </a:t>
            </a:r>
            <a:r>
              <a:rPr lang="ja-JP" altLang="en-US">
                <a:solidFill>
                  <a:schemeClr val="tx1"/>
                </a:solidFill>
                <a:latin typeface="MS PGothic" panose="020B0600070205080204" pitchFamily="34" charset="-128"/>
                <a:ea typeface="MS PGothic" panose="020B0600070205080204" pitchFamily="34" charset="-128"/>
              </a:rPr>
              <a:t>開発の大きな流れ</a:t>
            </a:r>
          </a:p>
        </p:txBody>
      </p:sp>
      <p:sp>
        <p:nvSpPr>
          <p:cNvPr id="3" name="TextBox 2">
            <a:extLst>
              <a:ext uri="{FF2B5EF4-FFF2-40B4-BE49-F238E27FC236}">
                <a16:creationId xmlns:a16="http://schemas.microsoft.com/office/drawing/2014/main" id="{9DB460B0-0B91-24B3-FF3A-5029A73DAEDF}"/>
              </a:ext>
            </a:extLst>
          </p:cNvPr>
          <p:cNvSpPr txBox="1"/>
          <p:nvPr/>
        </p:nvSpPr>
        <p:spPr>
          <a:xfrm>
            <a:off x="2681595" y="3367512"/>
            <a:ext cx="3541405" cy="525098"/>
          </a:xfrm>
          <a:prstGeom prst="rect">
            <a:avLst/>
          </a:prstGeom>
          <a:noFill/>
          <a:ln w="38100">
            <a:solidFill>
              <a:schemeClr val="accent2"/>
            </a:solidFill>
          </a:ln>
        </p:spPr>
        <p:txBody>
          <a:bodyPr wrap="square" lIns="180000" tIns="180000" rIns="180000" bIns="180000" rtlCol="0">
            <a:spAutoFit/>
          </a:bodyPr>
          <a:lstStyle/>
          <a:p>
            <a:pPr>
              <a:spcBef>
                <a:spcPts val="1200"/>
              </a:spcBef>
              <a:spcAft>
                <a:spcPts val="1200"/>
              </a:spcAft>
            </a:pPr>
            <a:r>
              <a:rPr lang="en-US" altLang="ja-JP" sz="1050" dirty="0">
                <a:solidFill>
                  <a:schemeClr val="tx1"/>
                </a:solidFill>
                <a:latin typeface="MS PGothic" panose="020B0600070205080204" pitchFamily="34" charset="-128"/>
                <a:ea typeface="MS PGothic" panose="020B0600070205080204" pitchFamily="34" charset="-128"/>
              </a:rPr>
              <a:t>(</a:t>
            </a:r>
            <a:r>
              <a:rPr lang="en-US" sz="1050" dirty="0">
                <a:solidFill>
                  <a:schemeClr val="tx1"/>
                </a:solidFill>
                <a:latin typeface="MS PGothic" panose="020B0600070205080204" pitchFamily="34" charset="-128"/>
                <a:ea typeface="MS PGothic" panose="020B0600070205080204" pitchFamily="34" charset="-128"/>
              </a:rPr>
              <a:t>要求獲得</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企画提案</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開発</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運用</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保守</a:t>
            </a:r>
            <a:r>
              <a:rPr lang="en-US" altLang="ja-JP" sz="1050" dirty="0">
                <a:solidFill>
                  <a:schemeClr val="tx1"/>
                </a:solidFill>
                <a:latin typeface="MS PGothic" panose="020B0600070205080204" pitchFamily="34" charset="-128"/>
                <a:ea typeface="MS PGothic" panose="020B0600070205080204" pitchFamily="34" charset="-128"/>
              </a:rPr>
              <a:t>)</a:t>
            </a:r>
            <a:endParaRPr lang="ja-JP" altLang="en-US" sz="105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379B0E1E-666B-4C49-7EA4-DE7B84476ECF}"/>
              </a:ext>
            </a:extLst>
          </p:cNvPr>
          <p:cNvSpPr txBox="1"/>
          <p:nvPr/>
        </p:nvSpPr>
        <p:spPr>
          <a:xfrm>
            <a:off x="1381788" y="2632178"/>
            <a:ext cx="6380423" cy="584775"/>
          </a:xfrm>
          <a:prstGeom prst="rect">
            <a:avLst/>
          </a:prstGeom>
          <a:noFill/>
        </p:spPr>
        <p:txBody>
          <a:bodyPr wrap="square" rtlCol="0">
            <a:spAutoFit/>
          </a:bodyPr>
          <a:lstStyle/>
          <a:p>
            <a:r>
              <a:rPr lang="en-US" sz="1600" dirty="0" err="1">
                <a:solidFill>
                  <a:schemeClr val="tx1"/>
                </a:solidFill>
              </a:rPr>
              <a:t>既存システムの場合は追加機能を開発して、システムを拡張する</a:t>
            </a:r>
            <a:r>
              <a:rPr lang="en-US" sz="1600" dirty="0">
                <a:solidFill>
                  <a:schemeClr val="tx1"/>
                </a:solidFill>
              </a:rPr>
              <a:t>。「</a:t>
            </a:r>
            <a:r>
              <a:rPr lang="en-US" sz="1600" b="1" dirty="0" err="1">
                <a:solidFill>
                  <a:schemeClr val="tx1"/>
                </a:solidFill>
              </a:rPr>
              <a:t>進化型開発</a:t>
            </a:r>
            <a:r>
              <a:rPr lang="en-US" sz="1600" dirty="0">
                <a:solidFill>
                  <a:schemeClr val="tx1"/>
                </a:solidFill>
              </a:rPr>
              <a:t>」</a:t>
            </a:r>
          </a:p>
        </p:txBody>
      </p:sp>
      <p:sp>
        <p:nvSpPr>
          <p:cNvPr id="9" name="Curved Up Arrow 8">
            <a:extLst>
              <a:ext uri="{FF2B5EF4-FFF2-40B4-BE49-F238E27FC236}">
                <a16:creationId xmlns:a16="http://schemas.microsoft.com/office/drawing/2014/main" id="{F5AF05CF-9FC5-90B5-9525-9308E29DA30A}"/>
              </a:ext>
            </a:extLst>
          </p:cNvPr>
          <p:cNvSpPr/>
          <p:nvPr/>
        </p:nvSpPr>
        <p:spPr>
          <a:xfrm flipH="1">
            <a:off x="2641158" y="3945175"/>
            <a:ext cx="3576637" cy="506383"/>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0EBEEAA-AF91-8469-65E2-4291F53660C4}"/>
              </a:ext>
            </a:extLst>
          </p:cNvPr>
          <p:cNvSpPr txBox="1"/>
          <p:nvPr/>
        </p:nvSpPr>
        <p:spPr>
          <a:xfrm>
            <a:off x="720725" y="1952685"/>
            <a:ext cx="1126865" cy="369332"/>
          </a:xfrm>
          <a:prstGeom prst="rect">
            <a:avLst/>
          </a:prstGeom>
          <a:noFill/>
          <a:ln w="38100">
            <a:solidFill>
              <a:schemeClr val="accent2"/>
            </a:solidFill>
          </a:ln>
        </p:spPr>
        <p:txBody>
          <a:bodyPr wrap="square" rtlCol="0">
            <a:spAutoFit/>
          </a:bodyPr>
          <a:lstStyle/>
          <a:p>
            <a:r>
              <a:rPr lang="en-US" sz="1800" dirty="0">
                <a:solidFill>
                  <a:schemeClr val="tx1"/>
                </a:solidFill>
                <a:latin typeface="MS PGothic" panose="020B0600070205080204" pitchFamily="34" charset="-128"/>
                <a:ea typeface="MS PGothic" panose="020B0600070205080204" pitchFamily="34" charset="-128"/>
              </a:rPr>
              <a:t>要求獲得</a:t>
            </a:r>
          </a:p>
        </p:txBody>
      </p:sp>
      <p:sp>
        <p:nvSpPr>
          <p:cNvPr id="15" name="TextBox 14">
            <a:extLst>
              <a:ext uri="{FF2B5EF4-FFF2-40B4-BE49-F238E27FC236}">
                <a16:creationId xmlns:a16="http://schemas.microsoft.com/office/drawing/2014/main" id="{4C3965A5-4B84-B022-C42B-299F6BA48B3C}"/>
              </a:ext>
            </a:extLst>
          </p:cNvPr>
          <p:cNvSpPr txBox="1"/>
          <p:nvPr/>
        </p:nvSpPr>
        <p:spPr>
          <a:xfrm>
            <a:off x="2212073" y="1952685"/>
            <a:ext cx="1112792"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企画提案</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6" name="TextBox 15">
            <a:extLst>
              <a:ext uri="{FF2B5EF4-FFF2-40B4-BE49-F238E27FC236}">
                <a16:creationId xmlns:a16="http://schemas.microsoft.com/office/drawing/2014/main" id="{8BC698F9-E69D-FB6A-AF17-2F7B66FE30C5}"/>
              </a:ext>
            </a:extLst>
          </p:cNvPr>
          <p:cNvSpPr txBox="1"/>
          <p:nvPr/>
        </p:nvSpPr>
        <p:spPr>
          <a:xfrm>
            <a:off x="3756521" y="1960461"/>
            <a:ext cx="1482230"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システム開発</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7" name="TextBox 16">
            <a:extLst>
              <a:ext uri="{FF2B5EF4-FFF2-40B4-BE49-F238E27FC236}">
                <a16:creationId xmlns:a16="http://schemas.microsoft.com/office/drawing/2014/main" id="{C39D5AB6-11B0-5482-0320-34D097C16235}"/>
              </a:ext>
            </a:extLst>
          </p:cNvPr>
          <p:cNvSpPr txBox="1"/>
          <p:nvPr/>
        </p:nvSpPr>
        <p:spPr>
          <a:xfrm>
            <a:off x="5685003" y="1952685"/>
            <a:ext cx="1482231"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システム運用</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8" name="TextBox 17">
            <a:extLst>
              <a:ext uri="{FF2B5EF4-FFF2-40B4-BE49-F238E27FC236}">
                <a16:creationId xmlns:a16="http://schemas.microsoft.com/office/drawing/2014/main" id="{BA9833F6-4792-CB51-4C6C-65BB260F6690}"/>
              </a:ext>
            </a:extLst>
          </p:cNvPr>
          <p:cNvSpPr txBox="1"/>
          <p:nvPr/>
        </p:nvSpPr>
        <p:spPr>
          <a:xfrm>
            <a:off x="7546437" y="1952685"/>
            <a:ext cx="1482231"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システム保守</a:t>
            </a:r>
            <a:endParaRPr lang="en-US" sz="1800" dirty="0">
              <a:solidFill>
                <a:schemeClr val="tx1"/>
              </a:solidFill>
              <a:latin typeface="MS PGothic" panose="020B0600070205080204" pitchFamily="34" charset="-128"/>
              <a:ea typeface="MS PGothic" panose="020B0600070205080204" pitchFamily="34" charset="-128"/>
            </a:endParaRPr>
          </a:p>
        </p:txBody>
      </p:sp>
      <p:cxnSp>
        <p:nvCxnSpPr>
          <p:cNvPr id="20" name="Straight Arrow Connector 19">
            <a:extLst>
              <a:ext uri="{FF2B5EF4-FFF2-40B4-BE49-F238E27FC236}">
                <a16:creationId xmlns:a16="http://schemas.microsoft.com/office/drawing/2014/main" id="{980C771B-B530-D450-17F1-6995D4834250}"/>
              </a:ext>
            </a:extLst>
          </p:cNvPr>
          <p:cNvCxnSpPr>
            <a:cxnSpLocks/>
          </p:cNvCxnSpPr>
          <p:nvPr/>
        </p:nvCxnSpPr>
        <p:spPr>
          <a:xfrm flipV="1">
            <a:off x="1905000" y="2137351"/>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1E4873-6EB1-84AF-8454-8DB084F06DD3}"/>
              </a:ext>
            </a:extLst>
          </p:cNvPr>
          <p:cNvCxnSpPr>
            <a:cxnSpLocks/>
          </p:cNvCxnSpPr>
          <p:nvPr/>
        </p:nvCxnSpPr>
        <p:spPr>
          <a:xfrm flipV="1">
            <a:off x="3408742" y="2145127"/>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35724B-B21C-4740-BD9E-63AAF38C0B5D}"/>
              </a:ext>
            </a:extLst>
          </p:cNvPr>
          <p:cNvCxnSpPr>
            <a:cxnSpLocks/>
          </p:cNvCxnSpPr>
          <p:nvPr/>
        </p:nvCxnSpPr>
        <p:spPr>
          <a:xfrm flipV="1">
            <a:off x="5337672" y="2129575"/>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7FC9E5-03CE-94FB-81F5-DA37DFE18728}"/>
              </a:ext>
            </a:extLst>
          </p:cNvPr>
          <p:cNvCxnSpPr>
            <a:cxnSpLocks/>
          </p:cNvCxnSpPr>
          <p:nvPr/>
        </p:nvCxnSpPr>
        <p:spPr>
          <a:xfrm flipV="1">
            <a:off x="7236067" y="2145127"/>
            <a:ext cx="25873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2.1 </a:t>
            </a:r>
            <a:r>
              <a:rPr lang="ja-JP" altLang="en-US" sz="2000">
                <a:solidFill>
                  <a:schemeClr val="tx1"/>
                </a:solidFill>
                <a:latin typeface="MS PGothic" panose="020B0600070205080204" pitchFamily="34" charset="-128"/>
                <a:ea typeface="MS PGothic" panose="020B0600070205080204" pitchFamily="34" charset="-128"/>
              </a:rPr>
              <a:t>開発フェーズ</a:t>
            </a:r>
            <a:br>
              <a:rPr lang="en-US" altLang="ja-JP" sz="14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2. </a:t>
            </a:r>
            <a:r>
              <a:rPr lang="ja-JP" altLang="en-US" sz="1400">
                <a:solidFill>
                  <a:schemeClr val="tx1"/>
                </a:solidFill>
                <a:latin typeface="MS PGothic" panose="020B0600070205080204" pitchFamily="34" charset="-128"/>
                <a:ea typeface="MS PGothic" panose="020B0600070205080204" pitchFamily="34" charset="-128"/>
              </a:rPr>
              <a:t>開発フェーズとステークホルダの関係</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DB07B0E5-18B4-9949-3C7D-CF5998E15FF7}"/>
              </a:ext>
            </a:extLst>
          </p:cNvPr>
          <p:cNvSpPr txBox="1"/>
          <p:nvPr/>
        </p:nvSpPr>
        <p:spPr>
          <a:xfrm>
            <a:off x="919132" y="1253946"/>
            <a:ext cx="1126865" cy="369332"/>
          </a:xfrm>
          <a:prstGeom prst="rect">
            <a:avLst/>
          </a:prstGeom>
          <a:noFill/>
          <a:ln w="38100">
            <a:solidFill>
              <a:schemeClr val="accent2"/>
            </a:solidFill>
          </a:ln>
        </p:spPr>
        <p:txBody>
          <a:bodyPr wrap="square" rtlCol="0">
            <a:spAutoFit/>
          </a:bodyPr>
          <a:lstStyle/>
          <a:p>
            <a:pPr algn="ctr"/>
            <a:r>
              <a:rPr lang="en-US" sz="1800" dirty="0">
                <a:solidFill>
                  <a:schemeClr val="tx1"/>
                </a:solidFill>
                <a:latin typeface="MS PGothic" panose="020B0600070205080204" pitchFamily="34" charset="-128"/>
                <a:ea typeface="MS PGothic" panose="020B0600070205080204" pitchFamily="34" charset="-128"/>
              </a:rPr>
              <a:t>要件定義</a:t>
            </a:r>
          </a:p>
        </p:txBody>
      </p:sp>
      <p:cxnSp>
        <p:nvCxnSpPr>
          <p:cNvPr id="13" name="Straight Arrow Connector 12">
            <a:extLst>
              <a:ext uri="{FF2B5EF4-FFF2-40B4-BE49-F238E27FC236}">
                <a16:creationId xmlns:a16="http://schemas.microsoft.com/office/drawing/2014/main" id="{4C6E0280-C745-1AEE-10B8-1EB7502508F1}"/>
              </a:ext>
            </a:extLst>
          </p:cNvPr>
          <p:cNvCxnSpPr>
            <a:cxnSpLocks/>
          </p:cNvCxnSpPr>
          <p:nvPr/>
        </p:nvCxnSpPr>
        <p:spPr>
          <a:xfrm flipV="1">
            <a:off x="2103407" y="1438612"/>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C55E6A-2ADE-CA0C-4951-EB50C0C21CE4}"/>
              </a:ext>
            </a:extLst>
          </p:cNvPr>
          <p:cNvCxnSpPr>
            <a:cxnSpLocks/>
          </p:cNvCxnSpPr>
          <p:nvPr/>
        </p:nvCxnSpPr>
        <p:spPr>
          <a:xfrm flipV="1">
            <a:off x="3607149" y="1446388"/>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50F40E-5A4B-A929-9157-61C853D22E80}"/>
              </a:ext>
            </a:extLst>
          </p:cNvPr>
          <p:cNvCxnSpPr>
            <a:cxnSpLocks/>
          </p:cNvCxnSpPr>
          <p:nvPr/>
        </p:nvCxnSpPr>
        <p:spPr>
          <a:xfrm flipV="1">
            <a:off x="5148733" y="1446388"/>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268657-C729-E329-7C87-E9243CF50311}"/>
              </a:ext>
            </a:extLst>
          </p:cNvPr>
          <p:cNvSpPr txBox="1"/>
          <p:nvPr/>
        </p:nvSpPr>
        <p:spPr>
          <a:xfrm>
            <a:off x="2438991" y="1253946"/>
            <a:ext cx="1126865" cy="369332"/>
          </a:xfrm>
          <a:prstGeom prst="rect">
            <a:avLst/>
          </a:prstGeom>
          <a:noFill/>
          <a:ln w="38100">
            <a:solidFill>
              <a:schemeClr val="accent2"/>
            </a:solidFill>
          </a:ln>
        </p:spPr>
        <p:txBody>
          <a:bodyPr wrap="square" rtlCol="0">
            <a:spAutoFit/>
          </a:bodyPr>
          <a:lstStyle/>
          <a:p>
            <a:pPr algn="ctr"/>
            <a:r>
              <a:rPr lang="ja-JP" altLang="en-US" sz="1800">
                <a:solidFill>
                  <a:schemeClr val="tx1"/>
                </a:solidFill>
                <a:latin typeface="MS PGothic" panose="020B0600070205080204" pitchFamily="34" charset="-128"/>
                <a:ea typeface="MS PGothic" panose="020B0600070205080204" pitchFamily="34" charset="-128"/>
              </a:rPr>
              <a:t>設計</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9" name="TextBox 18">
            <a:extLst>
              <a:ext uri="{FF2B5EF4-FFF2-40B4-BE49-F238E27FC236}">
                <a16:creationId xmlns:a16="http://schemas.microsoft.com/office/drawing/2014/main" id="{721CFC66-530D-4106-1CC4-CC9B74DDA688}"/>
              </a:ext>
            </a:extLst>
          </p:cNvPr>
          <p:cNvSpPr txBox="1"/>
          <p:nvPr/>
        </p:nvSpPr>
        <p:spPr>
          <a:xfrm>
            <a:off x="3933111" y="1253946"/>
            <a:ext cx="1126865" cy="369332"/>
          </a:xfrm>
          <a:prstGeom prst="rect">
            <a:avLst/>
          </a:prstGeom>
          <a:noFill/>
          <a:ln w="38100">
            <a:solidFill>
              <a:schemeClr val="accent2"/>
            </a:solidFill>
          </a:ln>
        </p:spPr>
        <p:txBody>
          <a:bodyPr wrap="square" rtlCol="0">
            <a:spAutoFit/>
          </a:bodyPr>
          <a:lstStyle/>
          <a:p>
            <a:pPr algn="ctr"/>
            <a:r>
              <a:rPr lang="ja-JP" altLang="en-US" sz="1800">
                <a:solidFill>
                  <a:schemeClr val="tx1"/>
                </a:solidFill>
                <a:latin typeface="MS PGothic" panose="020B0600070205080204" pitchFamily="34" charset="-128"/>
                <a:ea typeface="MS PGothic" panose="020B0600070205080204" pitchFamily="34" charset="-128"/>
              </a:rPr>
              <a:t>実装</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20" name="TextBox 19">
            <a:extLst>
              <a:ext uri="{FF2B5EF4-FFF2-40B4-BE49-F238E27FC236}">
                <a16:creationId xmlns:a16="http://schemas.microsoft.com/office/drawing/2014/main" id="{FB247721-3BB4-4B0D-9DC9-A1C317C901E8}"/>
              </a:ext>
            </a:extLst>
          </p:cNvPr>
          <p:cNvSpPr txBox="1"/>
          <p:nvPr/>
        </p:nvSpPr>
        <p:spPr>
          <a:xfrm>
            <a:off x="5515988" y="1253946"/>
            <a:ext cx="1126865" cy="369332"/>
          </a:xfrm>
          <a:prstGeom prst="rect">
            <a:avLst/>
          </a:prstGeom>
          <a:noFill/>
          <a:ln w="38100">
            <a:solidFill>
              <a:schemeClr val="accent2"/>
            </a:solidFill>
          </a:ln>
        </p:spPr>
        <p:txBody>
          <a:bodyPr wrap="square" rtlCol="0">
            <a:spAutoFit/>
          </a:bodyPr>
          <a:lstStyle/>
          <a:p>
            <a:pPr algn="ctr"/>
            <a:r>
              <a:rPr lang="ja-JP" altLang="en-US" sz="1800">
                <a:solidFill>
                  <a:schemeClr val="tx1"/>
                </a:solidFill>
                <a:latin typeface="MS PGothic" panose="020B0600070205080204" pitchFamily="34" charset="-128"/>
                <a:ea typeface="MS PGothic" panose="020B0600070205080204" pitchFamily="34" charset="-128"/>
              </a:rPr>
              <a:t>テスト</a:t>
            </a:r>
            <a:endParaRPr lang="en-US" sz="1800" dirty="0">
              <a:solidFill>
                <a:schemeClr val="tx1"/>
              </a:solidFill>
              <a:latin typeface="MS PGothic" panose="020B0600070205080204" pitchFamily="34" charset="-128"/>
              <a:ea typeface="MS PGothic" panose="020B0600070205080204" pitchFamily="34" charset="-128"/>
            </a:endParaRPr>
          </a:p>
        </p:txBody>
      </p:sp>
      <p:graphicFrame>
        <p:nvGraphicFramePr>
          <p:cNvPr id="23" name="Google Shape;1121;p47">
            <a:extLst>
              <a:ext uri="{FF2B5EF4-FFF2-40B4-BE49-F238E27FC236}">
                <a16:creationId xmlns:a16="http://schemas.microsoft.com/office/drawing/2014/main" id="{A9EF41CC-522D-BD51-E0D8-9388210979A8}"/>
              </a:ext>
            </a:extLst>
          </p:cNvPr>
          <p:cNvGraphicFramePr/>
          <p:nvPr>
            <p:extLst>
              <p:ext uri="{D42A27DB-BD31-4B8C-83A1-F6EECF244321}">
                <p14:modId xmlns:p14="http://schemas.microsoft.com/office/powerpoint/2010/main" val="2047416023"/>
              </p:ext>
            </p:extLst>
          </p:nvPr>
        </p:nvGraphicFramePr>
        <p:xfrm>
          <a:off x="847771" y="1949190"/>
          <a:ext cx="7560000" cy="2224650"/>
        </p:xfrm>
        <a:graphic>
          <a:graphicData uri="http://schemas.openxmlformats.org/drawingml/2006/table">
            <a:tbl>
              <a:tblPr>
                <a:noFill/>
                <a:tableStyleId>{D9606735-FB23-46DC-8E69-3DB70196E911}</a:tableStyleId>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3190308593"/>
                    </a:ext>
                  </a:extLst>
                </a:gridCol>
                <a:gridCol w="1080000">
                  <a:extLst>
                    <a:ext uri="{9D8B030D-6E8A-4147-A177-3AD203B41FA5}">
                      <a16:colId xmlns:a16="http://schemas.microsoft.com/office/drawing/2014/main" val="990108693"/>
                    </a:ext>
                  </a:extLst>
                </a:gridCol>
              </a:tblGrid>
              <a:tr h="396000">
                <a:tc>
                  <a:txBody>
                    <a:bodyPr/>
                    <a:lstStyle/>
                    <a:p>
                      <a:pPr marL="0" lvl="0" indent="0" algn="l" rtl="0">
                        <a:spcBef>
                          <a:spcPts val="0"/>
                        </a:spcBef>
                        <a:spcAft>
                          <a:spcPts val="0"/>
                        </a:spcAft>
                        <a:buNone/>
                      </a:pPr>
                      <a:endParaRPr sz="10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accent6">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JP" sz="1000" dirty="0">
                          <a:solidFill>
                            <a:schemeClr val="accent1"/>
                          </a:solidFill>
                          <a:latin typeface="MS PGothic" panose="020B0600070205080204" pitchFamily="34" charset="-128"/>
                          <a:ea typeface="MS PGothic" panose="020B0600070205080204" pitchFamily="34" charset="-128"/>
                          <a:cs typeface="Oswald"/>
                          <a:sym typeface="Oswald"/>
                        </a:rPr>
                        <a:t>ユーザ</a:t>
                      </a:r>
                      <a:endParaRPr sz="1000" dirty="0">
                        <a:solidFill>
                          <a:schemeClr val="accent1"/>
                        </a:solidFill>
                        <a:latin typeface="MS PGothic" panose="020B0600070205080204" pitchFamily="34" charset="-128"/>
                        <a:ea typeface="MS PGothic" panose="020B0600070205080204" pitchFamily="34" charset="-128"/>
                        <a:cs typeface="Oswald"/>
                        <a:sym typeface="Oswald"/>
                      </a:endParaRPr>
                    </a:p>
                  </a:txBody>
                  <a:tcPr marL="91425" marR="91425" marT="91425" marB="91425">
                    <a:lnL w="12700" cap="flat" cmpd="sng" algn="ctr">
                      <a:solidFill>
                        <a:schemeClr val="tx1"/>
                      </a:solidFill>
                      <a:prstDash val="solid"/>
                      <a:round/>
                      <a:headEnd type="none" w="med" len="med"/>
                      <a:tailEnd type="none" w="med" len="med"/>
                    </a:lnL>
                    <a:lnR w="9525" cap="flat" cmpd="sng">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endParaRPr sz="1000" dirty="0">
                        <a:solidFill>
                          <a:schemeClr val="accent2"/>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6"/>
                        </a:solidFill>
                        <a:latin typeface="MS PGothic" panose="020B0600070205080204" pitchFamily="34" charset="-128"/>
                        <a:ea typeface="MS PGothic" panose="020B0600070205080204" pitchFamily="34" charset="-128"/>
                        <a:cs typeface="Oswald"/>
                        <a:sym typeface="Oswald"/>
                      </a:endParaRPr>
                    </a:p>
                  </a:txBody>
                  <a:tcPr marL="91425" marR="91425" marT="91425" marB="91425">
                    <a:lnL w="12700" cap="flat" cmpd="sng" algn="ctr">
                      <a:solidFill>
                        <a:schemeClr val="bg1"/>
                      </a:solidFill>
                      <a:prstDash val="solid"/>
                      <a:round/>
                      <a:headEnd type="none" w="med" len="med"/>
                      <a:tailEnd type="none" w="med" len="med"/>
                    </a:lnL>
                    <a:lnR w="9525" cap="flat" cmpd="sng">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accent4"/>
                          </a:solidFill>
                          <a:latin typeface="MS PGothic" panose="020B0600070205080204" pitchFamily="34" charset="-128"/>
                          <a:ea typeface="MS PGothic" panose="020B0600070205080204" pitchFamily="34" charset="-128"/>
                          <a:cs typeface="Oswald"/>
                          <a:sym typeface="Oswald"/>
                        </a:rPr>
                        <a:t>ベンダ</a:t>
                      </a:r>
                      <a:endParaRPr sz="1000" dirty="0">
                        <a:solidFill>
                          <a:schemeClr val="accent4"/>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4"/>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4"/>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000">
                <a:tc>
                  <a:txBody>
                    <a:bodyPr/>
                    <a:lstStyle/>
                    <a:p>
                      <a:pPr marL="0" lvl="0" indent="0" algn="l" rtl="0">
                        <a:spcBef>
                          <a:spcPts val="0"/>
                        </a:spcBef>
                        <a:spcAft>
                          <a:spcPts val="0"/>
                        </a:spcAft>
                        <a:buNone/>
                      </a:pPr>
                      <a:endParaRPr sz="10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accent6">
                          <a:alpha val="0"/>
                        </a:schemeClr>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エンドユーザ</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ユーザ</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システムエンジニア</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プログラムエンジニア</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テスト担当者</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品質保証担当者</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28575" cap="flat" cmpd="sng" algn="ctr">
                      <a:solidFill>
                        <a:schemeClr val="tx1"/>
                      </a:solidFill>
                      <a:prstDash val="solid"/>
                      <a:round/>
                      <a:headEnd type="none" w="med" len="med"/>
                      <a:tailEnd type="none" w="med" len="med"/>
                    </a:lnR>
                    <a:lnT w="19050" cap="flat" cmpd="sng" algn="ctr">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dirty="0" err="1">
                          <a:solidFill>
                            <a:schemeClr val="tx1"/>
                          </a:solidFill>
                          <a:latin typeface="MS PGothic" panose="020B0600070205080204" pitchFamily="34" charset="-128"/>
                          <a:ea typeface="MS PGothic" panose="020B0600070205080204" pitchFamily="34" charset="-128"/>
                          <a:cs typeface="Oswald"/>
                          <a:sym typeface="Oswald"/>
                        </a:rPr>
                        <a:t>要件定義</a:t>
                      </a:r>
                      <a:endParaRPr sz="1000" dirty="0">
                        <a:solidFill>
                          <a:schemeClr val="tx1"/>
                        </a:solidFill>
                        <a:latin typeface="MS PGothic" panose="020B0600070205080204" pitchFamily="34" charset="-128"/>
                        <a:ea typeface="MS PGothic" panose="020B0600070205080204" pitchFamily="34" charset="-128"/>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設計</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000" dirty="0" err="1">
                          <a:solidFill>
                            <a:schemeClr val="tx1"/>
                          </a:solidFill>
                          <a:latin typeface="MS PGothic" panose="020B0600070205080204" pitchFamily="34" charset="-128"/>
                          <a:ea typeface="MS PGothic" panose="020B0600070205080204" pitchFamily="34" charset="-128"/>
                          <a:cs typeface="Oswald"/>
                          <a:sym typeface="Oswald"/>
                        </a:rPr>
                        <a:t>実装</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テスト</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70638741"/>
                  </a:ext>
                </a:extLst>
              </a:tr>
            </a:tbl>
          </a:graphicData>
        </a:graphic>
      </p:graphicFrame>
    </p:spTree>
    <p:extLst>
      <p:ext uri="{BB962C8B-B14F-4D97-AF65-F5344CB8AC3E}">
        <p14:creationId xmlns:p14="http://schemas.microsoft.com/office/powerpoint/2010/main" val="427753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2.2 </a:t>
            </a:r>
            <a:r>
              <a:rPr lang="ja-JP" altLang="en-US" sz="2000">
                <a:solidFill>
                  <a:schemeClr val="tx1"/>
                </a:solidFill>
                <a:latin typeface="MS PGothic" panose="020B0600070205080204" pitchFamily="34" charset="-128"/>
                <a:ea typeface="MS PGothic" panose="020B0600070205080204" pitchFamily="34" charset="-128"/>
              </a:rPr>
              <a:t>開発プロセス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49600" y="914501"/>
            <a:ext cx="4917600" cy="954107"/>
          </a:xfrm>
          <a:prstGeom prst="rect">
            <a:avLst/>
          </a:prstGeom>
          <a:noFill/>
        </p:spPr>
        <p:txBody>
          <a:bodyPr wrap="square">
            <a:spAutoFit/>
          </a:bodyPr>
          <a:lstStyle/>
          <a:p>
            <a:pPr marL="342900" indent="-342900">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開発プロセスとは</a:t>
            </a:r>
            <a:endParaRPr lang="en-US" altLang="ja-JP" dirty="0">
              <a:solidFill>
                <a:schemeClr val="tx1"/>
              </a:solidFill>
              <a:latin typeface="MS PGothic" panose="020B0600070205080204" pitchFamily="34" charset="-128"/>
              <a:ea typeface="MS PGothic" panose="020B0600070205080204" pitchFamily="34" charset="-128"/>
            </a:endParaRPr>
          </a:p>
          <a:p>
            <a:pPr lvl="1">
              <a:buClr>
                <a:schemeClr val="tx1"/>
              </a:buClr>
            </a:pPr>
            <a:r>
              <a:rPr lang="en-US" altLang="ja-JP" dirty="0">
                <a:solidFill>
                  <a:schemeClr val="tx1"/>
                </a:solidFill>
                <a:latin typeface="MS PGothic" panose="020B0600070205080204" pitchFamily="34" charset="-128"/>
                <a:ea typeface="MS PGothic" panose="020B0600070205080204" pitchFamily="34" charset="-128"/>
              </a:rPr>
              <a:t>      </a:t>
            </a:r>
          </a:p>
          <a:p>
            <a:pPr lvl="1">
              <a:buClr>
                <a:schemeClr val="tx1"/>
              </a:buClr>
            </a:pPr>
            <a:r>
              <a:rPr lang="ja-JP" altLang="en-US">
                <a:solidFill>
                  <a:schemeClr val="tx1"/>
                </a:solidFill>
                <a:latin typeface="MS PGothic" panose="020B0600070205080204" pitchFamily="34" charset="-128"/>
                <a:ea typeface="MS PGothic" panose="020B0600070205080204" pitchFamily="34" charset="-128"/>
              </a:rPr>
              <a:t>　　　</a:t>
            </a:r>
            <a:r>
              <a:rPr lang="ja-JP" altLang="en-US">
                <a:solidFill>
                  <a:schemeClr val="accent1"/>
                </a:solidFill>
                <a:latin typeface="MS PGothic" panose="020B0600070205080204" pitchFamily="34" charset="-128"/>
                <a:ea typeface="MS PGothic" panose="020B0600070205080204" pitchFamily="34" charset="-128"/>
              </a:rPr>
              <a:t>プロセス</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複数の作業の集まり</a:t>
            </a:r>
            <a:endParaRPr lang="en-US" altLang="ja-JP" dirty="0">
              <a:solidFill>
                <a:schemeClr val="tx1"/>
              </a:solidFill>
              <a:latin typeface="MS PGothic" panose="020B0600070205080204" pitchFamily="34" charset="-128"/>
              <a:ea typeface="MS PGothic" panose="020B0600070205080204" pitchFamily="34" charset="-128"/>
            </a:endParaRPr>
          </a:p>
          <a:p>
            <a:pPr lvl="1">
              <a:buClr>
                <a:schemeClr val="tx1"/>
              </a:buClr>
            </a:pPr>
            <a:r>
              <a:rPr lang="ja-JP" altLang="en-US">
                <a:solidFill>
                  <a:schemeClr val="tx1"/>
                </a:solidFill>
                <a:latin typeface="MS PGothic" panose="020B0600070205080204" pitchFamily="34" charset="-128"/>
                <a:ea typeface="MS PGothic" panose="020B0600070205080204" pitchFamily="34" charset="-128"/>
              </a:rPr>
              <a:t>　　　作業</a:t>
            </a:r>
            <a:r>
              <a:rPr lang="en-US" altLang="ja-JP" dirty="0">
                <a:solidFill>
                  <a:schemeClr val="tx1"/>
                </a:solidFill>
                <a:latin typeface="MS PGothic" panose="020B0600070205080204" pitchFamily="34" charset="-128"/>
                <a:ea typeface="MS PGothic" panose="020B0600070205080204" pitchFamily="34" charset="-128"/>
              </a:rPr>
              <a:t> = </a:t>
            </a:r>
            <a:r>
              <a:rPr lang="ja-JP" altLang="en-US">
                <a:solidFill>
                  <a:schemeClr val="tx1"/>
                </a:solidFill>
                <a:latin typeface="MS PGothic" panose="020B0600070205080204" pitchFamily="34" charset="-128"/>
                <a:ea typeface="MS PGothic" panose="020B0600070205080204" pitchFamily="34" charset="-128"/>
              </a:rPr>
              <a:t>プラクティス、タスク、アクティビティ</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13" name="Picture 12" descr="A diagram of a diagram&#10;&#10;Description automatically generated">
            <a:extLst>
              <a:ext uri="{FF2B5EF4-FFF2-40B4-BE49-F238E27FC236}">
                <a16:creationId xmlns:a16="http://schemas.microsoft.com/office/drawing/2014/main" id="{98AF1F29-014A-18AC-4331-73A294573344}"/>
              </a:ext>
            </a:extLst>
          </p:cNvPr>
          <p:cNvPicPr>
            <a:picLocks noChangeAspect="1"/>
          </p:cNvPicPr>
          <p:nvPr/>
        </p:nvPicPr>
        <p:blipFill>
          <a:blip r:embed="rId3"/>
          <a:stretch>
            <a:fillRect/>
          </a:stretch>
        </p:blipFill>
        <p:spPr>
          <a:xfrm>
            <a:off x="1276188" y="1922968"/>
            <a:ext cx="3243309" cy="2645857"/>
          </a:xfrm>
          <a:prstGeom prst="rect">
            <a:avLst/>
          </a:prstGeom>
        </p:spPr>
      </p:pic>
    </p:spTree>
    <p:extLst>
      <p:ext uri="{BB962C8B-B14F-4D97-AF65-F5344CB8AC3E}">
        <p14:creationId xmlns:p14="http://schemas.microsoft.com/office/powerpoint/2010/main" val="273213607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1899</Words>
  <Application>Microsoft Macintosh PowerPoint</Application>
  <PresentationFormat>On-screen Show (16:9)</PresentationFormat>
  <Paragraphs>233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Oswald</vt:lpstr>
      <vt:lpstr>MS PGothic</vt:lpstr>
      <vt:lpstr>Roboto</vt:lpstr>
      <vt:lpstr>Arial</vt:lpstr>
      <vt:lpstr>Software Development Bussines Plan by Slidesgo</vt:lpstr>
      <vt:lpstr>02 第2章 ソフトウェア開発の流れ</vt:lpstr>
      <vt:lpstr>01</vt:lpstr>
      <vt:lpstr>10</vt:lpstr>
      <vt:lpstr>1. 今日の授業について  </vt:lpstr>
      <vt:lpstr>第2章 ソフトウェア開発の流れ</vt:lpstr>
      <vt:lpstr>2. 今日の学習目標</vt:lpstr>
      <vt:lpstr>第2章 ソフトウェア開発の流れ</vt:lpstr>
      <vt:lpstr>2.1 開発フェーズ 　2. 開発フェーズとステークホルダの関係</vt:lpstr>
      <vt:lpstr>2.2 開発プロセス</vt:lpstr>
      <vt:lpstr>2.2 開発プロセス</vt:lpstr>
      <vt:lpstr>2.2 開発プロセス</vt:lpstr>
      <vt:lpstr>2.3 標準的なプロセスモデル</vt:lpstr>
      <vt:lpstr>2.3 標準的なプロセスモデル</vt:lpstr>
      <vt:lpstr>2.3 標準的なプロセスモデル</vt:lpstr>
      <vt:lpstr>2.3 標準的なプロセスモデル</vt:lpstr>
      <vt:lpstr>2.3 標準的なプロセスモデル</vt:lpstr>
      <vt:lpstr>QUIZで確認</vt:lpstr>
      <vt:lpstr>2.5 開発プロセスの検討</vt:lpstr>
      <vt:lpstr>2.6 工程設計</vt:lpstr>
      <vt:lpstr>2.6 工程設計</vt:lpstr>
      <vt:lpstr>2.7 開発スケジュール</vt:lpstr>
      <vt:lpstr>QUIZで確認</vt:lpstr>
      <vt:lpstr>5. 質問やディスカッション </vt:lpstr>
      <vt:lpstr>6. 確認テスト</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42</cp:revision>
  <dcterms:modified xsi:type="dcterms:W3CDTF">2025-07-24T07:46:08Z</dcterms:modified>
</cp:coreProperties>
</file>