
<file path=[Content_Types].xml><?xml version="1.0" encoding="utf-8"?>
<Types xmlns="http://schemas.openxmlformats.org/package/2006/content-types">
  <Default Extension="docx" ContentType="application/vnd.openxmlformats-officedocument.wordprocessingml.document"/>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5"/>
  </p:notesMasterIdLst>
  <p:sldIdLst>
    <p:sldId id="256" r:id="rId2"/>
    <p:sldId id="315" r:id="rId3"/>
    <p:sldId id="324" r:id="rId4"/>
    <p:sldId id="320" r:id="rId5"/>
    <p:sldId id="328" r:id="rId6"/>
    <p:sldId id="327" r:id="rId7"/>
    <p:sldId id="329" r:id="rId8"/>
    <p:sldId id="293" r:id="rId9"/>
    <p:sldId id="374" r:id="rId10"/>
    <p:sldId id="365" r:id="rId11"/>
    <p:sldId id="366" r:id="rId12"/>
    <p:sldId id="358" r:id="rId13"/>
    <p:sldId id="368" r:id="rId14"/>
    <p:sldId id="359" r:id="rId15"/>
    <p:sldId id="369" r:id="rId16"/>
    <p:sldId id="371" r:id="rId17"/>
    <p:sldId id="370" r:id="rId18"/>
    <p:sldId id="375" r:id="rId19"/>
    <p:sldId id="372" r:id="rId20"/>
    <p:sldId id="373" r:id="rId21"/>
    <p:sldId id="335" r:id="rId22"/>
    <p:sldId id="344" r:id="rId23"/>
    <p:sldId id="322" r:id="rId24"/>
  </p:sldIdLst>
  <p:sldSz cx="9144000" cy="5143500" type="screen16x9"/>
  <p:notesSz cx="6858000" cy="9144000"/>
  <p:embeddedFontLst>
    <p:embeddedFont>
      <p:font typeface="Livvic" pitchFamily="2" charset="77"/>
      <p:regular r:id="rId26"/>
      <p:bold r:id="rId27"/>
      <p:italic r:id="rId28"/>
      <p:boldItalic r:id="rId29"/>
    </p:embeddedFont>
    <p:embeddedFont>
      <p:font typeface="Oswald" pitchFamily="2" charset="77"/>
      <p:regular r:id="rId30"/>
      <p:bold r:id="rId31"/>
    </p:embeddedFont>
    <p:embeddedFont>
      <p:font typeface="Roboto" panose="02000000000000000000" pitchFamily="2" charset="0"/>
      <p:regular r:id="rId32"/>
      <p:bold r:id="rId33"/>
      <p:italic r:id="rId34"/>
      <p:boldItalic r:id="rId35"/>
    </p:embeddedFont>
    <p:embeddedFont>
      <p:font typeface="Roboto Condensed Light" panose="02000000000000000000" pitchFamily="2" charset="0"/>
      <p:regular r:id="rId36"/>
      <p: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JCzA3MkVY622wW0srfhRpA==" hashData="Gj58CMgiZ/T+eqoAzagtQOuf47SRFy3PevQ+Et1LMLJ3naZHlTqeSurAq04iLSWkugqznvdmA7B0oxGd0RYleg=="/>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1"/>
    <p:restoredTop sz="95859"/>
  </p:normalViewPr>
  <p:slideViewPr>
    <p:cSldViewPr snapToGrid="0" showGuides="1">
      <p:cViewPr varScale="1">
        <p:scale>
          <a:sx n="125" d="100"/>
          <a:sy n="125" d="100"/>
        </p:scale>
        <p:origin x="1568" y="472"/>
      </p:cViewPr>
      <p:guideLst/>
    </p:cSldViewPr>
  </p:slideViewPr>
  <p:notesTextViewPr>
    <p:cViewPr>
      <p:scale>
        <a:sx n="1" d="1"/>
        <a:sy n="1" d="1"/>
      </p:scale>
      <p:origin x="0" y="0"/>
    </p:cViewPr>
  </p:notesTextViewPr>
  <p:notesViewPr>
    <p:cSldViewPr snapToGrid="0" showGuides="1">
      <p:cViewPr varScale="1">
        <p:scale>
          <a:sx n="86" d="100"/>
          <a:sy n="86" d="100"/>
        </p:scale>
        <p:origin x="2928" y="21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01764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570574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4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31638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019045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95357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0713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070475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2DE6263-1F75-2483-F57D-E47FB29D17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8C97CF-4F74-2901-A06F-088F4B8ED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F9306D6-E672-0B89-C367-26AA55B510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2276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924737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4"/>
        <p:cNvGrpSpPr/>
        <p:nvPr/>
      </p:nvGrpSpPr>
      <p:grpSpPr>
        <a:xfrm>
          <a:off x="0" y="0"/>
          <a:ext cx="0" cy="0"/>
          <a:chOff x="0" y="0"/>
          <a:chExt cx="0" cy="0"/>
        </a:xfrm>
      </p:grpSpPr>
      <p:sp>
        <p:nvSpPr>
          <p:cNvPr id="965" name="Google Shape;965;gad0aeb9a5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6" name="Google Shape;966;gad0aeb9a5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28729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4886274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166123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1789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0188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2439457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p:cNvGrpSpPr/>
        <p:nvPr/>
      </p:nvGrpSpPr>
      <p:grpSpPr>
        <a:xfrm>
          <a:off x="0" y="0"/>
          <a:ext cx="0" cy="0"/>
          <a:chOff x="0" y="0"/>
          <a:chExt cx="0" cy="0"/>
        </a:xfrm>
      </p:grpSpPr>
      <p:sp>
        <p:nvSpPr>
          <p:cNvPr id="1616" name="Google Shape;1616;g8c1997cbfd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5">
          <a:extLst>
            <a:ext uri="{FF2B5EF4-FFF2-40B4-BE49-F238E27FC236}">
              <a16:creationId xmlns:a16="http://schemas.microsoft.com/office/drawing/2014/main" id="{51E96115-C6C6-58A4-483F-570E14EE53E2}"/>
            </a:ext>
          </a:extLst>
        </p:cNvPr>
        <p:cNvGrpSpPr/>
        <p:nvPr/>
      </p:nvGrpSpPr>
      <p:grpSpPr>
        <a:xfrm>
          <a:off x="0" y="0"/>
          <a:ext cx="0" cy="0"/>
          <a:chOff x="0" y="0"/>
          <a:chExt cx="0" cy="0"/>
        </a:xfrm>
      </p:grpSpPr>
      <p:sp>
        <p:nvSpPr>
          <p:cNvPr id="1616" name="Google Shape;1616;g8c1997cbfd_0_29:notes">
            <a:extLst>
              <a:ext uri="{FF2B5EF4-FFF2-40B4-BE49-F238E27FC236}">
                <a16:creationId xmlns:a16="http://schemas.microsoft.com/office/drawing/2014/main" id="{27BB1A40-5574-B037-7630-0D4E347AF2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7" name="Google Shape;1617;g8c1997cbfd_0_29:notes">
            <a:extLst>
              <a:ext uri="{FF2B5EF4-FFF2-40B4-BE49-F238E27FC236}">
                <a16:creationId xmlns:a16="http://schemas.microsoft.com/office/drawing/2014/main" id="{38447582-1A4A-1178-AB76-1439EAAED3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ja-JP" altLang="en-US" b="0" i="0">
                <a:solidFill>
                  <a:srgbClr val="374151"/>
                </a:solidFill>
                <a:effectLst/>
                <a:latin typeface="MS PGothic" panose="020B0600070205080204" pitchFamily="34" charset="-128"/>
                <a:ea typeface="MS PGothic" panose="020B0600070205080204" pitchFamily="34" charset="-128"/>
              </a:rPr>
              <a:t>機能要求は、システムが実行すべき具体的な機能やタスクを指します。これには、システムがどのような処理を行い、どのような結果を出力するかという点が含まれます。例えば、オンラインショッピングシステムにおける商品の検索、カートへの追加、決済処理などが機能要求の一例です。</a:t>
            </a:r>
          </a:p>
          <a:p>
            <a:pPr algn="l"/>
            <a:r>
              <a:rPr lang="ja-JP" altLang="en-US" b="0" i="0">
                <a:solidFill>
                  <a:srgbClr val="374151"/>
                </a:solidFill>
                <a:effectLst/>
                <a:latin typeface="MS PGothic" panose="020B0600070205080204" pitchFamily="34" charset="-128"/>
                <a:ea typeface="MS PGothic" panose="020B0600070205080204" pitchFamily="34" charset="-128"/>
              </a:rPr>
              <a:t>非機能要求（ひきのうようきゅう）</a:t>
            </a:r>
            <a:r>
              <a:rPr lang="en-US" altLang="ja-JP" b="0" i="0" dirty="0">
                <a:solidFill>
                  <a:srgbClr val="374151"/>
                </a:solidFill>
                <a:effectLst/>
                <a:latin typeface="MS PGothic" panose="020B0600070205080204" pitchFamily="34" charset="-128"/>
                <a:ea typeface="MS PGothic" panose="020B0600070205080204" pitchFamily="34" charset="-128"/>
              </a:rPr>
              <a:t>: </a:t>
            </a:r>
            <a:r>
              <a:rPr lang="ja-JP" altLang="en-US" b="0" i="0">
                <a:solidFill>
                  <a:srgbClr val="374151"/>
                </a:solidFill>
                <a:effectLst/>
                <a:latin typeface="MS PGothic" panose="020B0600070205080204" pitchFamily="34" charset="-128"/>
                <a:ea typeface="MS PGothic" panose="020B0600070205080204" pitchFamily="34" charset="-128"/>
              </a:rPr>
              <a:t>非機能要求は、システムがどのように動作するかという品質や制約に関する要求です。これには、パフォーマンス、セキュリティ、信頼性、使いやすさ、メンテナンス性などが含まれます。例えば、システムのレスポンス時間、データの暗号化、システムの可用性などが非機能要求に該当します。</a:t>
            </a:r>
          </a:p>
          <a:p>
            <a:pPr marL="0" lvl="0" indent="0" algn="l" rtl="0">
              <a:spcBef>
                <a:spcPts val="0"/>
              </a:spcBef>
              <a:spcAft>
                <a:spcPts val="0"/>
              </a:spcAft>
              <a:buNone/>
            </a:pPr>
            <a:endParaRPr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94923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64"/>
        <p:cNvGrpSpPr/>
        <p:nvPr/>
      </p:nvGrpSpPr>
      <p:grpSpPr>
        <a:xfrm>
          <a:off x="0" y="0"/>
          <a:ext cx="0" cy="0"/>
          <a:chOff x="0" y="0"/>
          <a:chExt cx="0" cy="0"/>
        </a:xfrm>
      </p:grpSpPr>
      <p:sp>
        <p:nvSpPr>
          <p:cNvPr id="65" name="Google Shape;65;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6" name="Google Shape;66;p8"/>
          <p:cNvGrpSpPr/>
          <p:nvPr/>
        </p:nvGrpSpPr>
        <p:grpSpPr>
          <a:xfrm>
            <a:off x="-77" y="3784091"/>
            <a:ext cx="2423582" cy="1357541"/>
            <a:chOff x="-77" y="3784091"/>
            <a:chExt cx="2423582" cy="1357541"/>
          </a:xfrm>
        </p:grpSpPr>
        <p:sp>
          <p:nvSpPr>
            <p:cNvPr id="67" name="Google Shape;67;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8"/>
          <p:cNvGrpSpPr/>
          <p:nvPr/>
        </p:nvGrpSpPr>
        <p:grpSpPr>
          <a:xfrm rot="10800000">
            <a:off x="6720423" y="-9"/>
            <a:ext cx="2423582" cy="1357541"/>
            <a:chOff x="-77" y="3784091"/>
            <a:chExt cx="2423582" cy="1357541"/>
          </a:xfrm>
        </p:grpSpPr>
        <p:sp>
          <p:nvSpPr>
            <p:cNvPr id="73" name="Google Shape;73;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061630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sz="1200"/>
            </a:lvl1pPr>
            <a:lvl2pPr marL="914400" lvl="1" indent="-304800">
              <a:spcBef>
                <a:spcPts val="1600"/>
              </a:spcBef>
              <a:spcAft>
                <a:spcPts val="0"/>
              </a:spcAft>
              <a:buSzPts val="1200"/>
              <a:buFont typeface="Roboto Condensed Light"/>
              <a:buChar char="○"/>
              <a:defRPr sz="1200"/>
            </a:lvl2pPr>
            <a:lvl3pPr marL="1371600" lvl="2" indent="-304800">
              <a:spcBef>
                <a:spcPts val="16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17" name="Google Shape;17;p4"/>
          <p:cNvGrpSpPr/>
          <p:nvPr/>
        </p:nvGrpSpPr>
        <p:grpSpPr>
          <a:xfrm>
            <a:off x="0" y="4569046"/>
            <a:ext cx="1022509" cy="572747"/>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4"/>
          <p:cNvGrpSpPr/>
          <p:nvPr/>
        </p:nvGrpSpPr>
        <p:grpSpPr>
          <a:xfrm rot="10800000">
            <a:off x="8121500" y="-4"/>
            <a:ext cx="1022509" cy="572747"/>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0809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CF2C-AC79-A4FD-4CAD-5160B26294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96087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245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2" name="Text Placeholder 1">
            <a:extLst>
              <a:ext uri="{FF2B5EF4-FFF2-40B4-BE49-F238E27FC236}">
                <a16:creationId xmlns:a16="http://schemas.microsoft.com/office/drawing/2014/main" id="{3DAC0BA1-9C44-1244-00E5-27C63D96E84B}"/>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 id="2147483675" r:id="rId8"/>
    <p:sldLayoutId id="214748367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1pPr>
      <a:lvl2pPr marL="180000" marR="0" lvl="1"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2pPr>
      <a:lvl3pPr marL="360000" marR="0" lvl="2"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3pPr>
      <a:lvl4pPr marL="540000" marR="0" lvl="3"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4pPr>
      <a:lvl5pPr marL="720000" marR="0" lvl="4" algn="l" rtl="0">
        <a:lnSpc>
          <a:spcPct val="100000"/>
        </a:lnSpc>
        <a:spcBef>
          <a:spcPts val="0"/>
        </a:spcBef>
        <a:spcAft>
          <a:spcPts val="60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forms.gle/7sKNw423ZGiS4v2F9"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hyperlink" Target="https://forms.gle/9YgR85mvYxw42bFR8"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forms.gle/s4eqz46fGHPYdsot7"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nct.oita-ct.ac.jp/seigyo/nishimura_hp/coursework/2019/SystemEngineering/01/Not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onct.oita-ct.ac.jp/seigyo/nishimura_hp/coursework/2019/SystemEngineering/04/Note.htm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freepik.com/free-vector/modern-web-design-concept-with-flat-style_3049691.htm#page=1&amp;query=software%20flat%20freepik&amp;position=0/?utm_source=slidesgo_template&amp;utm_medium=referral-link&amp;utm_campaign=sg_resources&amp;utm_content=freepik" TargetMode="External"/><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262312" cy="2406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ja-JP" dirty="0">
                <a:solidFill>
                  <a:schemeClr val="accent1"/>
                </a:solidFill>
                <a:latin typeface="MS PGothic" panose="020B0600070205080204" pitchFamily="34" charset="-128"/>
                <a:ea typeface="MS PGothic" panose="020B0600070205080204" pitchFamily="34" charset="-128"/>
              </a:rPr>
              <a:t>04</a:t>
            </a:r>
            <a:br>
              <a:rPr lang="en-US" altLang="ja-JP" dirty="0">
                <a:latin typeface="MS PGothic" panose="020B0600070205080204" pitchFamily="34" charset="-128"/>
                <a:ea typeface="MS PGothic" panose="020B0600070205080204" pitchFamily="34" charset="-128"/>
              </a:rPr>
            </a:br>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lang="en-US" dirty="0">
              <a:latin typeface="MS PGothic" panose="020B0600070205080204" pitchFamily="34" charset="-128"/>
              <a:ea typeface="MS PGothic" panose="020B0600070205080204" pitchFamily="34" charset="-128"/>
            </a:endParaRPr>
          </a:p>
        </p:txBody>
      </p:sp>
      <p:sp>
        <p:nvSpPr>
          <p:cNvPr id="478" name="Google Shape;478;p27"/>
          <p:cNvSpPr txBox="1">
            <a:spLocks noGrp="1"/>
          </p:cNvSpPr>
          <p:nvPr>
            <p:ph type="subTitle" idx="1"/>
          </p:nvPr>
        </p:nvSpPr>
        <p:spPr>
          <a:xfrm>
            <a:off x="720000" y="3387619"/>
            <a:ext cx="4898338" cy="9591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Year Offering: 2023, 2</a:t>
            </a:r>
            <a:r>
              <a:rPr lang="en-US" baseline="30000" dirty="0">
                <a:solidFill>
                  <a:schemeClr val="tx1"/>
                </a:solidFill>
                <a:latin typeface="MS PGothic" panose="020B0600070205080204" pitchFamily="34" charset="-128"/>
                <a:ea typeface="MS PGothic" panose="020B0600070205080204" pitchFamily="34" charset="-128"/>
              </a:rPr>
              <a:t>nd</a:t>
            </a:r>
            <a:r>
              <a:rPr lang="en-US" dirty="0">
                <a:solidFill>
                  <a:schemeClr val="tx1"/>
                </a:solidFill>
                <a:latin typeface="MS PGothic" panose="020B0600070205080204" pitchFamily="34" charset="-128"/>
                <a:ea typeface="MS PGothic" panose="020B0600070205080204" pitchFamily="34" charset="-128"/>
              </a:rPr>
              <a:t> Semester</a:t>
            </a:r>
          </a:p>
          <a:p>
            <a:pPr marL="0" lvl="0" indent="0" algn="l" rtl="0">
              <a:spcBef>
                <a:spcPts val="0"/>
              </a:spcBef>
              <a:spcAft>
                <a:spcPts val="0"/>
              </a:spcAft>
              <a:buNone/>
            </a:pPr>
            <a:r>
              <a:rPr lang="en-US" dirty="0">
                <a:solidFill>
                  <a:schemeClr val="tx1"/>
                </a:solidFill>
                <a:latin typeface="MS PGothic" panose="020B0600070205080204" pitchFamily="34" charset="-128"/>
                <a:ea typeface="MS PGothic" panose="020B0600070205080204" pitchFamily="34" charset="-128"/>
              </a:rPr>
              <a:t>Target Grade Level: 3</a:t>
            </a:r>
            <a:r>
              <a:rPr lang="en-US" baseline="30000" dirty="0">
                <a:solidFill>
                  <a:schemeClr val="tx1"/>
                </a:solidFill>
                <a:latin typeface="MS PGothic" panose="020B0600070205080204" pitchFamily="34" charset="-128"/>
                <a:ea typeface="MS PGothic" panose="020B0600070205080204" pitchFamily="34" charset="-128"/>
              </a:rPr>
              <a:t>rd</a:t>
            </a:r>
            <a:r>
              <a:rPr lang="en-US" dirty="0">
                <a:solidFill>
                  <a:schemeClr val="tx1"/>
                </a:solidFill>
                <a:latin typeface="MS PGothic" panose="020B0600070205080204" pitchFamily="34" charset="-128"/>
                <a:ea typeface="MS PGothic" panose="020B0600070205080204" pitchFamily="34" charset="-128"/>
              </a:rPr>
              <a:t> Grade</a:t>
            </a:r>
          </a:p>
          <a:p>
            <a:pPr marL="0" lvl="0" indent="0" algn="l" rtl="0">
              <a:spcBef>
                <a:spcPts val="0"/>
              </a:spcBef>
              <a:spcAft>
                <a:spcPts val="0"/>
              </a:spcAft>
              <a:buNone/>
            </a:pPr>
            <a:r>
              <a:rPr lang="en-US" altLang="ja-JP" dirty="0">
                <a:solidFill>
                  <a:schemeClr val="tx1"/>
                </a:solidFill>
                <a:latin typeface="MS PGothic" panose="020B0600070205080204" pitchFamily="34" charset="-128"/>
                <a:ea typeface="MS PGothic" panose="020B0600070205080204" pitchFamily="34" charset="-128"/>
              </a:rPr>
              <a:t>Date: 2024/2/20</a:t>
            </a:r>
            <a:endParaRPr lang="ja-JP" altLang="en-US">
              <a:solidFill>
                <a:schemeClr val="tx1"/>
              </a:solidFill>
              <a:latin typeface="MS PGothic" panose="020B0600070205080204" pitchFamily="34" charset="-128"/>
              <a:ea typeface="MS PGothic" panose="020B0600070205080204" pitchFamily="34" charset="-128"/>
            </a:endParaRPr>
          </a:p>
          <a:p>
            <a:pPr marL="0" lvl="0" indent="0" algn="l" rtl="0">
              <a:spcBef>
                <a:spcPts val="0"/>
              </a:spcBef>
              <a:spcAft>
                <a:spcPts val="0"/>
              </a:spcAft>
              <a:buNone/>
            </a:pPr>
            <a:endParaRPr lang="ja-JP" altLang="en-US" dirty="0">
              <a:latin typeface="+mn-lt"/>
            </a:endParaRPr>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3D59FD4A-A9A9-0220-DB9B-846449534D3F}"/>
              </a:ext>
            </a:extLst>
          </p:cNvPr>
          <p:cNvSpPr txBox="1"/>
          <p:nvPr/>
        </p:nvSpPr>
        <p:spPr>
          <a:xfrm>
            <a:off x="787391" y="4701667"/>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latin typeface="MS PGothic" panose="020B0600070205080204" pitchFamily="34" charset="-128"/>
              <a:ea typeface="MS PGothic" panose="020B0600070205080204" pitchFamily="34" charset="-128"/>
            </a:endParaRPr>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品質要求</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機能性： 機能が十分で妥当か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信頼性： 正常に動作するか、障害から復旧しやすいか。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効率性： ハードウェア（メモリ、ハードディスク、</a:t>
            </a:r>
            <a:r>
              <a:rPr lang="en-US" altLang="ja-JP" sz="1400" dirty="0">
                <a:solidFill>
                  <a:schemeClr val="tx1"/>
                </a:solidFill>
                <a:latin typeface="MS PGothic" panose="020B0600070205080204" pitchFamily="34" charset="-128"/>
                <a:ea typeface="MS PGothic" panose="020B0600070205080204" pitchFamily="34" charset="-128"/>
              </a:rPr>
              <a:t>CPU</a:t>
            </a:r>
            <a:r>
              <a:rPr lang="ja-JP" altLang="en-US" sz="1400">
                <a:solidFill>
                  <a:schemeClr val="tx1"/>
                </a:solidFill>
                <a:latin typeface="MS PGothic" panose="020B0600070205080204" pitchFamily="34" charset="-128"/>
                <a:ea typeface="MS PGothic" panose="020B0600070205080204" pitchFamily="34" charset="-128"/>
              </a:rPr>
              <a:t>など）を適切に利用しているか</a:t>
            </a:r>
            <a:endParaRPr lang="en-US" altLang="ja-JP" sz="1400" dirty="0">
              <a:solidFill>
                <a:schemeClr val="tx1"/>
              </a:solidFill>
              <a:latin typeface="MS PGothic" panose="020B0600070205080204" pitchFamily="34" charset="-128"/>
              <a:ea typeface="MS PGothic" panose="020B0600070205080204" pitchFamily="34" charset="-128"/>
            </a:endParaRP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使用性： 使いやすいか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保守性： システム機能の改良をしたり、修正したりしやすいか</a:t>
            </a:r>
          </a:p>
          <a:p>
            <a:pPr marL="800100" lvl="1" indent="-342900">
              <a:spcBef>
                <a:spcPts val="600"/>
              </a:spcBef>
              <a:buClr>
                <a:schemeClr val="tx1"/>
              </a:buClr>
              <a:buFont typeface="+mj-lt"/>
              <a:buAutoNum type="arabicParenR"/>
            </a:pPr>
            <a:r>
              <a:rPr lang="ja-JP" altLang="en-US" sz="1400">
                <a:solidFill>
                  <a:schemeClr val="tx1"/>
                </a:solidFill>
                <a:latin typeface="MS PGothic" panose="020B0600070205080204" pitchFamily="34" charset="-128"/>
                <a:ea typeface="MS PGothic" panose="020B0600070205080204" pitchFamily="34" charset="-128"/>
              </a:rPr>
              <a:t>移植性： 別の動作環境に移行しやすいか。</a:t>
            </a:r>
            <a:r>
              <a:rPr lang="en-US" altLang="ja-JP" sz="1400" dirty="0">
                <a:solidFill>
                  <a:schemeClr val="tx1"/>
                </a:solidFill>
                <a:latin typeface="MS PGothic" panose="020B0600070205080204" pitchFamily="34" charset="-128"/>
                <a:ea typeface="MS PGothic" panose="020B0600070205080204" pitchFamily="34" charset="-128"/>
              </a:rPr>
              <a:t>(</a:t>
            </a:r>
            <a:r>
              <a:rPr lang="ja-JP" altLang="en-US" sz="1400">
                <a:solidFill>
                  <a:schemeClr val="tx1"/>
                </a:solidFill>
                <a:latin typeface="MS PGothic" panose="020B0600070205080204" pitchFamily="34" charset="-128"/>
                <a:ea typeface="MS PGothic" panose="020B0600070205080204" pitchFamily="34" charset="-128"/>
              </a:rPr>
              <a:t>例</a:t>
            </a:r>
            <a:r>
              <a:rPr lang="en-US" altLang="ja-JP" sz="1400" dirty="0">
                <a:solidFill>
                  <a:schemeClr val="tx1"/>
                </a:solidFill>
                <a:latin typeface="MS PGothic" panose="020B0600070205080204" pitchFamily="34" charset="-128"/>
                <a:ea typeface="MS PGothic" panose="020B0600070205080204" pitchFamily="34" charset="-128"/>
              </a:rPr>
              <a:t>) Windows -&gt; Linux</a:t>
            </a:r>
            <a:endParaRPr lang="en-JP"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3890898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latin typeface="MS PGothic" panose="020B0600070205080204" pitchFamily="34" charset="-128"/>
              <a:ea typeface="MS PGothic" panose="020B0600070205080204" pitchFamily="34" charset="-128"/>
            </a:endParaRPr>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342900" indent="-342900">
              <a:buClr>
                <a:schemeClr val="tx1"/>
              </a:buClr>
              <a:buFont typeface="+mj-lt"/>
              <a:buAutoNum type="arabicPeriod" startAt="4"/>
            </a:pPr>
            <a:r>
              <a:rPr lang="ja-JP" altLang="en-US" sz="1400">
                <a:solidFill>
                  <a:schemeClr val="tx1"/>
                </a:solidFill>
                <a:latin typeface="MS PGothic" panose="020B0600070205080204" pitchFamily="34" charset="-128"/>
                <a:ea typeface="MS PGothic" panose="020B0600070205080204" pitchFamily="34" charset="-128"/>
              </a:rPr>
              <a:t>安全性に関する要求</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システムの誤動作が起きないようにする。</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システムが誤動作をしたときに防御機能がある。</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endParaRPr lang="en-US" altLang="ja-JP" sz="1400" dirty="0">
              <a:solidFill>
                <a:schemeClr val="tx1"/>
              </a:solidFill>
              <a:latin typeface="MS PGothic" panose="020B0600070205080204" pitchFamily="34" charset="-128"/>
              <a:ea typeface="MS PGothic" panose="020B0600070205080204" pitchFamily="34" charset="-128"/>
            </a:endParaRPr>
          </a:p>
          <a:p>
            <a:pPr marL="342900" indent="-342900">
              <a:buClr>
                <a:schemeClr val="tx1"/>
              </a:buClr>
              <a:buFont typeface="+mj-lt"/>
              <a:buAutoNum type="arabicPeriod" startAt="5"/>
            </a:pPr>
            <a:r>
              <a:rPr lang="ja-JP" altLang="en-US" sz="1400">
                <a:solidFill>
                  <a:schemeClr val="tx1"/>
                </a:solidFill>
                <a:latin typeface="MS PGothic" panose="020B0600070205080204" pitchFamily="34" charset="-128"/>
                <a:ea typeface="MS PGothic" panose="020B0600070205080204" pitchFamily="34" charset="-128"/>
              </a:rPr>
              <a:t>セキュリティ要求</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indent="-285750">
              <a:buClr>
                <a:schemeClr val="tx1"/>
              </a:buClr>
            </a:pPr>
            <a:r>
              <a:rPr lang="ja-JP" altLang="en-US" sz="1400">
                <a:solidFill>
                  <a:schemeClr val="tx1"/>
                </a:solidFill>
                <a:latin typeface="MS PGothic" panose="020B0600070205080204" pitchFamily="34" charset="-128"/>
                <a:ea typeface="MS PGothic" panose="020B0600070205080204" pitchFamily="34" charset="-128"/>
              </a:rPr>
              <a:t>ネットワーク接続が前提になるので、システム開発初期段階で検討する。</a:t>
            </a:r>
            <a:endParaRPr lang="en-US" altLang="ja-JP" sz="1400" dirty="0">
              <a:solidFill>
                <a:schemeClr val="tx1"/>
              </a:solidFill>
              <a:latin typeface="MS PGothic" panose="020B0600070205080204" pitchFamily="34" charset="-128"/>
              <a:ea typeface="MS PGothic" panose="020B0600070205080204" pitchFamily="34" charset="-128"/>
            </a:endParaRPr>
          </a:p>
          <a:p>
            <a:pPr marL="0" indent="0">
              <a:buNone/>
            </a:pPr>
            <a:endParaRPr lang="en-US" altLang="ja-JP" sz="1400" dirty="0">
              <a:solidFill>
                <a:schemeClr val="tx1"/>
              </a:solidFill>
              <a:latin typeface="MS PGothic" panose="020B0600070205080204" pitchFamily="34" charset="-128"/>
              <a:ea typeface="MS PGothic" panose="020B0600070205080204" pitchFamily="34" charset="-128"/>
            </a:endParaRPr>
          </a:p>
        </p:txBody>
      </p:sp>
      <p:sp>
        <p:nvSpPr>
          <p:cNvPr id="2" name="Alternate Process 1">
            <a:extLst>
              <a:ext uri="{FF2B5EF4-FFF2-40B4-BE49-F238E27FC236}">
                <a16:creationId xmlns:a16="http://schemas.microsoft.com/office/drawing/2014/main" id="{1A41B725-9676-2CDB-DB49-6744CC753EE5}"/>
              </a:ext>
            </a:extLst>
          </p:cNvPr>
          <p:cNvSpPr/>
          <p:nvPr/>
        </p:nvSpPr>
        <p:spPr>
          <a:xfrm>
            <a:off x="1170432" y="3236976"/>
            <a:ext cx="6647688"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機能要求とは別に、非機能要求も考慮すべし</a:t>
            </a:r>
            <a:r>
              <a:rPr lang="en-US" sz="2000" dirty="0">
                <a:latin typeface="MS PGothic" panose="020B0600070205080204" pitchFamily="34" charset="-128"/>
                <a:ea typeface="MS PGothic" panose="020B0600070205080204" pitchFamily="34" charset="-128"/>
              </a:rPr>
              <a:t>。</a:t>
            </a:r>
          </a:p>
        </p:txBody>
      </p:sp>
    </p:spTree>
    <p:extLst>
      <p:ext uri="{BB962C8B-B14F-4D97-AF65-F5344CB8AC3E}">
        <p14:creationId xmlns:p14="http://schemas.microsoft.com/office/powerpoint/2010/main" val="397408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https://forms.gle/7sKNw423ZGiS4v2F9</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4-1</a:t>
            </a:r>
          </a:p>
        </p:txBody>
      </p:sp>
    </p:spTree>
    <p:extLst>
      <p:ext uri="{BB962C8B-B14F-4D97-AF65-F5344CB8AC3E}">
        <p14:creationId xmlns:p14="http://schemas.microsoft.com/office/powerpoint/2010/main" val="4111484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4.3 </a:t>
            </a:r>
            <a:r>
              <a:rPr lang="ja-JP" altLang="en-US" sz="2000">
                <a:solidFill>
                  <a:schemeClr val="tx1"/>
                </a:solidFill>
                <a:latin typeface="MS PGothic" panose="020B0600070205080204" pitchFamily="34" charset="-128"/>
                <a:ea typeface="MS PGothic" panose="020B0600070205080204" pitchFamily="34" charset="-128"/>
              </a:rPr>
              <a:t>要求分析の手順</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pic>
        <p:nvPicPr>
          <p:cNvPr id="3" name="Picture 2" descr="A group of black arrows with white text&#10;&#10;Description automatically generated with medium confidence">
            <a:extLst>
              <a:ext uri="{FF2B5EF4-FFF2-40B4-BE49-F238E27FC236}">
                <a16:creationId xmlns:a16="http://schemas.microsoft.com/office/drawing/2014/main" id="{A2A527F8-6908-2278-D1F5-765E2FE30540}"/>
              </a:ext>
            </a:extLst>
          </p:cNvPr>
          <p:cNvPicPr>
            <a:picLocks noChangeAspect="1"/>
          </p:cNvPicPr>
          <p:nvPr/>
        </p:nvPicPr>
        <p:blipFill>
          <a:blip r:embed="rId3"/>
          <a:stretch>
            <a:fillRect/>
          </a:stretch>
        </p:blipFill>
        <p:spPr>
          <a:xfrm>
            <a:off x="4572000" y="1181018"/>
            <a:ext cx="4025900" cy="1828800"/>
          </a:xfrm>
          <a:prstGeom prst="rect">
            <a:avLst/>
          </a:prstGeom>
        </p:spPr>
      </p:pic>
      <p:sp>
        <p:nvSpPr>
          <p:cNvPr id="7" name="TextBox 6">
            <a:extLst>
              <a:ext uri="{FF2B5EF4-FFF2-40B4-BE49-F238E27FC236}">
                <a16:creationId xmlns:a16="http://schemas.microsoft.com/office/drawing/2014/main" id="{82A1E27A-24F1-ACEE-E9ED-256648D0EE1C}"/>
              </a:ext>
            </a:extLst>
          </p:cNvPr>
          <p:cNvSpPr txBox="1"/>
          <p:nvPr/>
        </p:nvSpPr>
        <p:spPr>
          <a:xfrm>
            <a:off x="720725" y="1280160"/>
            <a:ext cx="4153027" cy="1184940"/>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顧客要求の獲得</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顧客要求の分析</a:t>
            </a:r>
            <a:endParaRPr lang="en-US" altLang="ja-JP" sz="1400" dirty="0">
              <a:solidFill>
                <a:schemeClr val="tx1"/>
              </a:solidFill>
              <a:latin typeface="MS PGothic" panose="020B0600070205080204" pitchFamily="34" charset="-128"/>
              <a:ea typeface="MS PGothic" panose="020B0600070205080204" pitchFamily="34" charset="-128"/>
            </a:endParaRPr>
          </a:p>
          <a:p>
            <a:pPr marL="538163" lvl="2" indent="-182563">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さまざまな要求を整理して要件にする</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要件の文書化と検証</a:t>
            </a:r>
            <a:endParaRPr lang="en-US" altLang="ja-JP" sz="1400"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102398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725" y="1280160"/>
            <a:ext cx="6393307" cy="3231654"/>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獲得すべき情報</a:t>
            </a:r>
            <a:endParaRPr lang="en-US" altLang="ja-JP" sz="1400"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顧客が解決を望んでいる課題、それに関連する情報</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実現するシステムに関するステークホルダと業務に関連する組織構成</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業務内容とシステム化の範囲</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システムの運用環境、運用条件</a:t>
            </a:r>
            <a:endParaRPr lang="en-US" altLang="ja-JP" dirty="0">
              <a:solidFill>
                <a:schemeClr val="tx1"/>
              </a:solidFill>
              <a:latin typeface="MS PGothic" panose="020B0600070205080204" pitchFamily="34" charset="-128"/>
              <a:ea typeface="MS PGothic" panose="020B0600070205080204" pitchFamily="34" charset="-128"/>
            </a:endParaRPr>
          </a:p>
          <a:p>
            <a:pPr marL="342900"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a:t>
            </a:r>
            <a:r>
              <a:rPr lang="ja-JP" altLang="en-US" sz="1400">
                <a:solidFill>
                  <a:schemeClr val="tx1"/>
                </a:solidFill>
                <a:latin typeface="MS PGothic" panose="020B0600070205080204" pitchFamily="34" charset="-128"/>
                <a:ea typeface="MS PGothic" panose="020B0600070205080204" pitchFamily="34" charset="-128"/>
              </a:rPr>
              <a:t>獲得方法の種類</a:t>
            </a:r>
            <a:endParaRPr lang="en-US" altLang="ja-JP" sz="1400"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インタビューによる要求獲得</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tx1"/>
                </a:solidFill>
                <a:latin typeface="MS PGothic" panose="020B0600070205080204" pitchFamily="34" charset="-128"/>
                <a:ea typeface="MS PGothic" panose="020B0600070205080204" pitchFamily="34" charset="-128"/>
              </a:rPr>
              <a:t>要求ワークショップ：会議形式</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endParaRPr lang="en-US" altLang="ja-JP" dirty="0">
              <a:solidFill>
                <a:schemeClr val="tx1"/>
              </a:solidFill>
              <a:latin typeface="MS PGothic" panose="020B0600070205080204" pitchFamily="34" charset="-128"/>
              <a:ea typeface="MS PGothic" panose="020B0600070205080204" pitchFamily="34" charset="-128"/>
            </a:endParaRPr>
          </a:p>
          <a:p>
            <a:pPr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要件定義書の例</a:t>
            </a:r>
            <a:endParaRPr lang="en-US" altLang="ja-JP" dirty="0">
              <a:solidFill>
                <a:schemeClr val="tx1"/>
              </a:solidFill>
              <a:latin typeface="MS PGothic" panose="020B0600070205080204" pitchFamily="34" charset="-128"/>
              <a:ea typeface="MS PGothic" panose="020B0600070205080204" pitchFamily="34" charset="-128"/>
            </a:endParaRPr>
          </a:p>
          <a:p>
            <a:pPr>
              <a:spcAft>
                <a:spcPts val="600"/>
              </a:spcAft>
              <a:buClr>
                <a:schemeClr val="tx1"/>
              </a:buClr>
            </a:pPr>
            <a:endParaRPr lang="en-US" altLang="ja-JP" sz="1400" dirty="0">
              <a:solidFill>
                <a:schemeClr val="tx1"/>
              </a:solidFill>
              <a:latin typeface="MS PGothic" panose="020B0600070205080204" pitchFamily="34" charset="-128"/>
              <a:ea typeface="MS PGothic" panose="020B0600070205080204" pitchFamily="34" charset="-128"/>
            </a:endParaRPr>
          </a:p>
        </p:txBody>
      </p:sp>
      <p:graphicFrame>
        <p:nvGraphicFramePr>
          <p:cNvPr id="2" name="Object 1">
            <a:extLst>
              <a:ext uri="{FF2B5EF4-FFF2-40B4-BE49-F238E27FC236}">
                <a16:creationId xmlns:a16="http://schemas.microsoft.com/office/drawing/2014/main" id="{E542146F-DD37-6637-374C-E67ED77A8DDB}"/>
              </a:ext>
            </a:extLst>
          </p:cNvPr>
          <p:cNvGraphicFramePr>
            <a:graphicFrameLocks noChangeAspect="1"/>
          </p:cNvGraphicFramePr>
          <p:nvPr>
            <p:extLst>
              <p:ext uri="{D42A27DB-BD31-4B8C-83A1-F6EECF244321}">
                <p14:modId xmlns:p14="http://schemas.microsoft.com/office/powerpoint/2010/main" val="3461815743"/>
              </p:ext>
            </p:extLst>
          </p:nvPr>
        </p:nvGraphicFramePr>
        <p:xfrm>
          <a:off x="2546933" y="3902214"/>
          <a:ext cx="965200" cy="609600"/>
        </p:xfrm>
        <a:graphic>
          <a:graphicData uri="http://schemas.openxmlformats.org/presentationml/2006/ole">
            <mc:AlternateContent xmlns:mc="http://schemas.openxmlformats.org/markup-compatibility/2006">
              <mc:Choice xmlns:v="urn:schemas-microsoft-com:vml" Requires="v">
                <p:oleObj name="Document" showAsIcon="1" r:id="rId3" imgW="965200" imgH="609600" progId="Word.Document.12">
                  <p:embed/>
                </p:oleObj>
              </mc:Choice>
              <mc:Fallback>
                <p:oleObj name="Document" showAsIcon="1" r:id="rId3" imgW="965200" imgH="609600" progId="Word.Document.12">
                  <p:embed/>
                  <p:pic>
                    <p:nvPicPr>
                      <p:cNvPr id="0" name=""/>
                      <p:cNvPicPr/>
                      <p:nvPr/>
                    </p:nvPicPr>
                    <p:blipFill>
                      <a:blip r:embed="rId4"/>
                      <a:stretch>
                        <a:fillRect/>
                      </a:stretch>
                    </p:blipFill>
                    <p:spPr>
                      <a:xfrm>
                        <a:off x="2546933" y="3902214"/>
                        <a:ext cx="965200" cy="609600"/>
                      </a:xfrm>
                      <a:prstGeom prst="rect">
                        <a:avLst/>
                      </a:prstGeom>
                    </p:spPr>
                  </p:pic>
                </p:oleObj>
              </mc:Fallback>
            </mc:AlternateContent>
          </a:graphicData>
        </a:graphic>
      </p:graphicFrame>
    </p:spTree>
    <p:extLst>
      <p:ext uri="{BB962C8B-B14F-4D97-AF65-F5344CB8AC3E}">
        <p14:creationId xmlns:p14="http://schemas.microsoft.com/office/powerpoint/2010/main" val="2701077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1450" y="1062990"/>
            <a:ext cx="7702550" cy="892552"/>
          </a:xfrm>
          <a:prstGeom prst="rect">
            <a:avLst/>
          </a:prstGeom>
          <a:noFill/>
        </p:spPr>
        <p:txBody>
          <a:bodyPr wrap="square" rtlCol="0">
            <a:spAutoFit/>
          </a:bodyPr>
          <a:lstStyle/>
          <a:p>
            <a:pPr marL="342900" indent="-342900">
              <a:spcAft>
                <a:spcPts val="600"/>
              </a:spcAft>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要求獲得で利用する技法</a:t>
            </a:r>
            <a:endParaRPr lang="en-US" altLang="ja-JP" sz="1400"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ja-JP" altLang="en-US">
                <a:solidFill>
                  <a:schemeClr val="accent1"/>
                </a:solidFill>
                <a:latin typeface="MS PGothic" panose="020B0600070205080204" pitchFamily="34" charset="-128"/>
                <a:ea typeface="MS PGothic" panose="020B0600070205080204" pitchFamily="34" charset="-128"/>
              </a:rPr>
              <a:t>ペルソナ法</a:t>
            </a:r>
            <a:r>
              <a:rPr lang="ja-JP" altLang="en-US">
                <a:solidFill>
                  <a:schemeClr val="tx1"/>
                </a:solidFill>
                <a:latin typeface="MS PGothic" panose="020B0600070205080204" pitchFamily="34" charset="-128"/>
                <a:ea typeface="MS PGothic" panose="020B0600070205080204" pitchFamily="34" charset="-128"/>
              </a:rPr>
              <a:t>：システムのユーザが特定できない場合、ユーザ像を想定して要求を検討</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a:pPr>
            <a:r>
              <a:rPr lang="en-US" altLang="ja-JP" dirty="0">
                <a:solidFill>
                  <a:schemeClr val="accent1"/>
                </a:solidFill>
                <a:latin typeface="MS PGothic" panose="020B0600070205080204" pitchFamily="34" charset="-128"/>
                <a:ea typeface="MS PGothic" panose="020B0600070205080204" pitchFamily="34" charset="-128"/>
              </a:rPr>
              <a:t>KJ</a:t>
            </a:r>
            <a:r>
              <a:rPr lang="ja-JP" altLang="en-US">
                <a:solidFill>
                  <a:schemeClr val="accent1"/>
                </a:solidFill>
                <a:latin typeface="MS PGothic" panose="020B0600070205080204" pitchFamily="34" charset="-128"/>
                <a:ea typeface="MS PGothic" panose="020B0600070205080204" pitchFamily="34" charset="-128"/>
              </a:rPr>
              <a:t>法</a:t>
            </a:r>
            <a:r>
              <a:rPr lang="ja-JP" altLang="en-US">
                <a:solidFill>
                  <a:schemeClr val="tx1"/>
                </a:solidFill>
                <a:latin typeface="MS PGothic" panose="020B0600070205080204" pitchFamily="34" charset="-128"/>
                <a:ea typeface="MS PGothic" panose="020B0600070205080204" pitchFamily="34" charset="-128"/>
              </a:rPr>
              <a:t>：複数人でシステムに関する要求事項を出して、関連する事項をまとめていく方法</a:t>
            </a: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3" name="Picture 2" descr="A diagram of a diagram of a diagram&#10;&#10;Description automatically generated with medium confidence">
            <a:extLst>
              <a:ext uri="{FF2B5EF4-FFF2-40B4-BE49-F238E27FC236}">
                <a16:creationId xmlns:a16="http://schemas.microsoft.com/office/drawing/2014/main" id="{96D551CA-A76C-841E-C6F1-188E09C9534D}"/>
              </a:ext>
            </a:extLst>
          </p:cNvPr>
          <p:cNvPicPr>
            <a:picLocks noChangeAspect="1"/>
          </p:cNvPicPr>
          <p:nvPr/>
        </p:nvPicPr>
        <p:blipFill>
          <a:blip r:embed="rId3"/>
          <a:stretch>
            <a:fillRect/>
          </a:stretch>
        </p:blipFill>
        <p:spPr>
          <a:xfrm>
            <a:off x="1490472" y="2099560"/>
            <a:ext cx="4206240" cy="2815748"/>
          </a:xfrm>
          <a:prstGeom prst="rect">
            <a:avLst/>
          </a:prstGeom>
        </p:spPr>
      </p:pic>
    </p:spTree>
    <p:extLst>
      <p:ext uri="{BB962C8B-B14F-4D97-AF65-F5344CB8AC3E}">
        <p14:creationId xmlns:p14="http://schemas.microsoft.com/office/powerpoint/2010/main" val="3647476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4.4 </a:t>
            </a:r>
            <a:r>
              <a:rPr lang="ja-JP" altLang="en-US" sz="2000">
                <a:solidFill>
                  <a:schemeClr val="tx1"/>
                </a:solidFill>
                <a:latin typeface="MS PGothic" panose="020B0600070205080204" pitchFamily="34" charset="-128"/>
                <a:ea typeface="MS PGothic" panose="020B0600070205080204" pitchFamily="34" charset="-128"/>
              </a:rPr>
              <a:t>要求獲得の方法</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1062990"/>
            <a:ext cx="8149680" cy="1184940"/>
          </a:xfrm>
          <a:prstGeom prst="rect">
            <a:avLst/>
          </a:prstGeom>
          <a:noFill/>
        </p:spPr>
        <p:txBody>
          <a:bodyPr wrap="square" rtlCol="0">
            <a:spAutoFit/>
          </a:bodyPr>
          <a:lstStyle/>
          <a:p>
            <a:pPr marL="342900" indent="-342900">
              <a:spcAft>
                <a:spcPts val="600"/>
              </a:spcAft>
              <a:buClr>
                <a:schemeClr val="tx1"/>
              </a:buClr>
              <a:buFont typeface="+mj-lt"/>
              <a:buAutoNum type="arabicPeriod" startAt="3"/>
            </a:pPr>
            <a:r>
              <a:rPr lang="ja-JP" altLang="en-US" sz="1400">
                <a:solidFill>
                  <a:schemeClr val="tx1"/>
                </a:solidFill>
                <a:latin typeface="MS PGothic" panose="020B0600070205080204" pitchFamily="34" charset="-128"/>
                <a:ea typeface="MS PGothic" panose="020B0600070205080204" pitchFamily="34" charset="-128"/>
              </a:rPr>
              <a:t>要求獲得で利用する技法</a:t>
            </a:r>
          </a:p>
          <a:p>
            <a:pPr marL="698500" lvl="2" indent="-342900">
              <a:spcAft>
                <a:spcPts val="600"/>
              </a:spcAft>
              <a:buClr>
                <a:schemeClr val="tx1"/>
              </a:buClr>
              <a:buFont typeface="+mj-lt"/>
              <a:buAutoNum type="alphaLcParenR" startAt="3"/>
            </a:pPr>
            <a:r>
              <a:rPr lang="en-JP" altLang="ja-JP" dirty="0">
                <a:solidFill>
                  <a:schemeClr val="tx1"/>
                </a:solidFill>
                <a:latin typeface="MS PGothic" panose="020B0600070205080204" pitchFamily="34" charset="-128"/>
                <a:ea typeface="MS PGothic" panose="020B0600070205080204" pitchFamily="34" charset="-128"/>
              </a:rPr>
              <a:t>FTA(Fault Tree Analysis)</a:t>
            </a:r>
          </a:p>
          <a:p>
            <a:pPr marL="355600" lvl="2">
              <a:spcAft>
                <a:spcPts val="600"/>
              </a:spcAft>
              <a:buClr>
                <a:schemeClr val="tx1"/>
              </a:buClr>
            </a:pPr>
            <a:r>
              <a:rPr lang="ja-JP" altLang="en-US">
                <a:solidFill>
                  <a:schemeClr val="tx1"/>
                </a:solidFill>
                <a:latin typeface="MS PGothic" panose="020B0600070205080204" pitchFamily="34" charset="-128"/>
                <a:ea typeface="MS PGothic" panose="020B0600070205080204" pitchFamily="34" charset="-128"/>
              </a:rPr>
              <a:t>システムが正常動作しない場合（非正常系動作）の原因について整理する方法</a:t>
            </a:r>
            <a:endParaRPr lang="en-JP"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lphaLcParenR" startAt="3"/>
            </a:pPr>
            <a:endParaRPr lang="en-US" altLang="ja-JP" dirty="0">
              <a:solidFill>
                <a:schemeClr val="tx1"/>
              </a:solidFill>
              <a:latin typeface="MS PGothic" panose="020B0600070205080204" pitchFamily="34" charset="-128"/>
              <a:ea typeface="MS PGothic" panose="020B0600070205080204" pitchFamily="34" charset="-128"/>
            </a:endParaRPr>
          </a:p>
        </p:txBody>
      </p:sp>
      <p:pic>
        <p:nvPicPr>
          <p:cNvPr id="4" name="Picture 3" descr="A diagram of a fault tree analysis diagram&#10;&#10;Description automatically generated">
            <a:extLst>
              <a:ext uri="{FF2B5EF4-FFF2-40B4-BE49-F238E27FC236}">
                <a16:creationId xmlns:a16="http://schemas.microsoft.com/office/drawing/2014/main" id="{81C209A6-743C-9070-2853-B47443534B8C}"/>
              </a:ext>
            </a:extLst>
          </p:cNvPr>
          <p:cNvPicPr>
            <a:picLocks noChangeAspect="1"/>
          </p:cNvPicPr>
          <p:nvPr/>
        </p:nvPicPr>
        <p:blipFill>
          <a:blip r:embed="rId3"/>
          <a:stretch>
            <a:fillRect/>
          </a:stretch>
        </p:blipFill>
        <p:spPr>
          <a:xfrm>
            <a:off x="1243584" y="1992118"/>
            <a:ext cx="4289732" cy="3037256"/>
          </a:xfrm>
          <a:prstGeom prst="rect">
            <a:avLst/>
          </a:prstGeom>
        </p:spPr>
      </p:pic>
      <p:sp>
        <p:nvSpPr>
          <p:cNvPr id="2" name="Rectangle 1">
            <a:extLst>
              <a:ext uri="{FF2B5EF4-FFF2-40B4-BE49-F238E27FC236}">
                <a16:creationId xmlns:a16="http://schemas.microsoft.com/office/drawing/2014/main" id="{7E79FE4C-0550-FFE3-1367-7A557CC486B6}"/>
              </a:ext>
            </a:extLst>
          </p:cNvPr>
          <p:cNvSpPr/>
          <p:nvPr/>
        </p:nvSpPr>
        <p:spPr>
          <a:xfrm>
            <a:off x="369277" y="474785"/>
            <a:ext cx="8264769" cy="4554589"/>
          </a:xfrm>
          <a:prstGeom prst="rect">
            <a:avLst/>
          </a:prstGeom>
          <a:solidFill>
            <a:schemeClr val="accent1">
              <a:alpha val="7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8E955D85-57E9-D68F-C25C-FE27677BC52F}"/>
              </a:ext>
            </a:extLst>
          </p:cNvPr>
          <p:cNvSpPr txBox="1"/>
          <p:nvPr/>
        </p:nvSpPr>
        <p:spPr>
          <a:xfrm>
            <a:off x="369277" y="67884"/>
            <a:ext cx="3162156" cy="400110"/>
          </a:xfrm>
          <a:prstGeom prst="rect">
            <a:avLst/>
          </a:prstGeom>
          <a:noFill/>
        </p:spPr>
        <p:txBody>
          <a:bodyPr wrap="square" rtlCol="0">
            <a:spAutoFit/>
          </a:bodyPr>
          <a:lstStyle/>
          <a:p>
            <a:r>
              <a:rPr lang="en-US" sz="2000" dirty="0" err="1">
                <a:solidFill>
                  <a:schemeClr val="bg1"/>
                </a:solidFill>
              </a:rPr>
              <a:t>このページは省略</a:t>
            </a:r>
            <a:endParaRPr lang="en-US" sz="2000" dirty="0">
              <a:solidFill>
                <a:schemeClr val="bg1"/>
              </a:solidFill>
            </a:endParaRPr>
          </a:p>
        </p:txBody>
      </p:sp>
    </p:spTree>
    <p:extLst>
      <p:ext uri="{BB962C8B-B14F-4D97-AF65-F5344CB8AC3E}">
        <p14:creationId xmlns:p14="http://schemas.microsoft.com/office/powerpoint/2010/main" val="42631831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82A1E27A-24F1-ACEE-E9ED-256648D0EE1C}"/>
              </a:ext>
            </a:extLst>
          </p:cNvPr>
          <p:cNvSpPr txBox="1"/>
          <p:nvPr/>
        </p:nvSpPr>
        <p:spPr>
          <a:xfrm>
            <a:off x="720000" y="1062990"/>
            <a:ext cx="8149680" cy="1184940"/>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システム要件定義書の確認の必要性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システム開発のスタート地点で要件定義に間違いがあると、正しいシステム開発ができない。</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要件定義書に誤りがないことの確認が重要</a:t>
            </a:r>
            <a:endParaRPr lang="en-JP"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61175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7443BFA-C0F0-D5AC-DA39-E94520668D5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171D92A-2EBE-E954-0723-85869EC13B68}"/>
              </a:ext>
            </a:extLst>
          </p:cNvPr>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45DFB1A9-0C26-4B9C-74EC-F6EF2AC0DE3E}"/>
              </a:ext>
            </a:extLst>
          </p:cNvPr>
          <p:cNvSpPr txBox="1"/>
          <p:nvPr/>
        </p:nvSpPr>
        <p:spPr>
          <a:xfrm>
            <a:off x="720000" y="1062990"/>
            <a:ext cx="8149680" cy="2939266"/>
          </a:xfrm>
          <a:prstGeom prst="rect">
            <a:avLst/>
          </a:prstGeom>
          <a:noFill/>
        </p:spPr>
        <p:txBody>
          <a:bodyPr wrap="square" rtlCol="0">
            <a:spAutoFit/>
          </a:bodyPr>
          <a:lstStyle/>
          <a:p>
            <a:pPr marL="342900" lvl="1" indent="-342900">
              <a:spcAft>
                <a:spcPts val="600"/>
              </a:spcAft>
              <a:buClr>
                <a:schemeClr val="tx1"/>
              </a:buClr>
              <a:buFont typeface="+mj-lt"/>
              <a:buAutoNum type="arabicPeriod" startAt="2"/>
            </a:pPr>
            <a:r>
              <a:rPr lang="ja-JP" altLang="en-US">
                <a:solidFill>
                  <a:schemeClr val="tx1"/>
                </a:solidFill>
                <a:latin typeface="MS PGothic" panose="020B0600070205080204" pitchFamily="34" charset="-128"/>
                <a:ea typeface="MS PGothic" panose="020B0600070205080204" pitchFamily="34" charset="-128"/>
              </a:rPr>
              <a:t>要件定義書の確認ポイント </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rabicParenR"/>
            </a:pPr>
            <a:r>
              <a:rPr lang="ja-JP" altLang="en-US">
                <a:solidFill>
                  <a:schemeClr val="tx1"/>
                </a:solidFill>
                <a:latin typeface="MS PGothic" panose="020B0600070205080204" pitchFamily="34" charset="-128"/>
                <a:ea typeface="MS PGothic" panose="020B0600070205080204" pitchFamily="34" charset="-128"/>
              </a:rPr>
              <a:t>記載内容の妥当性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必要な情報や仕様が欠落していないか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矛盾した事項や結論が記載されていないか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システムを実現するために必要な情報が含まれているか。</a:t>
            </a:r>
            <a:endParaRPr lang="en-US" altLang="ja-JP" dirty="0">
              <a:solidFill>
                <a:schemeClr val="tx1"/>
              </a:solidFill>
              <a:latin typeface="MS PGothic" panose="020B0600070205080204" pitchFamily="34" charset="-128"/>
              <a:ea typeface="MS PGothic" panose="020B0600070205080204" pitchFamily="34" charset="-128"/>
            </a:endParaRPr>
          </a:p>
          <a:p>
            <a:pPr marL="698500" lvl="2" indent="-342900">
              <a:spcAft>
                <a:spcPts val="600"/>
              </a:spcAft>
              <a:buClr>
                <a:schemeClr val="tx1"/>
              </a:buClr>
              <a:buFont typeface="+mj-lt"/>
              <a:buAutoNum type="arabicParenR" startAt="2"/>
            </a:pPr>
            <a:r>
              <a:rPr lang="ja-JP" altLang="en-US">
                <a:solidFill>
                  <a:schemeClr val="tx1"/>
                </a:solidFill>
                <a:latin typeface="MS PGothic" panose="020B0600070205080204" pitchFamily="34" charset="-128"/>
                <a:ea typeface="MS PGothic" panose="020B0600070205080204" pitchFamily="34" charset="-128"/>
              </a:rPr>
              <a:t>システム実現内容の妥当性</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システムの開発費や開発期間が適切か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顧客の要求にあった仕様になっているか</a:t>
            </a:r>
            <a:endParaRPr lang="en-US" altLang="ja-JP" dirty="0">
              <a:solidFill>
                <a:schemeClr val="tx1"/>
              </a:solidFill>
              <a:latin typeface="MS PGothic" panose="020B0600070205080204" pitchFamily="34" charset="-128"/>
              <a:ea typeface="MS PGothic" panose="020B0600070205080204" pitchFamily="34" charset="-128"/>
            </a:endParaRPr>
          </a:p>
          <a:p>
            <a:pPr marL="641350"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技術的に実現可能か</a:t>
            </a:r>
            <a:endParaRPr lang="en-US" altLang="ja-JP" dirty="0">
              <a:solidFill>
                <a:schemeClr val="tx1"/>
              </a:solidFill>
              <a:latin typeface="MS PGothic" panose="020B0600070205080204" pitchFamily="34" charset="-128"/>
              <a:ea typeface="MS PGothic" panose="020B0600070205080204" pitchFamily="34" charset="-128"/>
            </a:endParaRPr>
          </a:p>
          <a:p>
            <a:pPr marL="355600" lvl="2">
              <a:spcAft>
                <a:spcPts val="600"/>
              </a:spcAft>
              <a:buClr>
                <a:schemeClr val="tx1"/>
              </a:buClr>
            </a:pP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93629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39999"/>
            <a:ext cx="7704000" cy="522991"/>
          </a:xfrm>
          <a:prstGeom prst="rect">
            <a:avLst/>
          </a:prstGeom>
        </p:spPr>
        <p:txBody>
          <a:bodyPr spcFirstLastPara="1" wrap="square" lIns="91425" tIns="91425" rIns="91425" bIns="91425" anchor="t" anchorCtr="0">
            <a:noAutofit/>
          </a:bodyPr>
          <a:lstStyle/>
          <a:p>
            <a:r>
              <a:rPr lang="en-US" altLang="ja-JP" sz="2000" dirty="0">
                <a:solidFill>
                  <a:schemeClr val="tx1"/>
                </a:solidFill>
                <a:latin typeface="MS PGothic" panose="020B0600070205080204" pitchFamily="34" charset="-128"/>
                <a:ea typeface="MS PGothic" panose="020B0600070205080204" pitchFamily="34" charset="-128"/>
              </a:rPr>
              <a:t>4.7 </a:t>
            </a:r>
            <a:r>
              <a:rPr lang="ja-JP" altLang="en-US" sz="2000">
                <a:solidFill>
                  <a:schemeClr val="tx1"/>
                </a:solidFill>
                <a:latin typeface="MS PGothic" panose="020B0600070205080204" pitchFamily="34" charset="-128"/>
                <a:ea typeface="MS PGothic" panose="020B0600070205080204" pitchFamily="34" charset="-128"/>
              </a:rPr>
              <a:t>要件定義書の確認とレビュー</a:t>
            </a:r>
            <a:endParaRPr lang="ja-JP" altLang="en-US" sz="1400" b="1" i="0">
              <a:solidFill>
                <a:schemeClr val="tx1"/>
              </a:solidFill>
              <a:effectLst/>
              <a:latin typeface="MS PGothic" panose="020B0600070205080204" pitchFamily="34" charset="-128"/>
              <a:ea typeface="MS PGothic" panose="020B0600070205080204" pitchFamily="34" charset="-128"/>
            </a:endParaRPr>
          </a:p>
        </p:txBody>
      </p:sp>
      <p:sp>
        <p:nvSpPr>
          <p:cNvPr id="5" name="Alternate Process 4">
            <a:extLst>
              <a:ext uri="{FF2B5EF4-FFF2-40B4-BE49-F238E27FC236}">
                <a16:creationId xmlns:a16="http://schemas.microsoft.com/office/drawing/2014/main" id="{95F03C26-1A9D-5EC2-BA02-870AC38434DC}"/>
              </a:ext>
            </a:extLst>
          </p:cNvPr>
          <p:cNvSpPr/>
          <p:nvPr/>
        </p:nvSpPr>
        <p:spPr>
          <a:xfrm>
            <a:off x="1211580" y="1401318"/>
            <a:ext cx="6720840" cy="1170432"/>
          </a:xfrm>
          <a:prstGeom prst="flowChartAlternateProces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err="1">
                <a:latin typeface="MS PGothic" panose="020B0600070205080204" pitchFamily="34" charset="-128"/>
                <a:ea typeface="MS PGothic" panose="020B0600070205080204" pitchFamily="34" charset="-128"/>
              </a:rPr>
              <a:t>顧客要求を整理し</a:t>
            </a:r>
            <a:r>
              <a:rPr lang="en-US" sz="2000" dirty="0">
                <a:latin typeface="MS PGothic" panose="020B0600070205080204" pitchFamily="34" charset="-128"/>
                <a:ea typeface="MS PGothic" panose="020B0600070205080204" pitchFamily="34" charset="-128"/>
              </a:rPr>
              <a:t>、</a:t>
            </a:r>
          </a:p>
          <a:p>
            <a:pPr algn="ctr"/>
            <a:r>
              <a:rPr lang="en-US" sz="2000" dirty="0" err="1">
                <a:latin typeface="MS PGothic" panose="020B0600070205080204" pitchFamily="34" charset="-128"/>
                <a:ea typeface="MS PGothic" panose="020B0600070205080204" pitchFamily="34" charset="-128"/>
              </a:rPr>
              <a:t>要件定義をし</a:t>
            </a:r>
            <a:r>
              <a:rPr lang="en-US" sz="2000" dirty="0">
                <a:latin typeface="MS PGothic" panose="020B0600070205080204" pitchFamily="34" charset="-128"/>
                <a:ea typeface="MS PGothic" panose="020B0600070205080204" pitchFamily="34" charset="-128"/>
              </a:rPr>
              <a:t>、</a:t>
            </a:r>
          </a:p>
          <a:p>
            <a:pPr algn="ctr"/>
            <a:r>
              <a:rPr lang="en-US" sz="2000" dirty="0" err="1">
                <a:latin typeface="MS PGothic" panose="020B0600070205080204" pitchFamily="34" charset="-128"/>
                <a:ea typeface="MS PGothic" panose="020B0600070205080204" pitchFamily="34" charset="-128"/>
              </a:rPr>
              <a:t>開発を開始する</a:t>
            </a:r>
            <a:endParaRPr lang="en-US" sz="2000"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94595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579066" y="1865830"/>
            <a:ext cx="1427583" cy="572700"/>
          </a:xfrm>
          <a:prstGeom prst="rect">
            <a:avLst/>
          </a:prstGeom>
        </p:spPr>
        <p:txBody>
          <a:bodyPr spcFirstLastPara="1" wrap="square" lIns="91425" tIns="91425" rIns="91425" bIns="91425" anchor="b" anchorCtr="0">
            <a:noAutofit/>
          </a:bodyPr>
          <a:lstStyle/>
          <a:p>
            <a:pPr marL="139700" indent="0"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1983601" y="1865830"/>
            <a:ext cx="1427583" cy="550226"/>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2</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ソフトウェア開発の流れ</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388136" y="1865830"/>
            <a:ext cx="1538506" cy="557059"/>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3</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ソフトウェアシステムの構成</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latin typeface="MS PGothic" panose="020B0600070205080204" pitchFamily="34" charset="-128"/>
                <a:ea typeface="MS PGothic" panose="020B0600070205080204" pitchFamily="34" charset="-128"/>
              </a:rPr>
              <a:t>04</a:t>
            </a:r>
            <a:endParaRPr dirty="0">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1" y="1895088"/>
            <a:ext cx="955944" cy="520676"/>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06</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03594" y="1865830"/>
            <a:ext cx="1617092" cy="550226"/>
          </a:xfrm>
        </p:spPr>
        <p:txBody>
          <a:bodyPr/>
          <a:lstStyle/>
          <a:p>
            <a:pPr marL="136525" indent="3175" algn="l"/>
            <a:r>
              <a:rPr lang="ja-JP" altLang="en-US" sz="1200" b="0" u="none" strike="noStrike">
                <a:effectLst/>
                <a:latin typeface="MS PGothic" panose="020B0600070205080204" pitchFamily="34" charset="-128"/>
                <a:ea typeface="MS PGothic" panose="020B0600070205080204" pitchFamily="34" charset="-128"/>
              </a:rPr>
              <a:t>第</a:t>
            </a:r>
            <a:r>
              <a:rPr lang="en-US" altLang="ja-JP" sz="1200" b="0" u="none" strike="noStrike" dirty="0">
                <a:effectLst/>
                <a:latin typeface="MS PGothic" panose="020B0600070205080204" pitchFamily="34" charset="-128"/>
                <a:ea typeface="MS PGothic" panose="020B0600070205080204" pitchFamily="34" charset="-128"/>
              </a:rPr>
              <a:t>4</a:t>
            </a:r>
            <a:r>
              <a:rPr lang="ja-JP" altLang="en-US" sz="1200" b="0" u="none" strike="noStrike">
                <a:effectLst/>
                <a:latin typeface="MS PGothic" panose="020B0600070205080204" pitchFamily="34" charset="-128"/>
                <a:ea typeface="MS PGothic" panose="020B0600070205080204" pitchFamily="34" charset="-128"/>
              </a:rPr>
              <a:t>章 要求の獲得・分析と</a:t>
            </a:r>
            <a:r>
              <a:rPr lang="ja-JP" altLang="en-US" sz="1200">
                <a:latin typeface="MS PGothic" panose="020B0600070205080204" pitchFamily="34" charset="-128"/>
                <a:ea typeface="MS PGothic" panose="020B0600070205080204" pitchFamily="34" charset="-128"/>
              </a:rPr>
              <a:t>要件</a:t>
            </a:r>
            <a:r>
              <a:rPr lang="ja-JP" altLang="en-US" sz="1200" b="0" u="none" strike="noStrike">
                <a:effectLst/>
                <a:latin typeface="MS PGothic" panose="020B0600070205080204" pitchFamily="34" charset="-128"/>
                <a:ea typeface="MS PGothic" panose="020B0600070205080204" pitchFamily="34" charset="-128"/>
              </a:rPr>
              <a:t>定義</a:t>
            </a:r>
            <a:endParaRPr lang="ja-JP" altLang="en-US" sz="1200" b="0" i="0" u="none" strike="noStrike">
              <a:effectLst/>
              <a:latin typeface="MS PGothic" panose="020B0600070205080204" pitchFamily="34" charset="-128"/>
              <a:ea typeface="MS PGothic" panose="020B0600070205080204" pitchFamily="34" charset="-128"/>
            </a:endParaRP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2165481" y="3298339"/>
            <a:ext cx="1588031" cy="55022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6</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設計の概念</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solidFill>
                <a:highlight>
                  <a:srgbClr val="C0C0C0"/>
                </a:highlight>
                <a:latin typeface="MS PGothic" panose="020B0600070205080204" pitchFamily="34" charset="-128"/>
                <a:ea typeface="MS PGothic" panose="020B0600070205080204" pitchFamily="34" charset="-128"/>
              </a:rPr>
              <a:t>09</a:t>
            </a:r>
            <a:endParaRPr lang="en"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98339"/>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中間試験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691952" y="3298339"/>
            <a:ext cx="1402308"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5</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システム設計</a:t>
            </a: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824733" y="3298339"/>
            <a:ext cx="955944"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演習</a:t>
            </a:r>
            <a:endParaRPr lang="en-US" altLang="ja-JP" sz="1200"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0528F9E-30BE-A68E-A7DF-C77006ED3B95}"/>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br>
              <a:rPr lang="en-US" dirty="0">
                <a:latin typeface="MS PGothic" panose="020B0600070205080204" pitchFamily="34" charset="-128"/>
                <a:ea typeface="MS PGothic" panose="020B0600070205080204" pitchFamily="34" charset="-128"/>
              </a:rPr>
            </a:br>
            <a:endParaRPr lang="en-US" dirty="0"/>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7"/>
        <p:cNvGrpSpPr/>
        <p:nvPr/>
      </p:nvGrpSpPr>
      <p:grpSpPr>
        <a:xfrm>
          <a:off x="0" y="0"/>
          <a:ext cx="0" cy="0"/>
          <a:chOff x="0" y="0"/>
          <a:chExt cx="0" cy="0"/>
        </a:xfrm>
      </p:grpSpPr>
      <p:sp>
        <p:nvSpPr>
          <p:cNvPr id="968" name="Google Shape;968;p43"/>
          <p:cNvSpPr txBox="1">
            <a:spLocks noGrp="1"/>
          </p:cNvSpPr>
          <p:nvPr>
            <p:ph type="title"/>
          </p:nvPr>
        </p:nvSpPr>
        <p:spPr>
          <a:xfrm>
            <a:off x="1854479" y="1340850"/>
            <a:ext cx="5435042" cy="246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8000" dirty="0" err="1">
                <a:solidFill>
                  <a:schemeClr val="accent1"/>
                </a:solidFill>
                <a:latin typeface="MS PGothic" panose="020B0600070205080204" pitchFamily="34" charset="-128"/>
                <a:ea typeface="MS PGothic" panose="020B0600070205080204" pitchFamily="34" charset="-128"/>
              </a:rPr>
              <a:t>Q</a:t>
            </a:r>
            <a:r>
              <a:rPr lang="en-US" sz="8000" dirty="0" err="1">
                <a:solidFill>
                  <a:schemeClr val="accent2"/>
                </a:solidFill>
                <a:latin typeface="MS PGothic" panose="020B0600070205080204" pitchFamily="34" charset="-128"/>
                <a:ea typeface="MS PGothic" panose="020B0600070205080204" pitchFamily="34" charset="-128"/>
              </a:rPr>
              <a:t>U</a:t>
            </a:r>
            <a:r>
              <a:rPr lang="en-US" sz="8000" dirty="0" err="1">
                <a:solidFill>
                  <a:schemeClr val="accent3"/>
                </a:solidFill>
                <a:latin typeface="MS PGothic" panose="020B0600070205080204" pitchFamily="34" charset="-128"/>
                <a:ea typeface="MS PGothic" panose="020B0600070205080204" pitchFamily="34" charset="-128"/>
              </a:rPr>
              <a:t>I</a:t>
            </a:r>
            <a:r>
              <a:rPr lang="en-US" sz="8000" dirty="0" err="1">
                <a:solidFill>
                  <a:schemeClr val="accent4"/>
                </a:solidFill>
                <a:latin typeface="MS PGothic" panose="020B0600070205080204" pitchFamily="34" charset="-128"/>
                <a:ea typeface="MS PGothic" panose="020B0600070205080204" pitchFamily="34" charset="-128"/>
              </a:rPr>
              <a:t>Z</a:t>
            </a:r>
            <a:r>
              <a:rPr lang="en-US" sz="6600" dirty="0" err="1">
                <a:solidFill>
                  <a:schemeClr val="accent1"/>
                </a:solidFill>
                <a:latin typeface="MS PGothic" panose="020B0600070205080204" pitchFamily="34" charset="-128"/>
                <a:ea typeface="MS PGothic" panose="020B0600070205080204" pitchFamily="34" charset="-128"/>
              </a:rPr>
              <a:t>で</a:t>
            </a:r>
            <a:r>
              <a:rPr lang="en-US" sz="6600" dirty="0" err="1">
                <a:solidFill>
                  <a:schemeClr val="accent2"/>
                </a:solidFill>
                <a:latin typeface="MS PGothic" panose="020B0600070205080204" pitchFamily="34" charset="-128"/>
                <a:ea typeface="MS PGothic" panose="020B0600070205080204" pitchFamily="34" charset="-128"/>
              </a:rPr>
              <a:t>確</a:t>
            </a:r>
            <a:r>
              <a:rPr lang="en-US" sz="6600" dirty="0" err="1">
                <a:solidFill>
                  <a:schemeClr val="accent3"/>
                </a:solidFill>
                <a:latin typeface="MS PGothic" panose="020B0600070205080204" pitchFamily="34" charset="-128"/>
                <a:ea typeface="MS PGothic" panose="020B0600070205080204" pitchFamily="34" charset="-128"/>
              </a:rPr>
              <a:t>認</a:t>
            </a:r>
            <a:endParaRPr sz="6600" dirty="0">
              <a:solidFill>
                <a:schemeClr val="accent6"/>
              </a:solidFill>
              <a:latin typeface="MS PGothic" panose="020B0600070205080204" pitchFamily="34" charset="-128"/>
              <a:ea typeface="MS PGothic" panose="020B0600070205080204" pitchFamily="34" charset="-128"/>
            </a:endParaRPr>
          </a:p>
        </p:txBody>
      </p:sp>
      <p:sp>
        <p:nvSpPr>
          <p:cNvPr id="2" name="Google Shape;924;p40">
            <a:extLst>
              <a:ext uri="{FF2B5EF4-FFF2-40B4-BE49-F238E27FC236}">
                <a16:creationId xmlns:a16="http://schemas.microsoft.com/office/drawing/2014/main" id="{1A82E895-E474-5617-4DF4-F34257A245A6}"/>
              </a:ext>
            </a:extLst>
          </p:cNvPr>
          <p:cNvSpPr txBox="1">
            <a:spLocks/>
          </p:cNvSpPr>
          <p:nvPr/>
        </p:nvSpPr>
        <p:spPr>
          <a:xfrm>
            <a:off x="2222803" y="3296767"/>
            <a:ext cx="5066718" cy="6064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39700"/>
            <a:r>
              <a:rPr lang="en-US" sz="2000" dirty="0">
                <a:solidFill>
                  <a:schemeClr val="tx1"/>
                </a:solidFill>
                <a:latin typeface="MS PGothic" panose="020B0600070205080204" pitchFamily="34" charset="-128"/>
                <a:ea typeface="MS PGothic" panose="020B0600070205080204" pitchFamily="34" charset="-128"/>
                <a:hlinkClick r:id="rId3"/>
              </a:rPr>
              <a:t>https://forms.gle/9YgR85mvYxw42bFR8</a:t>
            </a:r>
            <a:endParaRPr lang="en-US" sz="2000" dirty="0">
              <a:solidFill>
                <a:schemeClr val="tx1"/>
              </a:solidFill>
              <a:latin typeface="MS PGothic" panose="020B0600070205080204" pitchFamily="34" charset="-128"/>
              <a:ea typeface="MS PGothic" panose="020B0600070205080204" pitchFamily="34" charset="-128"/>
            </a:endParaRPr>
          </a:p>
          <a:p>
            <a:pPr marL="139700"/>
            <a:endParaRPr lang="en-US" sz="2000" dirty="0">
              <a:solidFill>
                <a:schemeClr val="tx1"/>
              </a:solidFill>
              <a:latin typeface="MS PGothic" panose="020B0600070205080204" pitchFamily="34" charset="-128"/>
              <a:ea typeface="MS PGothic" panose="020B0600070205080204" pitchFamily="34" charset="-128"/>
            </a:endParaRPr>
          </a:p>
        </p:txBody>
      </p:sp>
      <p:sp>
        <p:nvSpPr>
          <p:cNvPr id="3" name="TextBox 2">
            <a:extLst>
              <a:ext uri="{FF2B5EF4-FFF2-40B4-BE49-F238E27FC236}">
                <a16:creationId xmlns:a16="http://schemas.microsoft.com/office/drawing/2014/main" id="{1079F168-BD3B-C930-E11B-78E7E72FA47B}"/>
              </a:ext>
            </a:extLst>
          </p:cNvPr>
          <p:cNvSpPr txBox="1"/>
          <p:nvPr/>
        </p:nvSpPr>
        <p:spPr>
          <a:xfrm>
            <a:off x="720725" y="641444"/>
            <a:ext cx="1308569" cy="307777"/>
          </a:xfrm>
          <a:prstGeom prst="rect">
            <a:avLst/>
          </a:prstGeom>
          <a:noFill/>
        </p:spPr>
        <p:txBody>
          <a:bodyPr wrap="square" rtlCol="0">
            <a:spAutoFit/>
          </a:bodyPr>
          <a:lstStyle/>
          <a:p>
            <a:r>
              <a:rPr lang="en-US" dirty="0">
                <a:solidFill>
                  <a:schemeClr val="tx1"/>
                </a:solidFill>
                <a:latin typeface="MS PGothic" panose="020B0600070205080204" pitchFamily="34" charset="-128"/>
                <a:ea typeface="MS PGothic" panose="020B0600070205080204" pitchFamily="34" charset="-128"/>
              </a:rPr>
              <a:t>Quiz 4-2</a:t>
            </a:r>
          </a:p>
        </p:txBody>
      </p:sp>
    </p:spTree>
    <p:extLst>
      <p:ext uri="{BB962C8B-B14F-4D97-AF65-F5344CB8AC3E}">
        <p14:creationId xmlns:p14="http://schemas.microsoft.com/office/powerpoint/2010/main" val="268576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349582"/>
            <a:ext cx="8134705" cy="267997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spcBef>
                <a:spcPts val="600"/>
              </a:spcBef>
              <a:spcAft>
                <a:spcPts val="600"/>
              </a:spcAft>
              <a:buClr>
                <a:schemeClr val="bg1"/>
              </a:buClr>
            </a:pPr>
            <a:r>
              <a:rPr lang="ja-JP" altLang="en-US" sz="2000">
                <a:solidFill>
                  <a:schemeClr val="tx1"/>
                </a:solidFill>
                <a:latin typeface="MS PGothic" panose="020B0600070205080204" pitchFamily="34" charset="-128"/>
                <a:ea typeface="MS PGothic" panose="020B0600070205080204" pitchFamily="34" charset="-128"/>
              </a:rPr>
              <a:t>今日の授業についての質問や各自の意見など</a:t>
            </a:r>
            <a:endParaRPr lang="en-US" altLang="ja-JP" sz="20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solidFill>
                  <a:schemeClr val="tx1"/>
                </a:solidFill>
                <a:latin typeface="MS PGothic" panose="020B0600070205080204" pitchFamily="34" charset="-128"/>
                <a:ea typeface="MS PGothic" panose="020B0600070205080204" pitchFamily="34" charset="-128"/>
              </a:rPr>
              <a:t>5. </a:t>
            </a:r>
            <a:r>
              <a:rPr lang="en-JP" dirty="0">
                <a:solidFill>
                  <a:schemeClr val="tx1"/>
                </a:solidFill>
                <a:latin typeface="MS PGothic" panose="020B0600070205080204" pitchFamily="34" charset="-128"/>
                <a:ea typeface="MS PGothic" panose="020B0600070205080204" pitchFamily="34" charset="-128"/>
              </a:rPr>
              <a:t>質問やディスカッション</a:t>
            </a:r>
            <a:br>
              <a:rPr lang="en-JP" dirty="0">
                <a:solidFill>
                  <a:schemeClr val="tx1"/>
                </a:solidFill>
                <a:latin typeface="MS PGothic" panose="020B0600070205080204" pitchFamily="34" charset="-128"/>
                <a:ea typeface="MS PGothic" panose="020B0600070205080204" pitchFamily="34" charset="-128"/>
              </a:rPr>
            </a:b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663835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000" y="1112699"/>
            <a:ext cx="8134705" cy="3690209"/>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60362" lvl="1">
              <a:spcBef>
                <a:spcPts val="600"/>
              </a:spcBef>
              <a:spcAft>
                <a:spcPts val="600"/>
              </a:spcAft>
              <a:buClr>
                <a:schemeClr val="tx1"/>
              </a:buClr>
            </a:pPr>
            <a:r>
              <a:rPr lang="en-US" altLang="ja-JP" sz="1800" dirty="0">
                <a:solidFill>
                  <a:schemeClr val="tx1"/>
                </a:solidFill>
                <a:latin typeface="MS PGothic" panose="020B0600070205080204" pitchFamily="34" charset="-128"/>
                <a:ea typeface="MS PGothic" panose="020B0600070205080204" pitchFamily="34" charset="-128"/>
                <a:hlinkClick r:id="rId3"/>
              </a:rPr>
              <a:t>https://forms.gle/s4eqz46fGHPYdsot7</a:t>
            </a:r>
            <a:endParaRPr lang="en-US" altLang="ja-JP" sz="1800" dirty="0">
              <a:solidFill>
                <a:schemeClr val="tx1"/>
              </a:solidFill>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endParaRPr lang="en-US" altLang="ja-JP" sz="1800" b="0" i="0" dirty="0">
              <a:solidFill>
                <a:schemeClr val="tx1"/>
              </a:solidFill>
              <a:effectLst/>
              <a:latin typeface="MS PGothic" panose="020B0600070205080204" pitchFamily="34" charset="-128"/>
              <a:ea typeface="MS PGothic" panose="020B0600070205080204" pitchFamily="34" charset="-128"/>
            </a:endParaRPr>
          </a:p>
          <a:p>
            <a:pPr marL="360362" lvl="1">
              <a:spcBef>
                <a:spcPts val="600"/>
              </a:spcBef>
              <a:spcAft>
                <a:spcPts val="600"/>
              </a:spcAft>
              <a:buClr>
                <a:schemeClr val="tx1"/>
              </a:buClr>
            </a:pPr>
            <a:r>
              <a:rPr lang="ja-JP" altLang="en-US" sz="1800" b="0" i="0">
                <a:solidFill>
                  <a:schemeClr val="tx1"/>
                </a:solidFill>
                <a:effectLst/>
                <a:latin typeface="MS PGothic" panose="020B0600070205080204" pitchFamily="34" charset="-128"/>
                <a:ea typeface="MS PGothic" panose="020B0600070205080204" pitchFamily="34" charset="-128"/>
              </a:rPr>
              <a:t>第</a:t>
            </a:r>
            <a:r>
              <a:rPr lang="en-US" altLang="ja-JP" sz="1800" b="0" i="0" dirty="0">
                <a:solidFill>
                  <a:schemeClr val="tx1"/>
                </a:solidFill>
                <a:effectLst/>
                <a:latin typeface="MS PGothic" panose="020B0600070205080204" pitchFamily="34" charset="-128"/>
                <a:ea typeface="MS PGothic" panose="020B0600070205080204" pitchFamily="34" charset="-128"/>
              </a:rPr>
              <a:t>1</a:t>
            </a:r>
            <a:r>
              <a:rPr lang="ja-JP" altLang="en-US" sz="1800" b="0" i="0">
                <a:solidFill>
                  <a:schemeClr val="tx1"/>
                </a:solidFill>
                <a:effectLst/>
                <a:latin typeface="MS PGothic" panose="020B0600070205080204" pitchFamily="34" charset="-128"/>
                <a:ea typeface="MS PGothic" panose="020B0600070205080204" pitchFamily="34" charset="-128"/>
              </a:rPr>
              <a:t>章で紹介した歯科医院業務支援システムの以下のシステム要件は、機能要件か非機能要件か選択してください。</a:t>
            </a:r>
            <a:endParaRPr lang="ja-JP" altLang="en-US" sz="1800">
              <a:solidFill>
                <a:schemeClr val="tx1"/>
              </a:solidFill>
              <a:latin typeface="MS PGothic" panose="020B0600070205080204" pitchFamily="34" charset="-128"/>
              <a:ea typeface="MS PGothic" panose="020B0600070205080204" pitchFamily="34" charset="-128"/>
            </a:endParaRP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受付担当者が、患者の保険証をカードリーダで読み取り、情報をサーバに登録する。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データベースのデータを</a:t>
            </a:r>
            <a:r>
              <a:rPr lang="en-US" altLang="ja-JP" sz="1800" dirty="0">
                <a:solidFill>
                  <a:schemeClr val="tx1"/>
                </a:solidFill>
                <a:latin typeface="MS PGothic" panose="020B0600070205080204" pitchFamily="34" charset="-128"/>
                <a:ea typeface="MS PGothic" panose="020B0600070205080204" pitchFamily="34" charset="-128"/>
              </a:rPr>
              <a:t>1</a:t>
            </a:r>
            <a:r>
              <a:rPr lang="ja-JP" altLang="en-US" sz="1800">
                <a:solidFill>
                  <a:schemeClr val="tx1"/>
                </a:solidFill>
                <a:latin typeface="MS PGothic" panose="020B0600070205080204" pitchFamily="34" charset="-128"/>
                <a:ea typeface="MS PGothic" panose="020B0600070205080204" pitchFamily="34" charset="-128"/>
              </a:rPr>
              <a:t>日１回バックアップする。</a:t>
            </a:r>
          </a:p>
          <a:p>
            <a:pPr marL="817562" lvl="1" indent="-457200">
              <a:spcBef>
                <a:spcPts val="600"/>
              </a:spcBef>
              <a:spcAft>
                <a:spcPts val="600"/>
              </a:spcAft>
              <a:buClr>
                <a:schemeClr val="tx1"/>
              </a:buClr>
              <a:buFont typeface="+mj-lt"/>
              <a:buAutoNum type="arabicPeriod"/>
            </a:pPr>
            <a:r>
              <a:rPr lang="ja-JP" altLang="en-US" sz="1800">
                <a:solidFill>
                  <a:schemeClr val="tx1"/>
                </a:solidFill>
                <a:latin typeface="MS PGothic" panose="020B0600070205080204" pitchFamily="34" charset="-128"/>
                <a:ea typeface="MS PGothic" panose="020B0600070205080204" pitchFamily="34" charset="-128"/>
              </a:rPr>
              <a:t>歯科医師が患者の電子カルテをシステム上で確認したり、電子カルテにデータを記入したりする。</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Title 1">
            <a:extLst>
              <a:ext uri="{FF2B5EF4-FFF2-40B4-BE49-F238E27FC236}">
                <a16:creationId xmlns:a16="http://schemas.microsoft.com/office/drawing/2014/main" id="{1AFEE913-6563-670C-A79E-299C5ED502EE}"/>
              </a:ext>
            </a:extLst>
          </p:cNvPr>
          <p:cNvSpPr>
            <a:spLocks noGrp="1"/>
          </p:cNvSpPr>
          <p:nvPr>
            <p:ph type="title"/>
          </p:nvPr>
        </p:nvSpPr>
        <p:spPr/>
        <p:txBody>
          <a:bodyPr/>
          <a:lstStyle/>
          <a:p>
            <a:r>
              <a:rPr lang="en-US" dirty="0">
                <a:latin typeface="MS PGothic" panose="020B0600070205080204" pitchFamily="34" charset="-128"/>
                <a:ea typeface="MS PGothic" panose="020B0600070205080204" pitchFamily="34" charset="-128"/>
              </a:rPr>
              <a:t>6.</a:t>
            </a:r>
            <a:r>
              <a:rPr lang="ja-JP" altLang="en-US">
                <a:latin typeface="MS PGothic" panose="020B0600070205080204" pitchFamily="34" charset="-128"/>
                <a:ea typeface="MS PGothic" panose="020B0600070205080204" pitchFamily="34" charset="-128"/>
              </a:rPr>
              <a:t> </a:t>
            </a:r>
            <a:r>
              <a:rPr lang="en-US" dirty="0" err="1">
                <a:latin typeface="MS PGothic" panose="020B0600070205080204" pitchFamily="34" charset="-128"/>
                <a:ea typeface="MS PGothic" panose="020B0600070205080204" pitchFamily="34" charset="-128"/>
              </a:rPr>
              <a:t>確認テスト</a:t>
            </a:r>
            <a:endParaRPr lang="en-US" dirty="0">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3401155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p:txBody>
          <a:bodyPr/>
          <a:lstStyle/>
          <a:p>
            <a:r>
              <a:rPr lang="en-US" dirty="0" err="1">
                <a:solidFill>
                  <a:schemeClr val="tx1"/>
                </a:solidFill>
                <a:latin typeface="MS PGothic" panose="020B0600070205080204" pitchFamily="34" charset="-128"/>
                <a:ea typeface="MS PGothic" panose="020B0600070205080204" pitchFamily="34" charset="-128"/>
              </a:rPr>
              <a:t>今日の授業の参考</a:t>
            </a:r>
            <a:endParaRPr lang="en-US" dirty="0">
              <a:solidFill>
                <a:schemeClr val="tx1"/>
              </a:solidFill>
              <a:latin typeface="MS PGothic" panose="020B0600070205080204" pitchFamily="34" charset="-128"/>
              <a:ea typeface="MS PGothic" panose="020B0600070205080204" pitchFamily="34" charset="-128"/>
            </a:endParaRP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169551"/>
          </a:xfrm>
          <a:prstGeom prst="rect">
            <a:avLst/>
          </a:prstGeom>
          <a:noFill/>
        </p:spPr>
        <p:txBody>
          <a:bodyPr wrap="square">
            <a:spAutoFit/>
          </a:bodyPr>
          <a:lstStyle/>
          <a:p>
            <a:r>
              <a:rPr lang="en-US" dirty="0">
                <a:solidFill>
                  <a:srgbClr val="CEF3F5"/>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大分工業高専、西村先生の授業ノート</a:t>
            </a:r>
            <a:endParaRPr lang="en-US" dirty="0">
              <a:solidFill>
                <a:schemeClr val="tx1"/>
              </a:solid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r>
              <a:rPr lang="en-US" altLang="ja-JP" dirty="0">
                <a:solidFill>
                  <a:schemeClr val="tx1"/>
                </a:solidFill>
                <a:latin typeface="MS PGothic" panose="020B0600070205080204" pitchFamily="34" charset="-128"/>
                <a:ea typeface="MS PGothic" panose="020B0600070205080204" pitchFamily="34" charset="-128"/>
                <a:hlinkClick r:id="rId4"/>
              </a:rPr>
              <a:t>https://onct.oita-ct.ac.jp/seigyo/nishimura_hp/coursework/2019/SystemEngineering/04/Note.html</a:t>
            </a:r>
            <a:endParaRPr lang="en-US" altLang="ja-JP"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r>
              <a:rPr lang="ja-JP" altLang="en-US">
                <a:solidFill>
                  <a:schemeClr val="tx1"/>
                </a:solidFill>
                <a:latin typeface="MS PGothic" panose="020B0600070205080204" pitchFamily="34" charset="-128"/>
                <a:ea typeface="MS PGothic" panose="020B0600070205080204" pitchFamily="34" charset="-128"/>
              </a:rPr>
              <a:t>教科書（図はすべてこちらより引用）：</a:t>
            </a:r>
          </a:p>
          <a:p>
            <a:r>
              <a:rPr lang="ja-JP" altLang="en-US">
                <a:solidFill>
                  <a:schemeClr val="tx1"/>
                </a:solidFill>
                <a:latin typeface="MS PGothic" panose="020B0600070205080204" pitchFamily="34" charset="-128"/>
                <a:ea typeface="MS PGothic" panose="020B0600070205080204" pitchFamily="34" charset="-128"/>
              </a:rPr>
              <a:t>　平山雅之 他</a:t>
            </a:r>
            <a:r>
              <a:rPr lang="en-US" altLang="ja-JP" dirty="0">
                <a:solidFill>
                  <a:schemeClr val="tx1"/>
                </a:solidFill>
                <a:latin typeface="MS PGothic" panose="020B0600070205080204" pitchFamily="34" charset="-128"/>
                <a:ea typeface="MS PGothic" panose="020B0600070205080204" pitchFamily="34" charset="-128"/>
              </a:rPr>
              <a:t>,</a:t>
            </a:r>
            <a:r>
              <a:rPr lang="ja-JP" altLang="en-US">
                <a:solidFill>
                  <a:schemeClr val="tx1"/>
                </a:solidFill>
                <a:latin typeface="MS PGothic" panose="020B0600070205080204" pitchFamily="34" charset="-128"/>
                <a:ea typeface="MS PGothic" panose="020B0600070205080204" pitchFamily="34" charset="-128"/>
              </a:rPr>
              <a:t>「ソフトウェア工学」</a:t>
            </a:r>
            <a:r>
              <a:rPr lang="en-US" altLang="ja-JP" dirty="0">
                <a:solidFill>
                  <a:schemeClr val="tx1"/>
                </a:solidFill>
                <a:latin typeface="MS PGothic" panose="020B0600070205080204" pitchFamily="34" charset="-128"/>
                <a:ea typeface="MS PGothic" panose="020B0600070205080204" pitchFamily="34" charset="-128"/>
              </a:rPr>
              <a:t>, </a:t>
            </a:r>
            <a:r>
              <a:rPr lang="ja-JP" altLang="en-US">
                <a:solidFill>
                  <a:schemeClr val="tx1"/>
                </a:solidFill>
                <a:latin typeface="MS PGothic" panose="020B0600070205080204" pitchFamily="34" charset="-128"/>
                <a:ea typeface="MS PGothic" panose="020B0600070205080204" pitchFamily="34" charset="-128"/>
              </a:rPr>
              <a:t>オーム社</a:t>
            </a:r>
            <a:endParaRPr lang="en-US"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4" name="Google Shape;674;p29"/>
          <p:cNvSpPr txBox="1">
            <a:spLocks noGrp="1"/>
          </p:cNvSpPr>
          <p:nvPr>
            <p:ph type="subTitle" idx="1"/>
          </p:nvPr>
        </p:nvSpPr>
        <p:spPr>
          <a:xfrm>
            <a:off x="275468" y="1865830"/>
            <a:ext cx="1731182" cy="572700"/>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7</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ソフトウェア設計 </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 </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全体構造の設計</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743858" y="1335432"/>
            <a:ext cx="1098000" cy="389700"/>
          </a:xfrm>
          <a:prstGeom prst="rect">
            <a:avLst/>
          </a:prstGeom>
        </p:spPr>
        <p:txBody>
          <a:bodyPr spcFirstLastPara="1" wrap="square" lIns="91425" tIns="91425" rIns="91425" bIns="91425" anchor="ctr" anchorCtr="0">
            <a:noAutofit/>
          </a:bodyPr>
          <a:lstStyle/>
          <a:p>
            <a:r>
              <a:rPr lang="en-US" dirty="0">
                <a:solidFill>
                  <a:schemeClr val="bg1"/>
                </a:solidFill>
                <a:highlight>
                  <a:srgbClr val="C0C0C0"/>
                </a:highlight>
                <a:latin typeface="MS PGothic" panose="020B0600070205080204" pitchFamily="34" charset="-128"/>
                <a:ea typeface="MS PGothic" panose="020B0600070205080204" pitchFamily="34" charset="-128"/>
              </a:rPr>
              <a:t>10</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77" name="Google Shape;677;p29"/>
          <p:cNvSpPr txBox="1">
            <a:spLocks noGrp="1"/>
          </p:cNvSpPr>
          <p:nvPr>
            <p:ph type="subTitle" idx="4"/>
          </p:nvPr>
        </p:nvSpPr>
        <p:spPr>
          <a:xfrm>
            <a:off x="2024885" y="1865830"/>
            <a:ext cx="1731183" cy="550226"/>
          </a:xfrm>
          <a:prstGeom prst="rect">
            <a:avLst/>
          </a:prstGeom>
        </p:spPr>
        <p:txBody>
          <a:bodyPr spcFirstLastPara="1" wrap="square" lIns="91425" tIns="91425" rIns="91425" bIns="91425" anchor="b" anchorCtr="0">
            <a:noAutofit/>
          </a:body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第</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8</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章 ソフトウェア設計 </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a:t>
            </a: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構成要素の設計</a:t>
            </a:r>
          </a:p>
        </p:txBody>
      </p:sp>
      <p:sp>
        <p:nvSpPr>
          <p:cNvPr id="678" name="Google Shape;678;p29"/>
          <p:cNvSpPr txBox="1">
            <a:spLocks noGrp="1"/>
          </p:cNvSpPr>
          <p:nvPr>
            <p:ph type="title" idx="5"/>
          </p:nvPr>
        </p:nvSpPr>
        <p:spPr>
          <a:xfrm>
            <a:off x="219306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11</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774303" y="1865830"/>
            <a:ext cx="1183864" cy="389701"/>
          </a:xfrm>
          <a:prstGeom prst="rect">
            <a:avLst/>
          </a:prstGeom>
        </p:spPr>
        <p:txBody>
          <a:bodyPr spcFirstLastPara="1" wrap="square" lIns="91425" tIns="91425" rIns="91425" bIns="91425" anchor="b"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演習</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42280"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12</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4" name="Google Shape;684;p29"/>
          <p:cNvSpPr txBox="1">
            <a:spLocks noGrp="1"/>
          </p:cNvSpPr>
          <p:nvPr>
            <p:ph type="title" idx="14"/>
          </p:nvPr>
        </p:nvSpPr>
        <p:spPr>
          <a:xfrm>
            <a:off x="5091491"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13</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7" name="Google Shape;687;p29"/>
          <p:cNvSpPr txBox="1">
            <a:spLocks noGrp="1"/>
          </p:cNvSpPr>
          <p:nvPr>
            <p:ph type="title" idx="17"/>
          </p:nvPr>
        </p:nvSpPr>
        <p:spPr>
          <a:xfrm>
            <a:off x="65407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14</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689" name="Google Shape;689;p29"/>
          <p:cNvSpPr txBox="1">
            <a:spLocks noGrp="1"/>
          </p:cNvSpPr>
          <p:nvPr>
            <p:ph type="subTitle" idx="19"/>
          </p:nvPr>
        </p:nvSpPr>
        <p:spPr>
          <a:xfrm>
            <a:off x="6611730" y="1865830"/>
            <a:ext cx="2138731" cy="940710"/>
          </a:xfrm>
          <a:prstGeom prst="rect">
            <a:avLst/>
          </a:prstGeom>
        </p:spPr>
        <p:txBody>
          <a:bodyPr spcFirstLastPara="1" wrap="square" lIns="91425" tIns="91425" rIns="91425" bIns="91425" anchor="t" anchorCtr="0">
            <a:noAutofit/>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10</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ソフトウェアシステムの検証と動作確認</a:t>
            </a:r>
            <a:endPar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endParaRPr>
          </a:p>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11</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開発管理と開発環境</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0000"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solidFill>
                <a:highlight>
                  <a:srgbClr val="C0C0C0"/>
                </a:highlight>
                <a:latin typeface="MS PGothic" panose="020B0600070205080204" pitchFamily="34" charset="-128"/>
                <a:ea typeface="MS PGothic" panose="020B0600070205080204" pitchFamily="34" charset="-128"/>
              </a:rPr>
              <a:t>15</a:t>
            </a:r>
            <a:endParaRPr dirty="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30"/>
            <a:ext cx="1617092" cy="550226"/>
          </a:xfrm>
        </p:spPr>
        <p:txBody>
          <a:bodyPr/>
          <a:lstStyle/>
          <a:p>
            <a:pPr marL="136525" indent="3175" algn="l" fontAlgn="ct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第</a:t>
            </a:r>
            <a:r>
              <a:rPr lang="en-US" altLang="ja-JP" sz="1200" b="0" u="none" strike="noStrike" dirty="0">
                <a:solidFill>
                  <a:schemeClr val="bg1"/>
                </a:solidFill>
                <a:effectLst/>
                <a:highlight>
                  <a:srgbClr val="C0C0C0"/>
                </a:highlight>
                <a:latin typeface="MS PGothic" panose="020B0600070205080204" pitchFamily="34" charset="-128"/>
                <a:ea typeface="MS PGothic" panose="020B0600070205080204" pitchFamily="34" charset="-128"/>
              </a:rPr>
              <a:t>9</a:t>
            </a:r>
            <a:r>
              <a:rPr lang="ja-JP" altLang="en-US" sz="1200" b="0" u="none" strike="noStrike">
                <a:solidFill>
                  <a:schemeClr val="bg1"/>
                </a:solidFill>
                <a:effectLst/>
                <a:highlight>
                  <a:srgbClr val="C0C0C0"/>
                </a:highlight>
                <a:latin typeface="MS PGothic" panose="020B0600070205080204" pitchFamily="34" charset="-128"/>
                <a:ea typeface="MS PGothic" panose="020B0600070205080204" pitchFamily="34" charset="-128"/>
              </a:rPr>
              <a:t>章 プログラムの設計と実装</a:t>
            </a:r>
            <a:endParaRPr lang="ja-JP" altLang="en-US" sz="1200" b="0" i="0" u="none" strike="noStrike">
              <a:solidFill>
                <a:schemeClr val="bg1"/>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177164"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432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17</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091491"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solidFill>
                <a:highlight>
                  <a:srgbClr val="C0C0C0"/>
                </a:highlight>
                <a:latin typeface="MS PGothic" panose="020B0600070205080204" pitchFamily="34" charset="-128"/>
                <a:ea typeface="MS PGothic" panose="020B0600070205080204" pitchFamily="34" charset="-128"/>
              </a:rPr>
              <a:t>18</a:t>
            </a: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851899" y="3274744"/>
            <a:ext cx="1323940" cy="389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期末試験</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5520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1</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198743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2</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19669" y="3274744"/>
            <a:ext cx="1427582" cy="52067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algn="l" fontAlgn="ctr"/>
            <a:r>
              <a:rPr lang="ja-JP" altLang="en-US" sz="1200">
                <a:solidFill>
                  <a:schemeClr val="bg1"/>
                </a:solidFill>
                <a:highlight>
                  <a:srgbClr val="C0C0C0"/>
                </a:highlight>
                <a:latin typeface="MS PGothic" panose="020B0600070205080204" pitchFamily="34" charset="-128"/>
                <a:ea typeface="MS PGothic" panose="020B0600070205080204" pitchFamily="34" charset="-128"/>
              </a:rPr>
              <a:t>ソースコードのバージョン管理</a:t>
            </a:r>
            <a:r>
              <a:rPr lang="en-US" altLang="ja-JP" sz="1200" dirty="0">
                <a:solidFill>
                  <a:schemeClr val="bg1"/>
                </a:solidFill>
                <a:highlight>
                  <a:srgbClr val="C0C0C0"/>
                </a:highlight>
                <a:latin typeface="MS PGothic" panose="020B0600070205080204" pitchFamily="34" charset="-128"/>
                <a:ea typeface="MS PGothic" panose="020B0600070205080204" pitchFamily="34" charset="-128"/>
              </a:rPr>
              <a:t> 3</a:t>
            </a:r>
            <a:endParaRPr lang="ja-JP" altLang="en-US" sz="1200">
              <a:solidFill>
                <a:schemeClr val="bg1"/>
              </a:solidFill>
              <a:highlight>
                <a:srgbClr val="C0C0C0"/>
              </a:highlight>
              <a:latin typeface="MS PGothic" panose="020B0600070205080204" pitchFamily="34" charset="-128"/>
              <a:ea typeface="MS PGothic" panose="020B0600070205080204" pitchFamily="34" charset="-128"/>
            </a:endParaRPr>
          </a:p>
        </p:txBody>
      </p:sp>
      <p:sp>
        <p:nvSpPr>
          <p:cNvPr id="9" name="Title 8">
            <a:extLst>
              <a:ext uri="{FF2B5EF4-FFF2-40B4-BE49-F238E27FC236}">
                <a16:creationId xmlns:a16="http://schemas.microsoft.com/office/drawing/2014/main" id="{FA4E6F32-6896-CF31-203C-CF31BEEF4A64}"/>
              </a:ext>
            </a:extLst>
          </p:cNvPr>
          <p:cNvSpPr>
            <a:spLocks noGrp="1"/>
          </p:cNvSpPr>
          <p:nvPr>
            <p:ph type="title"/>
          </p:nvPr>
        </p:nvSpPr>
        <p:spPr/>
        <p:txBody>
          <a:bodyPr/>
          <a:lstStyle/>
          <a:p>
            <a:r>
              <a:rPr lang="en-US" dirty="0" err="1">
                <a:latin typeface="MS PGothic" panose="020B0600070205080204" pitchFamily="34" charset="-128"/>
                <a:ea typeface="MS PGothic" panose="020B0600070205080204" pitchFamily="34" charset="-128"/>
              </a:rPr>
              <a:t>今日の授業</a:t>
            </a:r>
            <a:endParaRPr lang="en-US" dirty="0"/>
          </a:p>
        </p:txBody>
      </p:sp>
    </p:spTree>
    <p:extLst>
      <p:ext uri="{BB962C8B-B14F-4D97-AF65-F5344CB8AC3E}">
        <p14:creationId xmlns:p14="http://schemas.microsoft.com/office/powerpoint/2010/main" val="149282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sz="2800" b="1" i="0" dirty="0">
                <a:solidFill>
                  <a:schemeClr val="tx1"/>
                </a:solidFill>
                <a:effectLst/>
                <a:latin typeface="MS PGothic" panose="020B0600070205080204" pitchFamily="34" charset="-128"/>
                <a:ea typeface="MS PGothic" panose="020B0600070205080204" pitchFamily="34" charset="-128"/>
              </a:rPr>
              <a:t>1. </a:t>
            </a:r>
            <a:r>
              <a:rPr lang="en-US" sz="2800" b="1" i="0" dirty="0" err="1">
                <a:solidFill>
                  <a:schemeClr val="tx1"/>
                </a:solidFill>
                <a:effectLst/>
                <a:latin typeface="MS PGothic" panose="020B0600070205080204" pitchFamily="34" charset="-128"/>
                <a:ea typeface="MS PGothic" panose="020B0600070205080204" pitchFamily="34" charset="-128"/>
              </a:rPr>
              <a:t>今日の授業について</a:t>
            </a:r>
            <a:br>
              <a:rPr lang="en-US" sz="2800" b="1" i="0" dirty="0">
                <a:solidFill>
                  <a:schemeClr val="bg1"/>
                </a:solidFill>
                <a:effectLst/>
                <a:latin typeface="MS PGothic" panose="020B0600070205080204" pitchFamily="34" charset="-128"/>
                <a:ea typeface="MS PGothic" panose="020B0600070205080204" pitchFamily="34" charset="-128"/>
              </a:rPr>
            </a:br>
            <a:br>
              <a:rPr lang="en-JP" dirty="0">
                <a:solidFill>
                  <a:schemeClr val="tx1"/>
                </a:solidFill>
                <a:latin typeface="MS PGothic" panose="020B0600070205080204" pitchFamily="34" charset="-128"/>
                <a:ea typeface="MS PGothic" panose="020B0600070205080204" pitchFamily="34" charset="-128"/>
              </a:rPr>
            </a:br>
            <a:endParaRPr dirty="0">
              <a:latin typeface="MS PGothic" panose="020B0600070205080204" pitchFamily="34" charset="-128"/>
              <a:ea typeface="MS PGothic" panose="020B0600070205080204" pitchFamily="34" charset="-128"/>
            </a:endParaRPr>
          </a:p>
        </p:txBody>
      </p:sp>
      <p:pic>
        <p:nvPicPr>
          <p:cNvPr id="4" name="Picture 3" descr="A list of black and white text&#10;&#10;Description automatically generated">
            <a:extLst>
              <a:ext uri="{FF2B5EF4-FFF2-40B4-BE49-F238E27FC236}">
                <a16:creationId xmlns:a16="http://schemas.microsoft.com/office/drawing/2014/main" id="{EECEF04E-6F2E-6BB8-872E-90902E16BCE8}"/>
              </a:ext>
            </a:extLst>
          </p:cNvPr>
          <p:cNvPicPr>
            <a:picLocks noChangeAspect="1"/>
          </p:cNvPicPr>
          <p:nvPr/>
        </p:nvPicPr>
        <p:blipFill>
          <a:blip r:embed="rId3"/>
          <a:stretch>
            <a:fillRect/>
          </a:stretch>
        </p:blipFill>
        <p:spPr>
          <a:xfrm>
            <a:off x="1047496" y="1346200"/>
            <a:ext cx="4470400" cy="2451100"/>
          </a:xfrm>
          <a:prstGeom prst="rect">
            <a:avLst/>
          </a:prstGeom>
        </p:spPr>
      </p:pic>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dirty="0"/>
          </a:p>
        </p:txBody>
      </p:sp>
      <p:sp>
        <p:nvSpPr>
          <p:cNvPr id="3" name="Google Shape;963;p42">
            <a:extLst>
              <a:ext uri="{FF2B5EF4-FFF2-40B4-BE49-F238E27FC236}">
                <a16:creationId xmlns:a16="http://schemas.microsoft.com/office/drawing/2014/main" id="{50375ACB-6D68-9B8A-7947-221908BFF771}"/>
              </a:ext>
            </a:extLst>
          </p:cNvPr>
          <p:cNvSpPr txBox="1">
            <a:spLocks/>
          </p:cNvSpPr>
          <p:nvPr/>
        </p:nvSpPr>
        <p:spPr>
          <a:xfrm>
            <a:off x="720725" y="1350764"/>
            <a:ext cx="7702550" cy="321806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ソフトウェアシステムの開発は顧客要求の分析と開発要件の定義から始まる。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顧客が望むシステムを確実に実現するうえで、要求分析は極めて重要な作業の一つである。</a:t>
            </a:r>
          </a:p>
          <a:p>
            <a:pPr>
              <a:buClr>
                <a:schemeClr val="dk1"/>
              </a:buClr>
              <a:buSzPts val="1100"/>
            </a:pPr>
            <a:r>
              <a:rPr lang="en-US" sz="2000" dirty="0">
                <a:solidFill>
                  <a:schemeClr val="tx1"/>
                </a:solidFill>
                <a:latin typeface="MS PGothic" panose="020B0600070205080204" pitchFamily="34" charset="-128"/>
                <a:ea typeface="MS PGothic" panose="020B0600070205080204" pitchFamily="34" charset="-128"/>
              </a:rPr>
              <a:t>第４章では要求分析の役割や位置付け、そして具体的にどのような手順、方法でシステムに対する顧客からの要求を開発要件として定義するかを説明する。</a:t>
            </a:r>
            <a:endParaRPr lang="en-US" sz="2000" dirty="0">
              <a:latin typeface="MS PGothic" panose="020B0600070205080204" pitchFamily="34" charset="-128"/>
              <a:ea typeface="MS PGothic" panose="020B0600070205080204" pitchFamily="34" charset="-128"/>
            </a:endParaRPr>
          </a:p>
          <a:p>
            <a:pPr>
              <a:spcBef>
                <a:spcPts val="600"/>
              </a:spcBef>
              <a:spcAft>
                <a:spcPts val="600"/>
              </a:spcAft>
            </a:pP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53891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r>
              <a:rPr lang="en-US" altLang="ja-JP" sz="2800" dirty="0">
                <a:solidFill>
                  <a:schemeClr val="tx1"/>
                </a:solidFill>
                <a:latin typeface="MS PGothic" panose="020B0600070205080204" pitchFamily="34" charset="-128"/>
                <a:ea typeface="MS PGothic" panose="020B0600070205080204" pitchFamily="34" charset="-128"/>
                <a:sym typeface="Oswald"/>
              </a:rPr>
              <a:t>2. </a:t>
            </a:r>
            <a:r>
              <a:rPr lang="ja-JP" altLang="en-US" sz="2800">
                <a:solidFill>
                  <a:schemeClr val="tx1"/>
                </a:solidFill>
                <a:latin typeface="MS PGothic" panose="020B0600070205080204" pitchFamily="34" charset="-128"/>
                <a:ea typeface="MS PGothic" panose="020B0600070205080204" pitchFamily="34" charset="-128"/>
                <a:sym typeface="Oswald"/>
              </a:rPr>
              <a:t>今日の学習目標</a:t>
            </a:r>
            <a:endParaRPr dirty="0">
              <a:latin typeface="MS PGothic" panose="020B0600070205080204" pitchFamily="34" charset="-128"/>
              <a:ea typeface="MS PGothic" panose="020B0600070205080204" pitchFamily="34" charset="-128"/>
            </a:endParaRPr>
          </a:p>
        </p:txBody>
      </p:sp>
      <p:sp>
        <p:nvSpPr>
          <p:cNvPr id="2" name="Google Shape;963;p42">
            <a:extLst>
              <a:ext uri="{FF2B5EF4-FFF2-40B4-BE49-F238E27FC236}">
                <a16:creationId xmlns:a16="http://schemas.microsoft.com/office/drawing/2014/main" id="{4921024E-621B-D5EF-5C43-4161BA6B2F16}"/>
              </a:ext>
            </a:extLst>
          </p:cNvPr>
          <p:cNvSpPr txBox="1">
            <a:spLocks/>
          </p:cNvSpPr>
          <p:nvPr/>
        </p:nvSpPr>
        <p:spPr>
          <a:xfrm>
            <a:off x="720000" y="1039868"/>
            <a:ext cx="8123749" cy="37777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82563">
              <a:spcBef>
                <a:spcPts val="600"/>
              </a:spcBef>
              <a:spcAft>
                <a:spcPts val="1200"/>
              </a:spcAft>
            </a:pPr>
            <a:r>
              <a:rPr lang="ja-JP" altLang="en-US" sz="2000">
                <a:solidFill>
                  <a:schemeClr val="tx1"/>
                </a:solidFill>
                <a:latin typeface="MS PGothic" panose="020B0600070205080204" pitchFamily="34" charset="-128"/>
                <a:ea typeface="MS PGothic" panose="020B0600070205080204" pitchFamily="34" charset="-128"/>
              </a:rPr>
              <a:t>今日の授業の後で、以下のことができるようになってください。</a:t>
            </a:r>
            <a:endParaRPr lang="en-US" sz="2000" dirty="0">
              <a:latin typeface="MS PGothic" panose="020B0600070205080204" pitchFamily="34" charset="-128"/>
              <a:ea typeface="MS PGothic" panose="020B0600070205080204" pitchFamily="34" charset="-128"/>
            </a:endParaRPr>
          </a:p>
          <a:p>
            <a:pPr marL="182563" lvl="1">
              <a:spcBef>
                <a:spcPts val="600"/>
              </a:spcBef>
              <a:spcAft>
                <a:spcPts val="600"/>
              </a:spcAft>
              <a:buClr>
                <a:schemeClr val="tx1"/>
              </a:buClr>
            </a:pPr>
            <a:r>
              <a:rPr lang="ja-JP" altLang="en-US" sz="2000">
                <a:solidFill>
                  <a:schemeClr val="bg1"/>
                </a:solidFill>
                <a:latin typeface="MS PGothic" panose="020B0600070205080204" pitchFamily="34" charset="-128"/>
                <a:ea typeface="MS PGothic" panose="020B0600070205080204" pitchFamily="34" charset="-128"/>
              </a:rPr>
              <a:t>自分が作っているシステムについて、システム要求をユーザから獲得し、要件定義を文書化する。</a:t>
            </a:r>
            <a:endParaRPr lang="en-US" altLang="ja-JP" sz="2000" dirty="0">
              <a:solidFill>
                <a:schemeClr val="bg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994032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prstGeom prst="rect">
            <a:avLst/>
          </a:prstGeom>
        </p:spPr>
        <p:txBody>
          <a:bodyPr spcFirstLastPara="1" wrap="square" lIns="91425" tIns="91425" rIns="91425" bIns="91425" anchor="t" anchorCtr="0">
            <a:noAutofit/>
          </a:bodyPr>
          <a:lstStyle/>
          <a:p>
            <a:pPr algn="l"/>
            <a:r>
              <a:rPr lang="ja-JP" altLang="en-US">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4</a:t>
            </a:r>
            <a:r>
              <a:rPr lang="ja-JP" altLang="en-US">
                <a:latin typeface="MS PGothic" panose="020B0600070205080204" pitchFamily="34" charset="-128"/>
                <a:ea typeface="MS PGothic" panose="020B0600070205080204" pitchFamily="34" charset="-128"/>
              </a:rPr>
              <a:t>章 要求の獲得・分析と要件定義</a:t>
            </a:r>
            <a:endParaRPr lang="ja-JP" altLang="en-US" b="1" i="0">
              <a:solidFill>
                <a:schemeClr val="tx1"/>
              </a:solidFill>
              <a:effectLst/>
              <a:latin typeface="MS PGothic" panose="020B0600070205080204" pitchFamily="34" charset="-128"/>
              <a:ea typeface="MS PGothic" panose="020B0600070205080204" pitchFamily="34" charset="-128"/>
            </a:endParaRPr>
          </a:p>
        </p:txBody>
      </p:sp>
      <p:sp>
        <p:nvSpPr>
          <p:cNvPr id="14" name="TextBox 13">
            <a:extLst>
              <a:ext uri="{FF2B5EF4-FFF2-40B4-BE49-F238E27FC236}">
                <a16:creationId xmlns:a16="http://schemas.microsoft.com/office/drawing/2014/main" id="{E8C7C3A5-2F8F-0A02-64FB-D4753FCC9129}"/>
              </a:ext>
            </a:extLst>
          </p:cNvPr>
          <p:cNvSpPr txBox="1"/>
          <p:nvPr/>
        </p:nvSpPr>
        <p:spPr>
          <a:xfrm>
            <a:off x="763896" y="1198325"/>
            <a:ext cx="7704000" cy="2305416"/>
          </a:xfrm>
          <a:prstGeom prst="rect">
            <a:avLst/>
          </a:prstGeom>
          <a:noFill/>
        </p:spPr>
        <p:txBody>
          <a:bodyPr wrap="square" tIns="90000" bIns="90000">
            <a:spAutoFit/>
          </a:bodyPr>
          <a:lstStyle/>
          <a:p>
            <a:r>
              <a:rPr lang="en-US" altLang="ja-JP" sz="2000" dirty="0">
                <a:solidFill>
                  <a:schemeClr val="tx1"/>
                </a:solidFill>
                <a:latin typeface="MS PGothic" panose="020B0600070205080204" pitchFamily="34" charset="-128"/>
                <a:ea typeface="MS PGothic" panose="020B0600070205080204" pitchFamily="34" charset="-128"/>
              </a:rPr>
              <a:t>4.1 </a:t>
            </a:r>
            <a:r>
              <a:rPr lang="ja-JP" altLang="en-US" sz="2000">
                <a:solidFill>
                  <a:schemeClr val="tx1"/>
                </a:solidFill>
                <a:latin typeface="MS PGothic" panose="020B0600070205080204" pitchFamily="34" charset="-128"/>
                <a:ea typeface="MS PGothic" panose="020B0600070205080204" pitchFamily="34" charset="-128"/>
              </a:rPr>
              <a:t>ソフトウェアシステムにおける要求</a:t>
            </a:r>
            <a:endParaRPr lang="en-US" altLang="ja-JP" sz="2000" dirty="0">
              <a:solidFill>
                <a:schemeClr val="tx1"/>
              </a:solidFill>
              <a:latin typeface="MS PGothic" panose="020B0600070205080204" pitchFamily="34" charset="-128"/>
              <a:ea typeface="MS PGothic" panose="020B0600070205080204" pitchFamily="34" charset="-128"/>
            </a:endParaRPr>
          </a:p>
          <a:p>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要求の重要さ</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a:t>
            </a:r>
            <a:r>
              <a:rPr lang="ja-JP" altLang="en-US">
                <a:solidFill>
                  <a:schemeClr val="accent1"/>
                </a:solidFill>
                <a:latin typeface="MS PGothic" panose="020B0600070205080204" pitchFamily="34" charset="-128"/>
                <a:ea typeface="MS PGothic" panose="020B0600070205080204" pitchFamily="34" charset="-128"/>
              </a:rPr>
              <a:t>要求</a:t>
            </a:r>
            <a:r>
              <a:rPr lang="ja-JP" altLang="en-US">
                <a:solidFill>
                  <a:schemeClr val="tx1"/>
                </a:solidFill>
                <a:latin typeface="MS PGothic" panose="020B0600070205080204" pitchFamily="34" charset="-128"/>
                <a:ea typeface="MS PGothic" panose="020B0600070205080204" pitchFamily="34" charset="-128"/>
              </a:rPr>
              <a:t>」：顧客が「どのような点をシステムを用いて解決したか」という顧客の要望</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システム開発においては、顧客の「要求」の理解が重要</a:t>
            </a: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buClr>
                <a:schemeClr val="tx1"/>
              </a:buClr>
              <a:buFont typeface="+mj-lt"/>
              <a:buAutoNum type="arabicPeriod"/>
            </a:pPr>
            <a:endParaRPr lang="en-US" altLang="ja-JP" dirty="0">
              <a:solidFill>
                <a:schemeClr val="tx1"/>
              </a:solidFill>
              <a:latin typeface="MS PGothic" panose="020B0600070205080204" pitchFamily="34" charset="-128"/>
              <a:ea typeface="MS PGothic" panose="020B0600070205080204" pitchFamily="34" charset="-128"/>
            </a:endParaRPr>
          </a:p>
          <a:p>
            <a:pPr marL="227013" indent="-182563">
              <a:spcAft>
                <a:spcPts val="600"/>
              </a:spcAft>
              <a:buClr>
                <a:schemeClr val="tx1"/>
              </a:buClr>
              <a:buFont typeface="+mj-lt"/>
              <a:buAutoNum type="arabicPeriod"/>
            </a:pPr>
            <a:r>
              <a:rPr lang="ja-JP" altLang="en-US">
                <a:solidFill>
                  <a:schemeClr val="tx1"/>
                </a:solidFill>
                <a:latin typeface="MS PGothic" panose="020B0600070205080204" pitchFamily="34" charset="-128"/>
                <a:ea typeface="MS PGothic" panose="020B0600070205080204" pitchFamily="34" charset="-128"/>
              </a:rPr>
              <a:t>要求分析の役割</a:t>
            </a:r>
            <a:endParaRPr lang="en-US" altLang="ja-JP" dirty="0">
              <a:solidFill>
                <a:schemeClr val="tx1"/>
              </a:solidFill>
              <a:latin typeface="MS PGothic" panose="020B0600070205080204" pitchFamily="34" charset="-128"/>
              <a:ea typeface="MS PGothic" panose="020B0600070205080204" pitchFamily="34" charset="-128"/>
            </a:endParaRPr>
          </a:p>
          <a:p>
            <a:pPr marL="468313" lvl="2" indent="-285750">
              <a:spcAft>
                <a:spcPts val="600"/>
              </a:spcAft>
              <a:buClr>
                <a:schemeClr val="tx1"/>
              </a:buClr>
              <a:buFont typeface="Arial" panose="020B0604020202020204" pitchFamily="34" charset="0"/>
              <a:buChar char="•"/>
            </a:pPr>
            <a:r>
              <a:rPr lang="ja-JP" altLang="en-US">
                <a:solidFill>
                  <a:schemeClr val="tx1"/>
                </a:solidFill>
                <a:latin typeface="MS PGothic" panose="020B0600070205080204" pitchFamily="34" charset="-128"/>
                <a:ea typeface="MS PGothic" panose="020B0600070205080204" pitchFamily="34" charset="-128"/>
              </a:rPr>
              <a:t>顧客の「要求」を整理し、分析し、システム「要件」として定義する。</a:t>
            </a:r>
            <a:endParaRPr lang="en-US" altLang="ja-JP"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4110139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18"/>
        <p:cNvGrpSpPr/>
        <p:nvPr/>
      </p:nvGrpSpPr>
      <p:grpSpPr>
        <a:xfrm>
          <a:off x="0" y="0"/>
          <a:ext cx="0" cy="0"/>
          <a:chOff x="0" y="0"/>
          <a:chExt cx="0" cy="0"/>
        </a:xfrm>
      </p:grpSpPr>
      <p:sp>
        <p:nvSpPr>
          <p:cNvPr id="1619" name="Google Shape;1619;p64"/>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要求・要件の種類</a:t>
            </a:r>
            <a:endParaRPr sz="2000" dirty="0"/>
          </a:p>
        </p:txBody>
      </p:sp>
      <p:sp>
        <p:nvSpPr>
          <p:cNvPr id="1620" name="Google Shape;1620;p64"/>
          <p:cNvSpPr txBox="1">
            <a:spLocks noGrp="1"/>
          </p:cNvSpPr>
          <p:nvPr>
            <p:ph type="body" idx="1"/>
          </p:nvPr>
        </p:nvSpPr>
        <p:spPr>
          <a:xfrm>
            <a:off x="720000" y="1104850"/>
            <a:ext cx="7890600" cy="3143400"/>
          </a:xfrm>
          <a:prstGeom prst="rect">
            <a:avLst/>
          </a:prstGeom>
        </p:spPr>
        <p:txBody>
          <a:bodyPr spcFirstLastPara="1" wrap="square" lIns="91425" tIns="91425" rIns="91425" bIns="91425" anchor="t" anchorCtr="0">
            <a:noAutofit/>
          </a:bodyPr>
          <a:lstStyle/>
          <a:p>
            <a:pPr marL="228600" indent="-228600">
              <a:buClr>
                <a:schemeClr val="bg1"/>
              </a:buClr>
              <a:buFont typeface="+mj-lt"/>
              <a:buAutoNum type="arabicPeriod"/>
            </a:pPr>
            <a:r>
              <a:rPr lang="ja-JP" altLang="en-US" sz="1400">
                <a:solidFill>
                  <a:schemeClr val="tx1"/>
                </a:solidFill>
                <a:latin typeface="MS PGothic" panose="020B0600070205080204" pitchFamily="34" charset="-128"/>
                <a:ea typeface="MS PGothic" panose="020B0600070205080204" pitchFamily="34" charset="-128"/>
              </a:rPr>
              <a:t>機能要求と非機能要求</a:t>
            </a:r>
            <a:endParaRPr b="1" dirty="0">
              <a:latin typeface="MS PGothic" panose="020B0600070205080204" pitchFamily="34" charset="-128"/>
              <a:ea typeface="MS PGothic" panose="020B0600070205080204" pitchFamily="34" charset="-128"/>
            </a:endParaRPr>
          </a:p>
          <a:p>
            <a:pPr marR="50800">
              <a:spcBef>
                <a:spcPts val="600"/>
              </a:spcBef>
              <a:buClr>
                <a:schemeClr val="bg1"/>
              </a:buClr>
            </a:pP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chemeClr val="accent1"/>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機能要求</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システム</a:t>
            </a:r>
            <a:r>
              <a:rPr lang="ja-JP" altLang="en-US" sz="1400">
                <a:solidFill>
                  <a:srgbClr val="CEF3F5"/>
                </a:solidFill>
                <a:uFill>
                  <a:noFill/>
                </a:uFill>
                <a:latin typeface="MS PGothic" panose="020B0600070205080204" pitchFamily="34" charset="-128"/>
                <a:ea typeface="MS PGothic" panose="020B0600070205080204" pitchFamily="34" charset="-128"/>
              </a:rPr>
              <a:t>が実行すべき機能、システムに</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必ず搭載すべき機能やシステムの</a:t>
            </a:r>
            <a:r>
              <a:rPr lang="ja-JP" altLang="en-US" sz="1400">
                <a:solidFill>
                  <a:srgbClr val="CEF3F5"/>
                </a:solidFill>
                <a:uFill>
                  <a:noFill/>
                </a:uFill>
                <a:latin typeface="MS PGothic" panose="020B0600070205080204" pitchFamily="34" charset="-128"/>
                <a:ea typeface="MS PGothic" panose="020B0600070205080204" pitchFamily="34" charset="-128"/>
              </a:rPr>
              <a:t>動作。</a:t>
            </a:r>
            <a:endParaRPr lang="en-US" altLang="ja-JP"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endParaRPr>
          </a:p>
          <a:p>
            <a:pPr marR="50800">
              <a:spcBef>
                <a:spcPts val="600"/>
              </a:spcBef>
              <a:buClr>
                <a:schemeClr val="bg1"/>
              </a:buClr>
            </a:pP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chemeClr val="accent1"/>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非機能要求</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ja-JP" altLang="en-US" sz="140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a:t>
            </a:r>
            <a:r>
              <a:rPr lang="en" sz="1400" dirty="0">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 </a:t>
            </a:r>
            <a:r>
              <a:rPr lang="en" sz="1400" dirty="0" err="1">
                <a:solidFill>
                  <a:srgbClr val="CEF3F5"/>
                </a:solidFill>
                <a:uFill>
                  <a:noFill/>
                </a:uFill>
                <a:latin typeface="MS PGothic" panose="020B0600070205080204" pitchFamily="34" charset="-128"/>
                <a:ea typeface="MS PGothic" panose="020B0600070205080204" pitchFamily="34" charset="-128"/>
                <a:hlinkClick r:id="rId3">
                  <a:extLst>
                    <a:ext uri="{A12FA001-AC4F-418D-AE19-62706E023703}">
                      <ahyp:hlinkClr xmlns:ahyp="http://schemas.microsoft.com/office/drawing/2018/hyperlinkcolor" val="tx"/>
                    </a:ext>
                  </a:extLst>
                </a:hlinkClick>
              </a:rPr>
              <a:t>機能要求</a:t>
            </a:r>
            <a:r>
              <a:rPr lang="en" sz="1400" dirty="0" err="1">
                <a:solidFill>
                  <a:schemeClr val="hlink"/>
                </a:solidFill>
                <a:uFill>
                  <a:noFill/>
                </a:uFill>
                <a:latin typeface="MS PGothic" panose="020B0600070205080204" pitchFamily="34" charset="-128"/>
                <a:ea typeface="MS PGothic" panose="020B0600070205080204" pitchFamily="34" charset="-128"/>
              </a:rPr>
              <a:t>」以外の</a:t>
            </a:r>
            <a:r>
              <a:rPr lang="ja-JP" altLang="en-US" sz="1400">
                <a:solidFill>
                  <a:schemeClr val="hlink"/>
                </a:solidFill>
                <a:uFill>
                  <a:noFill/>
                </a:uFill>
                <a:latin typeface="MS PGothic" panose="020B0600070205080204" pitchFamily="34" charset="-128"/>
                <a:ea typeface="MS PGothic" panose="020B0600070205080204" pitchFamily="34" charset="-128"/>
                <a:hlinkClick r:id="rId3"/>
              </a:rPr>
              <a:t>品質や制約に関する要求です。</a:t>
            </a:r>
            <a:endParaRPr lang="en-US" sz="1400" dirty="0">
              <a:solidFill>
                <a:schemeClr val="hlink"/>
              </a:solidFill>
              <a:uFill>
                <a:noFill/>
              </a:uFill>
              <a:latin typeface="MS PGothic" panose="020B0600070205080204" pitchFamily="34" charset="-128"/>
              <a:ea typeface="MS PGothic" panose="020B0600070205080204" pitchFamily="34" charset="-128"/>
              <a:hlinkClick r:id="rId3"/>
            </a:endParaRPr>
          </a:p>
          <a:p>
            <a:pPr marL="182563" marR="50800" indent="-174625">
              <a:spcBef>
                <a:spcPts val="1600"/>
              </a:spcBef>
              <a:buClr>
                <a:schemeClr val="bg1"/>
              </a:buClr>
              <a:buFont typeface="+mj-lt"/>
              <a:buAutoNum type="arabicPeriod" startAt="2"/>
            </a:pPr>
            <a:r>
              <a:rPr lang="ja-JP" altLang="en-US" sz="1400">
                <a:solidFill>
                  <a:schemeClr val="tx1"/>
                </a:solidFill>
                <a:latin typeface="MS PGothic" panose="020B0600070205080204" pitchFamily="34" charset="-128"/>
                <a:ea typeface="MS PGothic" panose="020B0600070205080204" pitchFamily="34" charset="-128"/>
              </a:rPr>
              <a:t>非機能要求</a:t>
            </a:r>
            <a:endParaRPr lang="ja-JP" altLang="en-US" sz="1400" b="1">
              <a:latin typeface="MS PGothic" panose="020B0600070205080204" pitchFamily="34" charset="-128"/>
              <a:ea typeface="MS PGothic" panose="020B0600070205080204" pitchFamily="34" charset="-128"/>
            </a:endParaRPr>
          </a:p>
          <a:p>
            <a:pPr marR="50800">
              <a:spcBef>
                <a:spcPts val="600"/>
              </a:spcBef>
              <a:buClr>
                <a:schemeClr val="bg1"/>
              </a:buClr>
            </a:pPr>
            <a:r>
              <a:rPr lang="en-US" sz="1400" b="1" dirty="0">
                <a:solidFill>
                  <a:schemeClr val="hlink"/>
                </a:solidFill>
                <a:uFill>
                  <a:noFill/>
                </a:uFill>
                <a:latin typeface="MS PGothic" panose="020B0600070205080204" pitchFamily="34" charset="-128"/>
                <a:ea typeface="MS PGothic" panose="020B0600070205080204" pitchFamily="34" charset="-128"/>
              </a:rPr>
              <a:t>「</a:t>
            </a:r>
            <a:r>
              <a:rPr lang="en-US" sz="1400" b="1" dirty="0" err="1">
                <a:solidFill>
                  <a:schemeClr val="hlink"/>
                </a:solidFill>
                <a:uFill>
                  <a:noFill/>
                </a:uFill>
                <a:latin typeface="MS PGothic" panose="020B0600070205080204" pitchFamily="34" charset="-128"/>
                <a:ea typeface="MS PGothic" panose="020B0600070205080204" pitchFamily="34" charset="-128"/>
              </a:rPr>
              <a:t>非機能要求」は</a:t>
            </a:r>
            <a:r>
              <a:rPr lang="ja-JP" altLang="en-US" sz="1400" b="1">
                <a:solidFill>
                  <a:schemeClr val="hlink"/>
                </a:solidFill>
                <a:uFill>
                  <a:noFill/>
                </a:uFill>
                <a:latin typeface="MS PGothic" panose="020B0600070205080204" pitchFamily="34" charset="-128"/>
                <a:ea typeface="MS PGothic" panose="020B0600070205080204" pitchFamily="34" charset="-128"/>
              </a:rPr>
              <a:t>システムの品質や制約に関する要求です。これには、パフォーマンス、セキュリティ、信頼性、使いやすさ、メンテナンス性などが含まれます。</a:t>
            </a:r>
            <a:endParaRPr lang="en-US" altLang="ja-JP" sz="1400" b="1" dirty="0">
              <a:solidFill>
                <a:schemeClr val="hlink"/>
              </a:solidFill>
              <a:uFill>
                <a:noFill/>
              </a:uFill>
              <a:latin typeface="MS PGothic" panose="020B0600070205080204" pitchFamily="34" charset="-128"/>
              <a:ea typeface="MS PGothic" panose="020B0600070205080204" pitchFamily="34" charset="-128"/>
            </a:endParaRPr>
          </a:p>
          <a:p>
            <a:pPr marR="50800">
              <a:spcBef>
                <a:spcPts val="600"/>
              </a:spcBef>
              <a:buClr>
                <a:schemeClr val="bg1"/>
              </a:buClr>
            </a:pPr>
            <a:r>
              <a:rPr lang="ja-JP" altLang="en-US" sz="1400" b="1">
                <a:solidFill>
                  <a:schemeClr val="hlink"/>
                </a:solidFill>
                <a:uFill>
                  <a:noFill/>
                </a:uFill>
                <a:latin typeface="MS PGothic" panose="020B0600070205080204" pitchFamily="34" charset="-128"/>
                <a:ea typeface="MS PGothic" panose="020B0600070205080204" pitchFamily="34" charset="-128"/>
              </a:rPr>
              <a:t>例えば、システムのレスポンス時間、データの暗号化、システムの可用性などが非機能要求に該当します。</a:t>
            </a:r>
            <a:endParaRPr sz="1400" b="1" dirty="0">
              <a:latin typeface="MS PGothic" panose="020B0600070205080204" pitchFamily="34" charset="-128"/>
              <a:ea typeface="MS PGothic" panose="020B0600070205080204" pitchFamily="34" charset="-128"/>
            </a:endParaRPr>
          </a:p>
          <a:p>
            <a:pPr marL="457200" lvl="0" indent="0" algn="l" rtl="0">
              <a:spcBef>
                <a:spcPts val="0"/>
              </a:spcBef>
              <a:spcAft>
                <a:spcPts val="0"/>
              </a:spcAft>
              <a:buNone/>
            </a:pPr>
            <a:endParaRPr sz="1100" dirty="0">
              <a:latin typeface="MS PGothic" panose="020B0600070205080204" pitchFamily="34" charset="-128"/>
              <a:ea typeface="MS PGothic" panose="020B0600070205080204" pitchFamily="34" charset="-128"/>
            </a:endParaRPr>
          </a:p>
          <a:p>
            <a:pPr marL="0" lvl="0" indent="0" algn="l" rtl="0">
              <a:spcBef>
                <a:spcPts val="1600"/>
              </a:spcBef>
              <a:spcAft>
                <a:spcPts val="1600"/>
              </a:spcAft>
              <a:buNone/>
            </a:pPr>
            <a:endParaRPr sz="1100" dirty="0">
              <a:latin typeface="MS PGothic" panose="020B0600070205080204" pitchFamily="34" charset="-128"/>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8">
          <a:extLst>
            <a:ext uri="{FF2B5EF4-FFF2-40B4-BE49-F238E27FC236}">
              <a16:creationId xmlns:a16="http://schemas.microsoft.com/office/drawing/2014/main" id="{F5B1AC94-B4A7-2F4D-F1B2-8C281F5F71D5}"/>
            </a:ext>
          </a:extLst>
        </p:cNvPr>
        <p:cNvGrpSpPr/>
        <p:nvPr/>
      </p:nvGrpSpPr>
      <p:grpSpPr>
        <a:xfrm>
          <a:off x="0" y="0"/>
          <a:ext cx="0" cy="0"/>
          <a:chOff x="0" y="0"/>
          <a:chExt cx="0" cy="0"/>
        </a:xfrm>
      </p:grpSpPr>
      <p:sp>
        <p:nvSpPr>
          <p:cNvPr id="1619" name="Google Shape;1619;p64">
            <a:extLst>
              <a:ext uri="{FF2B5EF4-FFF2-40B4-BE49-F238E27FC236}">
                <a16:creationId xmlns:a16="http://schemas.microsoft.com/office/drawing/2014/main" id="{122F06DA-A91B-E44F-8C50-C4FA7A1CEF41}"/>
              </a:ext>
            </a:extLst>
          </p:cNvPr>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000" dirty="0">
                <a:solidFill>
                  <a:schemeClr val="tx1"/>
                </a:solidFill>
                <a:latin typeface="MS PGothic" panose="020B0600070205080204" pitchFamily="34" charset="-128"/>
                <a:ea typeface="MS PGothic" panose="020B0600070205080204" pitchFamily="34" charset="-128"/>
              </a:rPr>
              <a:t>4.2 </a:t>
            </a:r>
            <a:r>
              <a:rPr lang="ja-JP" altLang="en-US" sz="2000">
                <a:solidFill>
                  <a:schemeClr val="tx1"/>
                </a:solidFill>
                <a:latin typeface="MS PGothic" panose="020B0600070205080204" pitchFamily="34" charset="-128"/>
                <a:ea typeface="MS PGothic" panose="020B0600070205080204" pitchFamily="34" charset="-128"/>
              </a:rPr>
              <a:t>要求の種類</a:t>
            </a:r>
            <a:endParaRPr sz="2000" dirty="0"/>
          </a:p>
        </p:txBody>
      </p:sp>
      <p:pic>
        <p:nvPicPr>
          <p:cNvPr id="5" name="Picture 4" descr="A person sitting at a desk with a table and a table with papers&#10;&#10;Description automatically generated">
            <a:extLst>
              <a:ext uri="{FF2B5EF4-FFF2-40B4-BE49-F238E27FC236}">
                <a16:creationId xmlns:a16="http://schemas.microsoft.com/office/drawing/2014/main" id="{AC2C0F81-2AA5-EBBA-E28C-BCA7B9E99658}"/>
              </a:ext>
            </a:extLst>
          </p:cNvPr>
          <p:cNvPicPr>
            <a:picLocks noChangeAspect="1"/>
          </p:cNvPicPr>
          <p:nvPr/>
        </p:nvPicPr>
        <p:blipFill>
          <a:blip r:embed="rId3"/>
          <a:stretch>
            <a:fillRect/>
          </a:stretch>
        </p:blipFill>
        <p:spPr>
          <a:xfrm>
            <a:off x="1659804" y="1112700"/>
            <a:ext cx="4639240" cy="3781418"/>
          </a:xfrm>
          <a:prstGeom prst="rect">
            <a:avLst/>
          </a:prstGeom>
        </p:spPr>
      </p:pic>
    </p:spTree>
    <p:extLst>
      <p:ext uri="{BB962C8B-B14F-4D97-AF65-F5344CB8AC3E}">
        <p14:creationId xmlns:p14="http://schemas.microsoft.com/office/powerpoint/2010/main" val="323233285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1877</TotalTime>
  <Words>1457</Words>
  <Application>Microsoft Macintosh PowerPoint</Application>
  <PresentationFormat>On-screen Show (16:9)</PresentationFormat>
  <Paragraphs>155</Paragraphs>
  <Slides>23</Slides>
  <Notes>23</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1" baseType="lpstr">
      <vt:lpstr>Oswald</vt:lpstr>
      <vt:lpstr>MS PGothic</vt:lpstr>
      <vt:lpstr>Livvic</vt:lpstr>
      <vt:lpstr>Roboto</vt:lpstr>
      <vt:lpstr>Arial</vt:lpstr>
      <vt:lpstr>Roboto Condensed Light</vt:lpstr>
      <vt:lpstr>Software Development Bussines Plan by Slidesgo</vt:lpstr>
      <vt:lpstr>Document</vt:lpstr>
      <vt:lpstr>04 第4章 要求の獲得・分析と要件定義</vt:lpstr>
      <vt:lpstr>01</vt:lpstr>
      <vt:lpstr>10</vt:lpstr>
      <vt:lpstr>1. 今日の授業について  </vt:lpstr>
      <vt:lpstr>第4章 要求の獲得・分析と要件定義</vt:lpstr>
      <vt:lpstr>2. 今日の学習目標</vt:lpstr>
      <vt:lpstr>第4章 要求の獲得・分析と要件定義</vt:lpstr>
      <vt:lpstr>4.2 要求・要件の種類</vt:lpstr>
      <vt:lpstr>4.2 要求の種類</vt:lpstr>
      <vt:lpstr>4.2 要求の種類</vt:lpstr>
      <vt:lpstr>4.2 要求の種類</vt:lpstr>
      <vt:lpstr>QUIZで確認</vt:lpstr>
      <vt:lpstr>4.3 要求分析の手順</vt:lpstr>
      <vt:lpstr>4.4 要求獲得の方法</vt:lpstr>
      <vt:lpstr>4.4 要求獲得の方法</vt:lpstr>
      <vt:lpstr>4.4 要求獲得の方法</vt:lpstr>
      <vt:lpstr>4.7 要件定義書の確認とレビュー</vt:lpstr>
      <vt:lpstr>4.7 要件定義書の確認とレビュー</vt:lpstr>
      <vt:lpstr>4.7 要件定義書の確認とレビュー</vt:lpstr>
      <vt:lpstr>QUIZで確認</vt:lpstr>
      <vt:lpstr>5. 質問やディスカッション </vt:lpstr>
      <vt:lpstr>6. 確認テスト</vt:lpstr>
      <vt:lpstr>今日の授業の参考</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46</cp:revision>
  <dcterms:modified xsi:type="dcterms:W3CDTF">2025-07-24T07:43:34Z</dcterms:modified>
</cp:coreProperties>
</file>