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315" r:id="rId3"/>
    <p:sldId id="324" r:id="rId4"/>
    <p:sldId id="320" r:id="rId5"/>
    <p:sldId id="328" r:id="rId6"/>
    <p:sldId id="327" r:id="rId7"/>
    <p:sldId id="329" r:id="rId8"/>
    <p:sldId id="379" r:id="rId9"/>
    <p:sldId id="380" r:id="rId10"/>
    <p:sldId id="383" r:id="rId11"/>
    <p:sldId id="381" r:id="rId12"/>
    <p:sldId id="358" r:id="rId13"/>
    <p:sldId id="382" r:id="rId14"/>
    <p:sldId id="384" r:id="rId15"/>
    <p:sldId id="335" r:id="rId16"/>
    <p:sldId id="344" r:id="rId17"/>
    <p:sldId id="322" r:id="rId18"/>
  </p:sldIdLst>
  <p:sldSz cx="9144000" cy="5143500" type="screen16x9"/>
  <p:notesSz cx="6858000" cy="9144000"/>
  <p:embeddedFontLst>
    <p:embeddedFont>
      <p:font typeface="Oswald" pitchFamily="2" charset="77"/>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ko8W4ptNhNyGSfLnTKjv5A==" hashData="QkjldGjKoTLfKnUsa9Apm0k/AQHrO56i8iqi+mdhNN9S4PMjpYGada1GjAqvQHLg+GQppopAk8tVmkcpbJh1F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5706"/>
  </p:normalViewPr>
  <p:slideViewPr>
    <p:cSldViewPr snapToGrid="0" showGuides="1">
      <p:cViewPr varScale="1">
        <p:scale>
          <a:sx n="89" d="100"/>
          <a:sy n="89" d="100"/>
        </p:scale>
        <p:origin x="176" y="105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2050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3268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22390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39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365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342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UjDvW9qugvpTe8RB9"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PBWDbrXK8AfDjVZW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onct.oita-ct.ac.jp/seigyo/nishimura_hp/coursework/2019/SystemEngineering/04/Note.html" TargetMode="External"/><Relationship Id="rId4" Type="http://schemas.openxmlformats.org/officeDocument/2006/relationships/hyperlink" Target="https://onct.oita-ct.ac.jp/seigyo/nishimura_hp/coursework/2019/SystemEngineering/06/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07</a:t>
            </a:r>
            <a:br>
              <a:rPr lang="en-US" altLang="ja-JP" dirty="0">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4800" b="0" u="none" strike="noStrike">
                <a:solidFill>
                  <a:schemeClr val="tx1"/>
                </a:solidFill>
                <a:effectLst/>
                <a:latin typeface="MS PGothic" panose="020B0600070205080204" pitchFamily="34" charset="-128"/>
                <a:ea typeface="MS PGothic" panose="020B0600070205080204" pitchFamily="34" charset="-128"/>
              </a:rPr>
              <a:t>設計の概念</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2024/3/12</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40868" y="465266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6.4 </a:t>
            </a:r>
            <a:r>
              <a:rPr lang="ja-JP" altLang="en-US" sz="2000">
                <a:solidFill>
                  <a:schemeClr val="tx1"/>
                </a:solidFill>
                <a:latin typeface="MS PGothic" panose="020B0600070205080204" pitchFamily="34" charset="-128"/>
                <a:ea typeface="MS PGothic" panose="020B0600070205080204" pitchFamily="34" charset="-128"/>
              </a:rPr>
              <a:t>外部設計と内部設計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785104"/>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外部設計</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「外部設計」：顧客（利用者）の視点を中心に、ソフトウェアの構成を決定する。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ユーザインターフェース、外部とのインターフェースなどを決定する。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外部設計書を作成し、顧客に確認をとる。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ED5550F8-16BF-DAA4-182E-D419EEA8A0DD}"/>
              </a:ext>
            </a:extLst>
          </p:cNvPr>
          <p:cNvPicPr>
            <a:picLocks noChangeAspect="1"/>
          </p:cNvPicPr>
          <p:nvPr/>
        </p:nvPicPr>
        <p:blipFill>
          <a:blip r:embed="rId3"/>
          <a:stretch>
            <a:fillRect/>
          </a:stretch>
        </p:blipFill>
        <p:spPr>
          <a:xfrm>
            <a:off x="4572000" y="2296889"/>
            <a:ext cx="2192331" cy="2622028"/>
          </a:xfrm>
          <a:prstGeom prst="rect">
            <a:avLst/>
          </a:prstGeom>
        </p:spPr>
      </p:pic>
    </p:spTree>
    <p:extLst>
      <p:ext uri="{BB962C8B-B14F-4D97-AF65-F5344CB8AC3E}">
        <p14:creationId xmlns:p14="http://schemas.microsoft.com/office/powerpoint/2010/main" val="264540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6.4 </a:t>
            </a:r>
            <a:r>
              <a:rPr lang="ja-JP" altLang="en-US" sz="2000">
                <a:solidFill>
                  <a:schemeClr val="tx1"/>
                </a:solidFill>
                <a:latin typeface="MS PGothic" panose="020B0600070205080204" pitchFamily="34" charset="-128"/>
                <a:ea typeface="MS PGothic" panose="020B0600070205080204" pitchFamily="34" charset="-128"/>
              </a:rPr>
              <a:t>外部設計と内部設計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372102" cy="141577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内部設計</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「内部設計」：ソフトウェア開発者の視点で、ソフトウェアの構成を決定する。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モジュールへの分割、データ構造などを詳細かつ具体的に決定する。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内部設計書を作成する。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close-up of a paper&#10;&#10;Description automatically generated">
            <a:extLst>
              <a:ext uri="{FF2B5EF4-FFF2-40B4-BE49-F238E27FC236}">
                <a16:creationId xmlns:a16="http://schemas.microsoft.com/office/drawing/2014/main" id="{8961E74F-A009-E9B6-D44E-D655D9EE96D6}"/>
              </a:ext>
            </a:extLst>
          </p:cNvPr>
          <p:cNvPicPr>
            <a:picLocks noChangeAspect="1"/>
          </p:cNvPicPr>
          <p:nvPr/>
        </p:nvPicPr>
        <p:blipFill>
          <a:blip r:embed="rId3"/>
          <a:stretch>
            <a:fillRect/>
          </a:stretch>
        </p:blipFill>
        <p:spPr>
          <a:xfrm>
            <a:off x="4067822" y="2284068"/>
            <a:ext cx="2429816" cy="2633921"/>
          </a:xfrm>
          <a:prstGeom prst="rect">
            <a:avLst/>
          </a:prstGeom>
        </p:spPr>
      </p:pic>
    </p:spTree>
    <p:extLst>
      <p:ext uri="{BB962C8B-B14F-4D97-AF65-F5344CB8AC3E}">
        <p14:creationId xmlns:p14="http://schemas.microsoft.com/office/powerpoint/2010/main" val="255663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https://forms.gle/UjDvW9qugvpTe8RB9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6-1</a:t>
            </a:r>
          </a:p>
        </p:txBody>
      </p:sp>
    </p:spTree>
    <p:extLst>
      <p:ext uri="{BB962C8B-B14F-4D97-AF65-F5344CB8AC3E}">
        <p14:creationId xmlns:p14="http://schemas.microsoft.com/office/powerpoint/2010/main" val="41114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6.5 </a:t>
            </a:r>
            <a:r>
              <a:rPr lang="ja-JP" altLang="en-US" sz="2000">
                <a:solidFill>
                  <a:schemeClr val="tx1"/>
                </a:solidFill>
                <a:latin typeface="MS PGothic" panose="020B0600070205080204" pitchFamily="34" charset="-128"/>
                <a:ea typeface="MS PGothic" panose="020B0600070205080204" pitchFamily="34" charset="-128"/>
              </a:rPr>
              <a:t>ソフトウェアの構造</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631216"/>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ソフトウェアの構造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動的構造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「静的構造」：ソフトウェアの構成やモジュール。時間が経過しても変化しない構造。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「動的構造」：静的構成要素がソフトウェアが動作する中で呼び出されたり、データを引き渡したりして機能が実行されることにより、時間とともに関係が変化する構造。</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uter system&#10;&#10;Description automatically generated">
            <a:extLst>
              <a:ext uri="{FF2B5EF4-FFF2-40B4-BE49-F238E27FC236}">
                <a16:creationId xmlns:a16="http://schemas.microsoft.com/office/drawing/2014/main" id="{4B8C9DCB-695D-10EA-0F0F-5EB0C46A54F4}"/>
              </a:ext>
            </a:extLst>
          </p:cNvPr>
          <p:cNvPicPr>
            <a:picLocks noChangeAspect="1"/>
          </p:cNvPicPr>
          <p:nvPr/>
        </p:nvPicPr>
        <p:blipFill>
          <a:blip r:embed="rId3"/>
          <a:stretch>
            <a:fillRect/>
          </a:stretch>
        </p:blipFill>
        <p:spPr>
          <a:xfrm>
            <a:off x="1416623" y="2884764"/>
            <a:ext cx="2920336" cy="2150906"/>
          </a:xfrm>
          <a:prstGeom prst="rect">
            <a:avLst/>
          </a:prstGeom>
        </p:spPr>
      </p:pic>
      <p:pic>
        <p:nvPicPr>
          <p:cNvPr id="5" name="Picture 4" descr="A diagram of a diagram&#10;&#10;Description automatically generated">
            <a:extLst>
              <a:ext uri="{FF2B5EF4-FFF2-40B4-BE49-F238E27FC236}">
                <a16:creationId xmlns:a16="http://schemas.microsoft.com/office/drawing/2014/main" id="{6B080B29-33C0-7536-89A2-B6AA07855C2B}"/>
              </a:ext>
            </a:extLst>
          </p:cNvPr>
          <p:cNvPicPr>
            <a:picLocks noChangeAspect="1"/>
          </p:cNvPicPr>
          <p:nvPr/>
        </p:nvPicPr>
        <p:blipFill>
          <a:blip r:embed="rId4"/>
          <a:stretch>
            <a:fillRect/>
          </a:stretch>
        </p:blipFill>
        <p:spPr>
          <a:xfrm>
            <a:off x="4927980" y="2884764"/>
            <a:ext cx="2486448" cy="2150906"/>
          </a:xfrm>
          <a:prstGeom prst="rect">
            <a:avLst/>
          </a:prstGeom>
        </p:spPr>
      </p:pic>
    </p:spTree>
    <p:extLst>
      <p:ext uri="{BB962C8B-B14F-4D97-AF65-F5344CB8AC3E}">
        <p14:creationId xmlns:p14="http://schemas.microsoft.com/office/powerpoint/2010/main" val="40780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6.5 </a:t>
            </a:r>
            <a:r>
              <a:rPr lang="ja-JP" altLang="en-US" sz="2000">
                <a:solidFill>
                  <a:schemeClr val="tx1"/>
                </a:solidFill>
                <a:latin typeface="MS PGothic" panose="020B0600070205080204" pitchFamily="34" charset="-128"/>
                <a:ea typeface="MS PGothic" panose="020B0600070205080204" pitchFamily="34" charset="-128"/>
              </a:rPr>
              <a:t>ソフトウェアの構造</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ソフトウェア・アーキテクチャ</a:t>
            </a:r>
            <a:endParaRPr lang="en-US" altLang="ja-JP" dirty="0">
              <a:solidFill>
                <a:schemeClr val="tx1"/>
              </a:solidFill>
              <a:latin typeface="MS PGothic" panose="020B0600070205080204" pitchFamily="34" charset="-128"/>
              <a:ea typeface="MS PGothic" panose="020B0600070205080204" pitchFamily="34" charset="-128"/>
            </a:endParaRPr>
          </a:p>
          <a:p>
            <a:pPr marL="641350" indent="-28257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ソフトウェアアーキテクチャ：　ソフトウェア全体の構造。静的構造、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動的構造、両方を含む。</a:t>
            </a:r>
            <a:endParaRPr lang="en-US" altLang="ja-JP" dirty="0">
              <a:solidFill>
                <a:schemeClr val="tx1"/>
              </a:solidFill>
              <a:latin typeface="MS PGothic" panose="020B0600070205080204" pitchFamily="34" charset="-128"/>
              <a:ea typeface="MS PGothic" panose="020B0600070205080204" pitchFamily="34" charset="-128"/>
            </a:endParaRPr>
          </a:p>
          <a:p>
            <a:pPr marL="358775" lvl="2">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CBD45A7B-D230-E51B-DF0D-6DED64ED6E7D}"/>
              </a:ext>
            </a:extLst>
          </p:cNvPr>
          <p:cNvSpPr/>
          <p:nvPr/>
        </p:nvSpPr>
        <p:spPr>
          <a:xfrm>
            <a:off x="914400" y="2571750"/>
            <a:ext cx="6783572" cy="1649376"/>
          </a:xfrm>
          <a:prstGeom prst="flowChartAlternateProcess">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err="1">
                <a:solidFill>
                  <a:schemeClr val="accent3"/>
                </a:solidFill>
                <a:latin typeface="MS PGothic" panose="020B0600070205080204" pitchFamily="34" charset="-128"/>
                <a:ea typeface="MS PGothic" panose="020B0600070205080204" pitchFamily="34" charset="-128"/>
              </a:rPr>
              <a:t>ソフトウェア設計では、静的構造と動的構造を考える</a:t>
            </a:r>
            <a:endParaRPr lang="en-US" sz="3200" dirty="0">
              <a:solidFill>
                <a:schemeClr val="accent3"/>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4854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600" dirty="0">
                <a:solidFill>
                  <a:schemeClr val="tx1"/>
                </a:solidFill>
                <a:latin typeface="MS PGothic" panose="020B0600070205080204" pitchFamily="34" charset="-128"/>
                <a:ea typeface="MS PGothic" panose="020B0600070205080204" pitchFamily="34" charset="-128"/>
                <a:hlinkClick r:id="rId3"/>
              </a:rPr>
              <a:t>https://forms.gle/PBWDbrXK8AfDjVZW7</a:t>
            </a:r>
            <a:endParaRPr lang="en-US" altLang="ja-JP" sz="16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第１章で紹介した歯科医院診療支援システムにおいて、ソフトウェア設計をしています。以下の問いに答えてください。</a:t>
            </a: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b="0" i="0">
                <a:solidFill>
                  <a:schemeClr val="bg1"/>
                </a:solidFill>
                <a:effectLst/>
                <a:latin typeface="MS PGothic" panose="020B0600070205080204" pitchFamily="34" charset="-128"/>
                <a:ea typeface="MS PGothic" panose="020B0600070205080204" pitchFamily="34" charset="-128"/>
              </a:rPr>
              <a:t>外部設計書に含めるべき項目はどれですか。全て選択してください。</a:t>
            </a:r>
            <a:endParaRPr lang="en-US" altLang="ja-JP" b="0" i="0" dirty="0">
              <a:solidFill>
                <a:schemeClr val="bg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b="0" i="0">
                <a:solidFill>
                  <a:schemeClr val="bg1"/>
                </a:solidFill>
                <a:effectLst/>
                <a:latin typeface="MS PGothic" panose="020B0600070205080204" pitchFamily="34" charset="-128"/>
                <a:ea typeface="MS PGothic" panose="020B0600070205080204" pitchFamily="34" charset="-128"/>
              </a:rPr>
              <a:t>ソフトウェア設計書のうち、顧客に説明をして確認をするのはどの設計書ですか？</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https://onct.oita-ct.ac.jp/seigyo/nishimura_hp/coursework/2019/SystemEngineering/06/Note.html</a:t>
            </a:r>
            <a:endParaRPr lang="en-US" altLang="ja-JP" dirty="0">
              <a:solidFill>
                <a:schemeClr val="tx1"/>
              </a:solidFill>
              <a:latin typeface="MS PGothic" panose="020B0600070205080204" pitchFamily="34" charset="-128"/>
              <a:ea typeface="MS PGothic" panose="020B0600070205080204" pitchFamily="34" charset="-128"/>
              <a:hlinkClick r:id="rId5"/>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accent1"/>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6</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 </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設計の概念</a:t>
            </a:r>
            <a:endParaRPr lang="ja-JP" altLang="en-US" sz="1200" b="0" i="0" u="none" strike="noStrike">
              <a:solidFill>
                <a:schemeClr val="accent1"/>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1"/>
                </a:solidFill>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rPr>
              <a:t>10</a:t>
            </a:r>
            <a:endParaRPr dirty="0">
              <a:solidFill>
                <a:schemeClr val="bg1"/>
              </a:solidFill>
              <a:highlight>
                <a:srgbClr val="C0C0C0"/>
              </a:highlight>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11</a:t>
            </a:r>
            <a:endParaRPr dirty="0">
              <a:solidFill>
                <a:schemeClr val="bg1"/>
              </a:solidFill>
              <a:highlight>
                <a:srgbClr val="C0C0C0"/>
              </a:highlight>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12</a:t>
            </a:r>
            <a:endParaRPr dirty="0">
              <a:solidFill>
                <a:schemeClr val="bg1"/>
              </a:solidFill>
              <a:highlight>
                <a:srgbClr val="C0C0C0"/>
              </a:highlight>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13</a:t>
            </a:r>
            <a:endParaRPr dirty="0">
              <a:solidFill>
                <a:schemeClr val="bg1"/>
              </a:solidFill>
              <a:highlight>
                <a:srgbClr val="C0C0C0"/>
              </a:highlight>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14</a:t>
            </a:r>
            <a:endParaRPr dirty="0">
              <a:solidFill>
                <a:schemeClr val="bg1"/>
              </a:solidFill>
              <a:highlight>
                <a:srgbClr val="C0C0C0"/>
              </a:highlight>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15</a:t>
            </a:r>
            <a:endParaRPr dirty="0">
              <a:solidFill>
                <a:schemeClr val="bg1"/>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white paper with black text&#10;&#10;Description automatically generated">
            <a:extLst>
              <a:ext uri="{FF2B5EF4-FFF2-40B4-BE49-F238E27FC236}">
                <a16:creationId xmlns:a16="http://schemas.microsoft.com/office/drawing/2014/main" id="{3D61143B-87B3-7A70-AB51-9526A40D255A}"/>
              </a:ext>
            </a:extLst>
          </p:cNvPr>
          <p:cNvPicPr>
            <a:picLocks noChangeAspect="1"/>
          </p:cNvPicPr>
          <p:nvPr/>
        </p:nvPicPr>
        <p:blipFill>
          <a:blip r:embed="rId3"/>
          <a:stretch>
            <a:fillRect/>
          </a:stretch>
        </p:blipFill>
        <p:spPr>
          <a:xfrm>
            <a:off x="720725" y="1304925"/>
            <a:ext cx="5715000" cy="32639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設計の概念</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ソフトウェア設計とは、システム設計によって明確になったソフトウェアシステムの全体像をもとに、システム内で動作するソフトウェアの実現方法を検討し決定する作業である。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第６章ではまず、ソフトウェア設計の位置付けと概念を整理し、その中心となるソフトウェアアーキテクチャについて説明する。</a:t>
            </a:r>
          </a:p>
          <a:p>
            <a:pPr>
              <a:buClr>
                <a:schemeClr val="dk1"/>
              </a:buClr>
              <a:buSzPts val="1100"/>
            </a:pP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第１章で紹介した歯科医院診療支援システムにおいて、外部設計書、内部設計書に記載する項目を説明できる。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設計の概念</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1228198"/>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6.1 </a:t>
            </a:r>
            <a:r>
              <a:rPr lang="ja-JP" altLang="en-US" sz="2000">
                <a:solidFill>
                  <a:schemeClr val="tx1"/>
                </a:solidFill>
                <a:latin typeface="MS PGothic" panose="020B0600070205080204" pitchFamily="34" charset="-128"/>
                <a:ea typeface="MS PGothic" panose="020B0600070205080204" pitchFamily="34" charset="-128"/>
              </a:rPr>
              <a:t>ソフトウェア設計の位置づけ</a:t>
            </a:r>
            <a:endParaRPr lang="en-US" altLang="ja-JP" sz="2000" dirty="0">
              <a:solidFill>
                <a:schemeClr val="tx1"/>
              </a:solidFill>
              <a:latin typeface="MS PGothic" panose="020B0600070205080204" pitchFamily="34" charset="-128"/>
              <a:ea typeface="MS PGothic" panose="020B0600070205080204" pitchFamily="34" charset="-128"/>
            </a:endParaRPr>
          </a:p>
          <a:p>
            <a:pPr>
              <a:spcAft>
                <a:spcPts val="1200"/>
              </a:spcAft>
            </a:pPr>
            <a:r>
              <a:rPr lang="ja-JP" altLang="en-US">
                <a:solidFill>
                  <a:schemeClr val="tx1"/>
                </a:solidFill>
                <a:latin typeface="MS PGothic" panose="020B0600070205080204" pitchFamily="34" charset="-128"/>
                <a:ea typeface="MS PGothic" panose="020B0600070205080204" pitchFamily="34" charset="-128"/>
              </a:rPr>
              <a:t>システム要件定義</a:t>
            </a:r>
            <a:r>
              <a:rPr lang="en-US" altLang="ja-JP" dirty="0">
                <a:solidFill>
                  <a:schemeClr val="tx1"/>
                </a:solidFill>
                <a:latin typeface="MS PGothic" panose="020B0600070205080204" pitchFamily="34" charset="-128"/>
                <a:ea typeface="MS PGothic" panose="020B0600070205080204" pitchFamily="34" charset="-128"/>
              </a:rPr>
              <a:t> -&gt; </a:t>
            </a:r>
            <a:r>
              <a:rPr lang="ja-JP" altLang="en-US">
                <a:solidFill>
                  <a:schemeClr val="tx1"/>
                </a:solidFill>
                <a:latin typeface="MS PGothic" panose="020B0600070205080204" pitchFamily="34" charset="-128"/>
                <a:ea typeface="MS PGothic" panose="020B0600070205080204" pitchFamily="34" charset="-128"/>
              </a:rPr>
              <a:t>システム設計</a:t>
            </a:r>
            <a:r>
              <a:rPr lang="en-US" altLang="ja-JP" dirty="0">
                <a:solidFill>
                  <a:schemeClr val="tx1"/>
                </a:solidFill>
                <a:latin typeface="MS PGothic" panose="020B0600070205080204" pitchFamily="34" charset="-128"/>
                <a:ea typeface="MS PGothic" panose="020B0600070205080204" pitchFamily="34" charset="-128"/>
              </a:rPr>
              <a:t> -&gt; </a:t>
            </a:r>
          </a:p>
          <a:p>
            <a:pPr>
              <a:spcAft>
                <a:spcPts val="1200"/>
              </a:spcAft>
            </a:pPr>
            <a:r>
              <a:rPr lang="en-US" altLang="ja-JP" dirty="0">
                <a:solidFill>
                  <a:schemeClr val="tx1"/>
                </a:solidFill>
                <a:latin typeface="MS PGothic" panose="020B0600070205080204" pitchFamily="34" charset="-128"/>
                <a:ea typeface="MS PGothic" panose="020B0600070205080204" pitchFamily="34" charset="-128"/>
              </a:rPr>
              <a:t>-&gt; </a:t>
            </a:r>
            <a:r>
              <a:rPr lang="ja-JP" altLang="en-US">
                <a:solidFill>
                  <a:schemeClr val="tx1"/>
                </a:solidFill>
                <a:latin typeface="MS PGothic" panose="020B0600070205080204" pitchFamily="34" charset="-128"/>
                <a:ea typeface="MS PGothic" panose="020B0600070205080204" pitchFamily="34" charset="-128"/>
              </a:rPr>
              <a:t>ソフトウェア要件定義</a:t>
            </a:r>
            <a:r>
              <a:rPr lang="en-US" altLang="ja-JP" dirty="0">
                <a:solidFill>
                  <a:schemeClr val="tx1"/>
                </a:solidFill>
                <a:latin typeface="MS PGothic" panose="020B0600070205080204" pitchFamily="34" charset="-128"/>
                <a:ea typeface="MS PGothic" panose="020B0600070205080204" pitchFamily="34" charset="-128"/>
              </a:rPr>
              <a:t> -&gt; </a:t>
            </a:r>
            <a:r>
              <a:rPr lang="ja-JP" altLang="en-US">
                <a:solidFill>
                  <a:schemeClr val="tx1"/>
                </a:solidFill>
                <a:latin typeface="MS PGothic" panose="020B0600070205080204" pitchFamily="34" charset="-128"/>
                <a:ea typeface="MS PGothic" panose="020B0600070205080204" pitchFamily="34" charset="-128"/>
              </a:rPr>
              <a:t>ソフトウェア設計</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diagram&#10;&#10;Description automatically generated">
            <a:extLst>
              <a:ext uri="{FF2B5EF4-FFF2-40B4-BE49-F238E27FC236}">
                <a16:creationId xmlns:a16="http://schemas.microsoft.com/office/drawing/2014/main" id="{6CBFAE72-7017-55FF-4EBF-3CFDAB144808}"/>
              </a:ext>
            </a:extLst>
          </p:cNvPr>
          <p:cNvPicPr>
            <a:picLocks noChangeAspect="1"/>
          </p:cNvPicPr>
          <p:nvPr/>
        </p:nvPicPr>
        <p:blipFill>
          <a:blip r:embed="rId3"/>
          <a:stretch>
            <a:fillRect/>
          </a:stretch>
        </p:blipFill>
        <p:spPr>
          <a:xfrm>
            <a:off x="4615895" y="1112700"/>
            <a:ext cx="3067651" cy="3614748"/>
          </a:xfrm>
          <a:prstGeom prst="rect">
            <a:avLst/>
          </a:prstGeom>
        </p:spPr>
      </p:pic>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6.2 </a:t>
            </a:r>
            <a:r>
              <a:rPr lang="ja-JP" altLang="en-US" sz="2000">
                <a:solidFill>
                  <a:schemeClr val="tx1"/>
                </a:solidFill>
                <a:latin typeface="MS PGothic" panose="020B0600070205080204" pitchFamily="34" charset="-128"/>
                <a:ea typeface="MS PGothic" panose="020B0600070205080204" pitchFamily="34" charset="-128"/>
              </a:rPr>
              <a:t>ソフトウェアの要件定義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326243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ソフトウェア要件定義の位置づけ</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システム設計書をもとにソフトウェアの要件定義をおこなう。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ソフトウェア要件定義の方法と表現</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以下のような項目を考慮してシステム設計書をおもとにソフトウェア要件定義をおこなう。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サービスの前提条件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ソフトウェアで実現する機能要件、非機能要件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ソフトウェアの制約条件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ソフトウェアの利用者、動作環境</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信頼性、安全性、セキュリティ</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9829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6.3 </a:t>
            </a:r>
            <a:r>
              <a:rPr lang="ja-JP" altLang="en-US" sz="2000">
                <a:solidFill>
                  <a:schemeClr val="tx1"/>
                </a:solidFill>
                <a:latin typeface="MS PGothic" panose="020B0600070205080204" pitchFamily="34" charset="-128"/>
                <a:ea typeface="MS PGothic" panose="020B0600070205080204" pitchFamily="34" charset="-128"/>
              </a:rPr>
              <a:t>ソフトウェア設計の視点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4" y="1110223"/>
            <a:ext cx="8176247" cy="1631216"/>
          </a:xfrm>
          <a:prstGeom prst="rect">
            <a:avLst/>
          </a:prstGeom>
          <a:noFill/>
        </p:spPr>
        <p:txBody>
          <a:bodyPr wrap="square" rtlCol="0">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ソフトウェア設計：ソフトウェア要件定義書をもとにソフトウェアの具体的な構成や構造を考える。</a:t>
            </a:r>
            <a:endParaRPr lang="en-US" altLang="ja-JP" dirty="0">
              <a:solidFill>
                <a:schemeClr val="tx1"/>
              </a:solidFill>
              <a:latin typeface="MS PGothic" panose="020B0600070205080204" pitchFamily="34" charset="-128"/>
              <a:ea typeface="MS PGothic" panose="020B0600070205080204" pitchFamily="34" charset="-128"/>
            </a:endParaRPr>
          </a:p>
          <a:p>
            <a:pPr marL="804863" lvl="3" indent="-179388">
              <a:spcBef>
                <a:spcPts val="600"/>
              </a:spcBef>
              <a:spcAft>
                <a:spcPts val="600"/>
              </a:spcAft>
              <a:buClr>
                <a:schemeClr val="tx1"/>
              </a:buClr>
              <a:buFont typeface="Arial" panose="020B0604020202020204" pitchFamily="34" charset="0"/>
              <a:buChar char="•"/>
            </a:pPr>
            <a:r>
              <a:rPr lang="ja-JP" altLang="en-US">
                <a:solidFill>
                  <a:schemeClr val="accent3"/>
                </a:solidFill>
                <a:latin typeface="MS PGothic" panose="020B0600070205080204" pitchFamily="34" charset="-128"/>
                <a:ea typeface="MS PGothic" panose="020B0600070205080204" pitchFamily="34" charset="-128"/>
              </a:rPr>
              <a:t>外部設計：</a:t>
            </a:r>
            <a:r>
              <a:rPr lang="ja-JP" altLang="en-US">
                <a:solidFill>
                  <a:schemeClr val="tx1"/>
                </a:solidFill>
                <a:latin typeface="MS PGothic" panose="020B0600070205080204" pitchFamily="34" charset="-128"/>
                <a:ea typeface="MS PGothic" panose="020B0600070205080204" pitchFamily="34" charset="-128"/>
              </a:rPr>
              <a:t>顧客</a:t>
            </a:r>
            <a:r>
              <a:rPr lang="ja-JP" altLang="en-JP">
                <a:solidFill>
                  <a:schemeClr val="tx1"/>
                </a:solidFill>
                <a:latin typeface="MS PGothic" panose="020B0600070205080204" pitchFamily="34" charset="-128"/>
                <a:ea typeface="MS PGothic" panose="020B0600070205080204" pitchFamily="34" charset="-128"/>
              </a:rPr>
              <a:t>の</a:t>
            </a:r>
            <a:r>
              <a:rPr lang="ja-JP" altLang="en-US">
                <a:solidFill>
                  <a:schemeClr val="tx1"/>
                </a:solidFill>
                <a:latin typeface="MS PGothic" panose="020B0600070205080204" pitchFamily="34" charset="-128"/>
                <a:ea typeface="MS PGothic" panose="020B0600070205080204" pitchFamily="34" charset="-128"/>
              </a:rPr>
              <a:t>視点、外部仕様書　→ 顧客による確認</a:t>
            </a:r>
            <a:endParaRPr lang="en-US" altLang="ja-JP" dirty="0">
              <a:solidFill>
                <a:schemeClr val="tx1"/>
              </a:solidFill>
              <a:latin typeface="MS PGothic" panose="020B0600070205080204" pitchFamily="34" charset="-128"/>
              <a:ea typeface="MS PGothic" panose="020B0600070205080204" pitchFamily="34" charset="-128"/>
            </a:endParaRPr>
          </a:p>
          <a:p>
            <a:pPr marL="804863" lvl="3" indent="-179388">
              <a:spcBef>
                <a:spcPts val="600"/>
              </a:spcBef>
              <a:spcAft>
                <a:spcPts val="600"/>
              </a:spcAft>
              <a:buClr>
                <a:schemeClr val="tx1"/>
              </a:buClr>
              <a:buFont typeface="Arial" panose="020B0604020202020204" pitchFamily="34" charset="0"/>
              <a:buChar char="•"/>
            </a:pPr>
            <a:r>
              <a:rPr lang="ja-JP" altLang="en-US">
                <a:solidFill>
                  <a:schemeClr val="accent3"/>
                </a:solidFill>
                <a:latin typeface="MS PGothic" panose="020B0600070205080204" pitchFamily="34" charset="-128"/>
                <a:ea typeface="MS PGothic" panose="020B0600070205080204" pitchFamily="34" charset="-128"/>
              </a:rPr>
              <a:t>内部設計：</a:t>
            </a:r>
            <a:r>
              <a:rPr lang="ja-JP" altLang="en-US">
                <a:solidFill>
                  <a:schemeClr val="tx1"/>
                </a:solidFill>
                <a:latin typeface="MS PGothic" panose="020B0600070205080204" pitchFamily="34" charset="-128"/>
                <a:ea typeface="MS PGothic" panose="020B0600070205080204" pitchFamily="34" charset="-128"/>
              </a:rPr>
              <a:t>技術者の視点、内部仕様書</a:t>
            </a:r>
            <a:endParaRPr lang="en-US" altLang="ja-JP" dirty="0">
              <a:solidFill>
                <a:schemeClr val="tx1"/>
              </a:solidFill>
              <a:latin typeface="MS PGothic" panose="020B0600070205080204" pitchFamily="34" charset="-128"/>
              <a:ea typeface="MS PGothic" panose="020B0600070205080204" pitchFamily="34" charset="-128"/>
            </a:endParaRPr>
          </a:p>
          <a:p>
            <a:pPr marL="9525">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外部設計と内部設計の大きな違いは、顧客から見える部分を設計するか、見えない部分を設計するかという点です。</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with arrows&#10;&#10;Description automatically generated">
            <a:extLst>
              <a:ext uri="{FF2B5EF4-FFF2-40B4-BE49-F238E27FC236}">
                <a16:creationId xmlns:a16="http://schemas.microsoft.com/office/drawing/2014/main" id="{179E02B3-4D68-ACB5-8369-26E9846C3438}"/>
              </a:ext>
            </a:extLst>
          </p:cNvPr>
          <p:cNvPicPr>
            <a:picLocks noChangeAspect="1"/>
          </p:cNvPicPr>
          <p:nvPr/>
        </p:nvPicPr>
        <p:blipFill>
          <a:blip r:embed="rId3"/>
          <a:stretch>
            <a:fillRect/>
          </a:stretch>
        </p:blipFill>
        <p:spPr>
          <a:xfrm>
            <a:off x="1644275" y="2646653"/>
            <a:ext cx="4385488" cy="2496847"/>
          </a:xfrm>
          <a:prstGeom prst="rect">
            <a:avLst/>
          </a:prstGeom>
        </p:spPr>
      </p:pic>
    </p:spTree>
    <p:extLst>
      <p:ext uri="{BB962C8B-B14F-4D97-AF65-F5344CB8AC3E}">
        <p14:creationId xmlns:p14="http://schemas.microsoft.com/office/powerpoint/2010/main" val="408113788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2151</TotalTime>
  <Words>759</Words>
  <Application>Microsoft Macintosh PowerPoint</Application>
  <PresentationFormat>On-screen Show (16:9)</PresentationFormat>
  <Paragraphs>106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Oswald</vt:lpstr>
      <vt:lpstr>MS PGothic</vt:lpstr>
      <vt:lpstr>Courier New</vt:lpstr>
      <vt:lpstr>Roboto</vt:lpstr>
      <vt:lpstr>Arial</vt:lpstr>
      <vt:lpstr>Software Development Bussines Plan by Slidesgo</vt:lpstr>
      <vt:lpstr>07 第6章 ソフトウェア設計 - 設計の概念</vt:lpstr>
      <vt:lpstr>01</vt:lpstr>
      <vt:lpstr>10</vt:lpstr>
      <vt:lpstr>1. 今日の授業について  </vt:lpstr>
      <vt:lpstr>第6章 ソフトウェア設計 - 設計の概念</vt:lpstr>
      <vt:lpstr>2. 今日の学習目標</vt:lpstr>
      <vt:lpstr>第6章 ソフトウェア設計 - 設計の概念</vt:lpstr>
      <vt:lpstr>PowerPoint Presentation</vt:lpstr>
      <vt:lpstr>PowerPoint Presentation</vt:lpstr>
      <vt:lpstr>PowerPoint Presentation</vt:lpstr>
      <vt:lpstr>PowerPoint Presentation</vt:lpstr>
      <vt:lpstr>QUIZで確認</vt:lpstr>
      <vt:lpstr>PowerPoint Presentation</vt:lpstr>
      <vt:lpstr>PowerPoint Presentation</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56</cp:revision>
  <cp:lastPrinted>2024-03-11T05:14:14Z</cp:lastPrinted>
  <dcterms:modified xsi:type="dcterms:W3CDTF">2025-07-24T07:55:34Z</dcterms:modified>
</cp:coreProperties>
</file>